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1" r:id="rId3"/>
    <p:sldId id="282" r:id="rId4"/>
    <p:sldId id="300" r:id="rId5"/>
    <p:sldId id="280" r:id="rId6"/>
    <p:sldId id="283" r:id="rId7"/>
    <p:sldId id="262" r:id="rId8"/>
    <p:sldId id="263" r:id="rId9"/>
    <p:sldId id="266" r:id="rId10"/>
    <p:sldId id="264" r:id="rId11"/>
    <p:sldId id="284" r:id="rId12"/>
    <p:sldId id="285" r:id="rId13"/>
    <p:sldId id="270" r:id="rId14"/>
    <p:sldId id="294" r:id="rId15"/>
    <p:sldId id="298" r:id="rId16"/>
    <p:sldId id="297" r:id="rId17"/>
    <p:sldId id="299" r:id="rId18"/>
    <p:sldId id="273" r:id="rId19"/>
    <p:sldId id="286" r:id="rId20"/>
    <p:sldId id="287" r:id="rId21"/>
    <p:sldId id="274" r:id="rId22"/>
    <p:sldId id="277" r:id="rId23"/>
    <p:sldId id="275" r:id="rId24"/>
    <p:sldId id="288" r:id="rId25"/>
    <p:sldId id="290" r:id="rId26"/>
    <p:sldId id="289" r:id="rId27"/>
    <p:sldId id="291" r:id="rId28"/>
    <p:sldId id="292" r:id="rId2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A3"/>
    <a:srgbClr val="422C16"/>
    <a:srgbClr val="0C788E"/>
    <a:srgbClr val="006666"/>
    <a:srgbClr val="54381C"/>
    <a:srgbClr val="E6E6C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20"/>
    <p:restoredTop sz="80212"/>
  </p:normalViewPr>
  <p:slideViewPr>
    <p:cSldViewPr>
      <p:cViewPr>
        <p:scale>
          <a:sx n="78" d="100"/>
          <a:sy n="78" d="100"/>
        </p:scale>
        <p:origin x="72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AC8B70D-9EE8-EA43-BBE0-10C8DC1F09D1}" type="datetimeFigureOut">
              <a:rPr lang="es-ES"/>
              <a:pPr>
                <a:defRPr/>
              </a:pPr>
              <a:t>13/12/17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66867FB-5013-534C-940E-A451ED07170F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B0ADC13-D882-A241-BFA7-6CD5C7D2CB5E}" type="slidenum">
              <a:rPr lang="es-ES" altLang="es-ES"/>
              <a:pPr/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552BF-E37D-754F-B52D-4C7232D2A200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D1678-1C8D-D243-9087-599BEBA58781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C009-2E58-9146-B86C-666CBA3802CD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F450-9A01-1445-8E5D-95AC0A8D35F9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0E147-545B-E548-97A5-2425A2D48425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546FA-58A4-A646-8EB3-4491B44B12F1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0C96-9FD5-574F-BBF2-A19231BF2555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18845-9C17-F94C-BB48-DB9E7B46117C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E72B-DE4A-1049-8441-D35A42BD5CEC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EFB4E-79A3-2740-A330-F22441A70BC6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75A5-DACE-684B-8457-5DA547DC3FD7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899B342-554B-BE4C-AFD3-5CC2A9FA8F65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9"/>
          <p:cNvSpPr>
            <a:spLocks noChangeArrowheads="1"/>
          </p:cNvSpPr>
          <p:nvPr/>
        </p:nvSpPr>
        <p:spPr bwMode="auto">
          <a:xfrm>
            <a:off x="4355976" y="5084763"/>
            <a:ext cx="4608512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b="1" smtClean="0">
                <a:solidFill>
                  <a:schemeClr val="bg1"/>
                </a:solidFill>
                <a:latin typeface="Cambria" charset="0"/>
              </a:rPr>
              <a:t>PREGUNTAS </a:t>
            </a:r>
            <a:r>
              <a:rPr lang="en-US" altLang="es-ES" b="1" smtClean="0">
                <a:solidFill>
                  <a:schemeClr val="bg1"/>
                </a:solidFill>
                <a:latin typeface="Cambria" charset="0"/>
              </a:rPr>
              <a:t> </a:t>
            </a:r>
            <a:r>
              <a:rPr lang="en-US" altLang="es-ES" b="1" smtClean="0">
                <a:solidFill>
                  <a:schemeClr val="bg1"/>
                </a:solidFill>
                <a:latin typeface="Cambria" charset="0"/>
              </a:rPr>
              <a:t>BIBLICAS</a:t>
            </a:r>
            <a:r>
              <a:rPr lang="en-US" altLang="es-ES" b="1" smtClean="0">
                <a:solidFill>
                  <a:schemeClr val="bg1"/>
                </a:solidFill>
                <a:latin typeface="Cambria" charset="0"/>
              </a:rPr>
              <a:t> </a:t>
            </a:r>
            <a:endParaRPr lang="es-ES" altLang="es-ES" b="1" dirty="0" smtClean="0">
              <a:solidFill>
                <a:schemeClr val="bg1"/>
              </a:solidFill>
              <a:latin typeface="Cambria" charset="0"/>
            </a:endParaRPr>
          </a:p>
        </p:txBody>
      </p:sp>
      <p:sp>
        <p:nvSpPr>
          <p:cNvPr id="2051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268538" y="3860800"/>
            <a:ext cx="6624637" cy="647700"/>
          </a:xfrm>
        </p:spPr>
        <p:txBody>
          <a:bodyPr/>
          <a:lstStyle/>
          <a:p>
            <a:pPr eaLnBrk="1" hangingPunct="1">
              <a:defRPr/>
            </a:pPr>
            <a:r>
              <a:rPr lang="es-UY" altLang="es-ES" sz="4000" b="1" smtClean="0">
                <a:solidFill>
                  <a:schemeClr val="bg1"/>
                </a:solidFill>
                <a:latin typeface="Corbel" pitchFamily="34" charset="0"/>
                <a:ea typeface="ＭＳ Ｐゴシック" pitchFamily="34" charset="-128"/>
              </a:rPr>
              <a:t>SEMINARIO DE TEOLOGÍA </a:t>
            </a:r>
            <a:endParaRPr lang="es-ES" altLang="es-ES" sz="4000" b="1" dirty="0" smtClean="0">
              <a:solidFill>
                <a:schemeClr val="bg1"/>
              </a:solidFill>
              <a:latin typeface="Corbel" pitchFamily="34" charset="0"/>
              <a:ea typeface="ＭＳ Ｐゴシック" pitchFamily="34" charset="-128"/>
            </a:endParaRPr>
          </a:p>
        </p:txBody>
      </p:sp>
      <p:pic>
        <p:nvPicPr>
          <p:cNvPr id="14340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3363"/>
            <a:ext cx="439261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ángulo 4"/>
          <p:cNvSpPr>
            <a:spLocks noChangeArrowheads="1"/>
          </p:cNvSpPr>
          <p:nvPr/>
        </p:nvSpPr>
        <p:spPr bwMode="auto">
          <a:xfrm>
            <a:off x="107950" y="2106136"/>
            <a:ext cx="89281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900" dirty="0">
                <a:latin typeface="Calibri" charset="0"/>
              </a:rPr>
              <a:t>El desarrollo del canon del Nuevo Testamento empieza con los escritos de los apóstoles.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_tradnl" altLang="es-ES" sz="2900" dirty="0">
              <a:latin typeface="Calibri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900" dirty="0">
                <a:latin typeface="Calibri" charset="0"/>
              </a:rPr>
              <a:t>Para que un libro pertenezca al canon, es absolutamente necesario que el libro tenga autoría divina.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2900" dirty="0">
              <a:latin typeface="Calibri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900" dirty="0">
                <a:latin typeface="Calibri" charset="0"/>
              </a:rPr>
              <a:t>En el </a:t>
            </a:r>
            <a:r>
              <a:rPr lang="es-ES" altLang="es-ES" sz="2900" b="1" dirty="0">
                <a:latin typeface="Calibri" charset="0"/>
              </a:rPr>
              <a:t>397 d.C., </a:t>
            </a:r>
            <a:r>
              <a:rPr lang="es-ES" altLang="es-ES" sz="2900" dirty="0">
                <a:latin typeface="Calibri" charset="0"/>
              </a:rPr>
              <a:t>el </a:t>
            </a:r>
            <a:r>
              <a:rPr lang="es-ES" altLang="es-ES" sz="2900" b="1" dirty="0">
                <a:latin typeface="Calibri" charset="0"/>
              </a:rPr>
              <a:t>concilio de Cartago</a:t>
            </a:r>
            <a:r>
              <a:rPr lang="es-ES" altLang="es-ES" sz="2900" dirty="0">
                <a:latin typeface="Calibri" charset="0"/>
              </a:rPr>
              <a:t>, representando a las iglesias en la parte occidental del mundo mediterráneo, </a:t>
            </a:r>
            <a:r>
              <a:rPr lang="es-ES" altLang="es-ES" sz="2900" b="1" dirty="0">
                <a:latin typeface="Calibri" charset="0"/>
              </a:rPr>
              <a:t>concordó</a:t>
            </a:r>
            <a:r>
              <a:rPr lang="es-ES" altLang="es-ES" sz="2900" dirty="0">
                <a:latin typeface="Calibri" charset="0"/>
              </a:rPr>
              <a:t> </a:t>
            </a:r>
            <a:r>
              <a:rPr lang="es-ES" altLang="es-ES" sz="2900" b="1" dirty="0">
                <a:latin typeface="Calibri" charset="0"/>
              </a:rPr>
              <a:t>con las iglesias </a:t>
            </a:r>
            <a:r>
              <a:rPr lang="es-ES" altLang="es-ES" sz="2900" dirty="0">
                <a:latin typeface="Calibri" charset="0"/>
              </a:rPr>
              <a:t>orientales respecto a </a:t>
            </a:r>
            <a:r>
              <a:rPr lang="es-ES" altLang="es-ES" sz="2900" b="1" dirty="0">
                <a:latin typeface="Calibri" charset="0"/>
              </a:rPr>
              <a:t>la lista exacta de los 27 libros del N.T. que tenemos hoy.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600" dirty="0">
              <a:latin typeface="Candar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600" dirty="0">
                <a:latin typeface="Candara" charset="0"/>
              </a:rPr>
              <a:t> </a:t>
            </a:r>
            <a:endParaRPr lang="es-ES_tradnl" altLang="es-ES" sz="2600" dirty="0">
              <a:latin typeface="Candara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445591"/>
            <a:ext cx="9505055" cy="2650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 5"/>
          <p:cNvSpPr/>
          <p:nvPr/>
        </p:nvSpPr>
        <p:spPr>
          <a:xfrm>
            <a:off x="179388" y="161925"/>
            <a:ext cx="8785225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4000" b="1" spc="600" dirty="0">
                <a:solidFill>
                  <a:schemeClr val="bg1"/>
                </a:solidFill>
                <a:latin typeface="Corbel"/>
                <a:ea typeface="ＭＳ Ｐゴシック" charset="0"/>
                <a:cs typeface="Corbel"/>
              </a:rPr>
              <a:t>EL CANON DEL NUEVO TESTAMENTO</a:t>
            </a:r>
            <a:endParaRPr lang="es-ES_tradnl" sz="4000" spc="600" dirty="0">
              <a:solidFill>
                <a:schemeClr val="bg1"/>
              </a:solidFill>
              <a:latin typeface="Corbel"/>
              <a:ea typeface="ＭＳ Ｐゴシック" charset="0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50675" y="1515844"/>
            <a:ext cx="8913813" cy="58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500" b="1" dirty="0">
                <a:latin typeface="Times New Roman" charset="0"/>
              </a:rPr>
              <a:t>Hebreos 1:1-2</a:t>
            </a:r>
            <a:r>
              <a:rPr lang="es-ES" altLang="es-ES" sz="2500" dirty="0">
                <a:latin typeface="Times New Roman" charset="0"/>
              </a:rPr>
              <a:t> </a:t>
            </a:r>
            <a:r>
              <a:rPr lang="es-ES" altLang="es-ES" sz="2500" i="1" dirty="0">
                <a:latin typeface="Times New Roman" charset="0"/>
              </a:rPr>
              <a:t>“Dios, que muchas veces y de varias maneras habló a nuestros antepasados en otras épocas por medio de los profetas, </a:t>
            </a:r>
            <a:r>
              <a:rPr lang="es-ES" altLang="es-ES" sz="2500" i="1" u="sng" dirty="0">
                <a:latin typeface="Times New Roman" charset="0"/>
              </a:rPr>
              <a:t>en estos días finales nos ha hablado por medio de su Hijo.</a:t>
            </a:r>
            <a:r>
              <a:rPr lang="es-ES" altLang="es-ES" sz="2500" i="1" dirty="0">
                <a:latin typeface="Times New Roman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2800" i="1" dirty="0">
              <a:latin typeface="Candara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400" dirty="0" smtClean="0">
                <a:latin typeface="Calibri" charset="0"/>
              </a:rPr>
              <a:t>Esto nos muestra por qué no se deben añadir más escritos a la Biblia después de los tiempos del Nuevo Testamento. </a:t>
            </a:r>
            <a:r>
              <a:rPr lang="es-ES" altLang="es-ES" sz="3400" u="sng" dirty="0" smtClean="0">
                <a:latin typeface="Calibri" charset="0"/>
              </a:rPr>
              <a:t>El canon ya está cerrado.</a:t>
            </a:r>
            <a:endParaRPr lang="es-ES" altLang="es-ES" sz="3400" u="sng" dirty="0">
              <a:latin typeface="Calibri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800" b="1" i="1" dirty="0">
              <a:latin typeface="Candara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sz="2200" b="1" dirty="0" smtClean="0">
                <a:latin typeface="Times New Roman" charset="0"/>
              </a:rPr>
              <a:t>Apc.22:18-19</a:t>
            </a:r>
            <a:r>
              <a:rPr lang="es-ES_tradnl" altLang="es-ES" sz="2200" dirty="0" smtClean="0">
                <a:latin typeface="Times New Roman" charset="0"/>
              </a:rPr>
              <a:t> </a:t>
            </a:r>
            <a:r>
              <a:rPr lang="es-ES_tradnl" altLang="es-ES" sz="2200" i="1" dirty="0">
                <a:latin typeface="Times New Roman" charset="0"/>
              </a:rPr>
              <a:t>“Yo testifico a todo aquel que oye las palabras de la profecía de este libro: </a:t>
            </a:r>
            <a:r>
              <a:rPr lang="es-ES_tradnl" altLang="es-ES" sz="2200" i="1" u="sng" dirty="0">
                <a:latin typeface="Times New Roman" charset="0"/>
              </a:rPr>
              <a:t>Si alguno añadiere a estas cosas, Dios traerá sobre él las plagas que están escritas en este libro. Y si alguno quitare de las palabras del libro de esta profecía, Dios quitará su parte del libro de la vida</a:t>
            </a:r>
            <a:r>
              <a:rPr lang="es-ES_tradnl" altLang="es-ES" sz="2200" i="1" dirty="0">
                <a:latin typeface="Times New Roman" charset="0"/>
              </a:rPr>
              <a:t>, y de la santa ciudad y de las cosas que están escritas en este libro”.</a:t>
            </a:r>
            <a:endParaRPr lang="es-ES" altLang="es-ES" sz="2200" dirty="0">
              <a:latin typeface="Times New Roma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800" i="1" dirty="0">
              <a:latin typeface="Candara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1"/>
          <a:stretch/>
        </p:blipFill>
        <p:spPr>
          <a:xfrm>
            <a:off x="-108520" y="-103068"/>
            <a:ext cx="9433048" cy="161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ángulo 6"/>
          <p:cNvSpPr/>
          <p:nvPr/>
        </p:nvSpPr>
        <p:spPr>
          <a:xfrm>
            <a:off x="171797" y="58390"/>
            <a:ext cx="87852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5400" b="1" spc="300" dirty="0">
                <a:latin typeface="Corbel" charset="0"/>
                <a:ea typeface="Corbel" charset="0"/>
                <a:cs typeface="Corbel" charset="0"/>
              </a:rPr>
              <a:t>El Canon del N.T</a:t>
            </a:r>
          </a:p>
        </p:txBody>
      </p:sp>
    </p:spTree>
    <p:extLst>
      <p:ext uri="{BB962C8B-B14F-4D97-AF65-F5344CB8AC3E}">
        <p14:creationId xmlns:p14="http://schemas.microsoft.com/office/powerpoint/2010/main" val="20593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-36512" y="2204864"/>
            <a:ext cx="9072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ES" dirty="0">
                <a:latin typeface="Calibri" charset="0"/>
              </a:rPr>
              <a:t>N</a:t>
            </a:r>
            <a:r>
              <a:rPr lang="es-ES_tradnl" altLang="es-ES" dirty="0" err="1">
                <a:latin typeface="Calibri" charset="0"/>
              </a:rPr>
              <a:t>uestra</a:t>
            </a:r>
            <a:r>
              <a:rPr lang="es-ES_tradnl" altLang="es-ES" dirty="0">
                <a:latin typeface="Calibri" charset="0"/>
              </a:rPr>
              <a:t> confianza se basa en la fidelidad de Dios. </a:t>
            </a:r>
            <a:endParaRPr lang="es-ES" altLang="es-ES" dirty="0">
              <a:latin typeface="Calibri" charset="0"/>
            </a:endParaRPr>
          </a:p>
        </p:txBody>
      </p:sp>
      <p:sp>
        <p:nvSpPr>
          <p:cNvPr id="5" name="Rectángulo 7"/>
          <p:cNvSpPr>
            <a:spLocks noChangeArrowheads="1"/>
          </p:cNvSpPr>
          <p:nvPr/>
        </p:nvSpPr>
        <p:spPr bwMode="auto">
          <a:xfrm>
            <a:off x="-5680" y="2852936"/>
            <a:ext cx="890111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2"/>
            </a:pPr>
            <a:r>
              <a:rPr lang="es-ES_tradnl" altLang="es-ES" dirty="0">
                <a:latin typeface="Calibri" charset="0"/>
              </a:rPr>
              <a:t>La actividad del Espíritu Santo que nos convence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dirty="0">
                <a:latin typeface="Calibri" charset="0"/>
              </a:rPr>
              <a:t>      al leer las Escrituras por nosotros mismos.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000" b="1" i="1" dirty="0" smtClean="0">
                <a:latin typeface="Times New Roman" charset="0"/>
              </a:rPr>
              <a:t>Heb.4:12</a:t>
            </a:r>
            <a:r>
              <a:rPr lang="es-ES_tradnl" altLang="es-ES" sz="2000" i="1" dirty="0" smtClean="0">
                <a:latin typeface="Times New Roman" charset="0"/>
              </a:rPr>
              <a:t> </a:t>
            </a:r>
            <a:r>
              <a:rPr lang="es-ES_tradnl" altLang="es-ES" sz="2000" i="1" dirty="0">
                <a:latin typeface="Times New Roman" charset="0"/>
              </a:rPr>
              <a:t>“La Palabra de Dios es viva y poderosa, y más cortante que cualquier espada de dos filos. Penetra hasta lo más profundo del alma y del espíritu, hasta la médula de los huesos, y juzga los pensamientos y las intenciones del corazón”</a:t>
            </a:r>
            <a:r>
              <a:rPr lang="es-ES_tradnl" altLang="es-ES" sz="2000" dirty="0">
                <a:latin typeface="Times New Roman" charset="0"/>
              </a:rPr>
              <a:t>.</a:t>
            </a:r>
            <a:endParaRPr lang="es-ES" altLang="es-ES" sz="2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2400" dirty="0"/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es-ES_tradnl" altLang="es-ES" dirty="0">
                <a:latin typeface="Calibri" charset="0"/>
              </a:rPr>
              <a:t>La información histórica que tenemos disponible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dirty="0">
                <a:latin typeface="Calibri" charset="0"/>
              </a:rPr>
              <a:t>      para nuestra consideración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8"/>
          <a:stretch/>
        </p:blipFill>
        <p:spPr>
          <a:xfrm>
            <a:off x="-180528" y="-171400"/>
            <a:ext cx="950505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90" y="159728"/>
            <a:ext cx="9144001" cy="1541080"/>
          </a:xfrm>
        </p:spPr>
        <p:txBody>
          <a:bodyPr/>
          <a:lstStyle/>
          <a:p>
            <a:r>
              <a:rPr lang="es-ES_tradnl" altLang="es-ES" sz="4200" dirty="0">
                <a:latin typeface="Corbel" charset="0"/>
                <a:ea typeface="ＭＳ Ｐゴシック" charset="-128"/>
              </a:rPr>
              <a:t>¿Cómo sabemos que </a:t>
            </a:r>
            <a:r>
              <a:rPr lang="es-ES_tradnl" altLang="es-ES" sz="4200" dirty="0" smtClean="0">
                <a:latin typeface="Corbel" charset="0"/>
                <a:ea typeface="ＭＳ Ｐゴシック" charset="-128"/>
              </a:rPr>
              <a:t>tenemos</a:t>
            </a:r>
            <a:br>
              <a:rPr lang="es-ES_tradnl" altLang="es-ES" sz="4200" dirty="0" smtClean="0">
                <a:latin typeface="Corbel" charset="0"/>
                <a:ea typeface="ＭＳ Ｐゴシック" charset="-128"/>
              </a:rPr>
            </a:br>
            <a:r>
              <a:rPr lang="es-ES_tradnl" altLang="es-ES" sz="4200" dirty="0" smtClean="0">
                <a:latin typeface="Corbel" charset="0"/>
                <a:ea typeface="ＭＳ Ｐゴシック" charset="-128"/>
              </a:rPr>
              <a:t> los libros correctos? </a:t>
            </a:r>
            <a:r>
              <a:rPr lang="es-ES_tradnl" altLang="es-ES" sz="4200" dirty="0">
                <a:latin typeface="Corbel" charset="0"/>
                <a:ea typeface="ＭＳ Ｐゴシック" charset="-128"/>
              </a:rPr>
              <a:t/>
            </a:r>
            <a:br>
              <a:rPr lang="es-ES_tradnl" altLang="es-ES" sz="4200" dirty="0">
                <a:latin typeface="Corbel" charset="0"/>
                <a:ea typeface="ＭＳ Ｐゴシック" charset="-128"/>
              </a:rPr>
            </a:br>
            <a:endParaRPr lang="es-ES" altLang="es-ES" sz="4200" dirty="0">
              <a:latin typeface="Corbe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541338" y="333375"/>
            <a:ext cx="9864726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6000" b="1" u="sng" kern="0" spc="600" dirty="0" smtClean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EJERCICIO</a:t>
            </a:r>
            <a:endParaRPr lang="es-ES" altLang="es-ES" b="1" u="sng" kern="0" spc="600" dirty="0" smtClean="0">
              <a:solidFill>
                <a:schemeClr val="tx1"/>
              </a:solidFill>
              <a:latin typeface="Corbel" pitchFamily="34" charset="0"/>
              <a:ea typeface="ＭＳ Ｐゴシック" pitchFamily="34" charset="-128"/>
            </a:endParaRPr>
          </a:p>
        </p:txBody>
      </p:sp>
      <p:sp>
        <p:nvSpPr>
          <p:cNvPr id="9" name="Rectángulo 5"/>
          <p:cNvSpPr>
            <a:spLocks noChangeArrowheads="1"/>
          </p:cNvSpPr>
          <p:nvPr/>
        </p:nvSpPr>
        <p:spPr bwMode="auto">
          <a:xfrm>
            <a:off x="323850" y="2028924"/>
            <a:ext cx="85693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dirty="0">
                <a:latin typeface="Candara" charset="0"/>
              </a:rPr>
              <a:t>CLASIFICA LOS 66 LIBROS DE LA BIBLIA POR GRUPOS SEGÚN SU NARRATIVA.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s-ES_tradnl" altLang="es-ES" sz="3600" b="1" dirty="0">
              <a:latin typeface="Candara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dirty="0">
                <a:latin typeface="Candara" charset="0"/>
              </a:rPr>
              <a:t>AYUDATE DEL CUADRO Y DE LA LISTA, PERO PRESTA MUCHA ATENCIÓN!!!!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324544" y="188640"/>
            <a:ext cx="9864726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6600" b="1" u="sng" kern="0" spc="600" dirty="0" smtClean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RESPUESTA</a:t>
            </a:r>
            <a:endParaRPr lang="es-ES" altLang="es-ES" sz="4800" b="1" u="sng" kern="0" spc="600" dirty="0" smtClean="0">
              <a:solidFill>
                <a:schemeClr val="tx1"/>
              </a:solidFill>
              <a:latin typeface="Corbel" pitchFamily="34" charset="0"/>
              <a:ea typeface="ＭＳ Ｐゴシック" pitchFamily="34" charset="-128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-299434" y="1011932"/>
            <a:ext cx="9767978" cy="680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 smtClean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-LEY: </a:t>
            </a:r>
          </a:p>
          <a:p>
            <a:pPr algn="ctr">
              <a:lnSpc>
                <a:spcPct val="150000"/>
              </a:lnSpc>
            </a:pPr>
            <a:r>
              <a:rPr lang="es-ES" sz="2900" b="1" dirty="0" smtClean="0">
                <a:latin typeface="Avenir Book" charset="0"/>
                <a:ea typeface="Avenir Book" charset="0"/>
                <a:cs typeface="Avenir Book" charset="0"/>
              </a:rPr>
              <a:t>GENESIS, EXODO, LEVITICO, </a:t>
            </a:r>
          </a:p>
          <a:p>
            <a:pPr algn="ctr">
              <a:lnSpc>
                <a:spcPct val="150000"/>
              </a:lnSpc>
            </a:pPr>
            <a:r>
              <a:rPr lang="es-ES" sz="2900" b="1" dirty="0" smtClean="0">
                <a:latin typeface="Avenir Book" charset="0"/>
                <a:ea typeface="Avenir Book" charset="0"/>
                <a:cs typeface="Avenir Book" charset="0"/>
              </a:rPr>
              <a:t>NUMEROS, DEUTERONOMIO</a:t>
            </a:r>
          </a:p>
          <a:p>
            <a:pPr>
              <a:lnSpc>
                <a:spcPct val="150000"/>
              </a:lnSpc>
            </a:pPr>
            <a:endParaRPr lang="es-ES" sz="2800" b="1" dirty="0"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150000"/>
              </a:lnSpc>
            </a:pPr>
            <a:r>
              <a:rPr lang="es-ES" sz="3600" b="1" dirty="0" smtClean="0">
                <a:latin typeface="Avenir Book" charset="0"/>
                <a:ea typeface="Avenir Book" charset="0"/>
                <a:cs typeface="Avenir Book" charset="0"/>
              </a:rPr>
              <a:t>-</a:t>
            </a:r>
            <a:r>
              <a:rPr lang="es-ES" sz="3600" b="1" dirty="0" smtClean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HISTORICOS: </a:t>
            </a:r>
          </a:p>
          <a:p>
            <a:pPr algn="ctr">
              <a:lnSpc>
                <a:spcPct val="150000"/>
              </a:lnSpc>
            </a:pPr>
            <a:r>
              <a:rPr lang="es-ES" sz="2900" b="1" dirty="0" smtClean="0">
                <a:latin typeface="Avenir Book" charset="0"/>
                <a:ea typeface="Avenir Book" charset="0"/>
                <a:cs typeface="Avenir Book" charset="0"/>
              </a:rPr>
              <a:t>JOSUE, JUECES, RUTH, 1ª y 2ª SAMUEL, 1ª y 2ª REYES, </a:t>
            </a:r>
          </a:p>
          <a:p>
            <a:pPr algn="ctr">
              <a:lnSpc>
                <a:spcPct val="150000"/>
              </a:lnSpc>
            </a:pPr>
            <a:r>
              <a:rPr lang="es-ES" sz="2900" b="1" dirty="0" smtClean="0">
                <a:latin typeface="Avenir Book" charset="0"/>
                <a:ea typeface="Avenir Book" charset="0"/>
                <a:cs typeface="Avenir Book" charset="0"/>
              </a:rPr>
              <a:t>1ª y 2ª CRONICAS, ESDRAS, NEHEMIAS, ESTHER, HECHOS DE LOS APOSTOLES. </a:t>
            </a:r>
          </a:p>
          <a:p>
            <a:pPr>
              <a:lnSpc>
                <a:spcPct val="150000"/>
              </a:lnSpc>
            </a:pPr>
            <a:endParaRPr lang="es-ES" sz="2800" b="1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s-ES" sz="2000" b="1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36512" y="-99392"/>
            <a:ext cx="976797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300" b="1" dirty="0" smtClean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-POETICOS: </a:t>
            </a:r>
          </a:p>
          <a:p>
            <a:pPr>
              <a:lnSpc>
                <a:spcPct val="150000"/>
              </a:lnSpc>
            </a:pPr>
            <a:r>
              <a:rPr lang="es-ES" sz="2800" b="1" dirty="0" smtClean="0">
                <a:latin typeface="Avenir Book" charset="0"/>
                <a:ea typeface="Avenir Book" charset="0"/>
                <a:cs typeface="Avenir Book" charset="0"/>
              </a:rPr>
              <a:t>JOB, SALMOS PROVERBIOS, ECLESIASTES, CANTARES</a:t>
            </a:r>
          </a:p>
          <a:p>
            <a:pPr>
              <a:lnSpc>
                <a:spcPct val="150000"/>
              </a:lnSpc>
            </a:pPr>
            <a:endParaRPr lang="es-ES" sz="20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9132" y="1001916"/>
            <a:ext cx="9029372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ES" sz="2000" b="1" dirty="0"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150000"/>
              </a:lnSpc>
            </a:pPr>
            <a:r>
              <a:rPr lang="es-ES" sz="3300" b="1" dirty="0" smtClean="0">
                <a:latin typeface="Avenir Book" charset="0"/>
                <a:ea typeface="Avenir Book" charset="0"/>
                <a:cs typeface="Avenir Book" charset="0"/>
              </a:rPr>
              <a:t>-</a:t>
            </a:r>
            <a:r>
              <a:rPr lang="es-ES" sz="3300" b="1" dirty="0" smtClean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PROFETAS MAYORES: 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Avenir Book" charset="0"/>
                <a:ea typeface="Avenir Book" charset="0"/>
                <a:cs typeface="Avenir Book" charset="0"/>
              </a:rPr>
              <a:t>ISAIAS, JEREMIAS,  LAMENTACIONES,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800" b="1" dirty="0" smtClean="0">
                <a:latin typeface="Avenir Book" charset="0"/>
                <a:ea typeface="Avenir Book" charset="0"/>
                <a:cs typeface="Avenir Book" charset="0"/>
              </a:rPr>
              <a:t> EZEQUIEL, DANIEL.</a:t>
            </a:r>
          </a:p>
          <a:p>
            <a:pPr algn="ctr">
              <a:lnSpc>
                <a:spcPct val="150000"/>
              </a:lnSpc>
            </a:pPr>
            <a:endParaRPr lang="es-ES" sz="2800" b="1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150000"/>
              </a:lnSpc>
            </a:pPr>
            <a:r>
              <a:rPr lang="es-ES" sz="3300" b="1" dirty="0" smtClean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-PROFETAS MENORES: 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Avenir Book" charset="0"/>
                <a:ea typeface="Avenir Book" charset="0"/>
                <a:cs typeface="Avenir Book" charset="0"/>
              </a:rPr>
              <a:t>OSEAS, JOEL, AMOS, ABDIAS, JONAS, MIQUEAS, NAHUM, HABACUC, SOFONIAS, HAGEO, 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800" b="1" dirty="0" smtClean="0">
                <a:latin typeface="Avenir Book" charset="0"/>
                <a:ea typeface="Avenir Book" charset="0"/>
                <a:cs typeface="Avenir Book" charset="0"/>
              </a:rPr>
              <a:t>   ZACARIAS, MALAQUIAS. </a:t>
            </a:r>
            <a:endParaRPr lang="es-ES" sz="2800" b="1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5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496" y="457210"/>
            <a:ext cx="907300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 smtClean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-EVANGELIOS: 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Avenir Book" charset="0"/>
                <a:ea typeface="Avenir Book" charset="0"/>
                <a:cs typeface="Avenir Book" charset="0"/>
              </a:rPr>
              <a:t>MATEO, MARCOS, LUCAS, JUAN</a:t>
            </a:r>
          </a:p>
          <a:p>
            <a:pPr>
              <a:lnSpc>
                <a:spcPct val="150000"/>
              </a:lnSpc>
            </a:pPr>
            <a:endParaRPr lang="es-ES" sz="2800" b="1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s-ES" sz="2800" b="1" dirty="0"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150000"/>
              </a:lnSpc>
            </a:pPr>
            <a:r>
              <a:rPr lang="es-ES" sz="3600" b="1" dirty="0" smtClean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-CARTAS PAULINAS: 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Avenir Book" charset="0"/>
                <a:ea typeface="Avenir Book" charset="0"/>
                <a:cs typeface="Avenir Book" charset="0"/>
              </a:rPr>
              <a:t>ROMANOS, 1ª y 2ª CORINTIOS, GALATAS, EFESIOS, FILIPENSES, COLOSENSES, 1ª y 2ª TESALONICENSES, 1ª y 2ª TIMOTEO, TITO, FILEMON</a:t>
            </a:r>
          </a:p>
          <a:p>
            <a:pPr>
              <a:lnSpc>
                <a:spcPct val="150000"/>
              </a:lnSpc>
            </a:pPr>
            <a:endParaRPr lang="es-ES" sz="2800" b="1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16632"/>
            <a:ext cx="9073008" cy="607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ES" sz="2800" b="1" dirty="0"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150000"/>
              </a:lnSpc>
            </a:pPr>
            <a:r>
              <a:rPr lang="es-ES" sz="3800" b="1" dirty="0" smtClean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-CARTAS GENERALES: </a:t>
            </a:r>
          </a:p>
          <a:p>
            <a:pPr algn="ctr">
              <a:lnSpc>
                <a:spcPct val="150000"/>
              </a:lnSpc>
            </a:pPr>
            <a:r>
              <a:rPr lang="es-ES" sz="3300" b="1" dirty="0" smtClean="0">
                <a:latin typeface="Avenir Book" charset="0"/>
                <a:ea typeface="Avenir Book" charset="0"/>
                <a:cs typeface="Avenir Book" charset="0"/>
              </a:rPr>
              <a:t>HEBREOS, SANTIAGO, 1ª y 2ª PEDRO, </a:t>
            </a:r>
          </a:p>
          <a:p>
            <a:pPr algn="ctr">
              <a:lnSpc>
                <a:spcPct val="150000"/>
              </a:lnSpc>
            </a:pPr>
            <a:r>
              <a:rPr lang="es-ES" sz="3300" b="1" dirty="0" smtClean="0">
                <a:latin typeface="Avenir Book" charset="0"/>
                <a:ea typeface="Avenir Book" charset="0"/>
                <a:cs typeface="Avenir Book" charset="0"/>
              </a:rPr>
              <a:t>1ª, 2ª y 3ª JUAN, JUDAS </a:t>
            </a:r>
          </a:p>
          <a:p>
            <a:pPr>
              <a:lnSpc>
                <a:spcPct val="150000"/>
              </a:lnSpc>
            </a:pPr>
            <a:endParaRPr lang="es-ES" sz="2800" b="1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s-ES" sz="2800" b="1" dirty="0"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150000"/>
              </a:lnSpc>
            </a:pPr>
            <a:r>
              <a:rPr lang="es-ES" sz="3800" b="1" dirty="0" smtClean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-PROFETICO:</a:t>
            </a:r>
          </a:p>
          <a:p>
            <a:pPr algn="ctr">
              <a:lnSpc>
                <a:spcPct val="150000"/>
              </a:lnSpc>
            </a:pPr>
            <a:r>
              <a:rPr lang="es-ES" sz="3300" b="1" dirty="0" smtClean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3300" b="1" dirty="0" smtClean="0">
                <a:latin typeface="Avenir Book" charset="0"/>
                <a:ea typeface="Avenir Book" charset="0"/>
                <a:cs typeface="Avenir Book" charset="0"/>
              </a:rPr>
              <a:t>APOCALIPSIS</a:t>
            </a:r>
            <a:endParaRPr lang="es-ES" sz="3300" b="1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9"/>
          <p:cNvSpPr>
            <a:spLocks noChangeArrowheads="1"/>
          </p:cNvSpPr>
          <p:nvPr/>
        </p:nvSpPr>
        <p:spPr bwMode="auto">
          <a:xfrm>
            <a:off x="3707905" y="5086250"/>
            <a:ext cx="5399584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en-US" altLang="es-ES" sz="2800" b="1" dirty="0" smtClean="0">
                <a:solidFill>
                  <a:schemeClr val="bg1"/>
                </a:solidFill>
                <a:latin typeface="Cambria" pitchFamily="18" charset="0"/>
              </a:rPr>
              <a:t>          4. LA AUTORIDAD 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en-US" altLang="es-ES" sz="2800" b="1" dirty="0" smtClean="0">
                <a:solidFill>
                  <a:schemeClr val="bg1"/>
                </a:solidFill>
                <a:latin typeface="Cambria" pitchFamily="18" charset="0"/>
              </a:rPr>
              <a:t>               DE LAS ESCRITURAS</a:t>
            </a:r>
          </a:p>
        </p:txBody>
      </p:sp>
      <p:sp>
        <p:nvSpPr>
          <p:cNvPr id="2051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268538" y="3860800"/>
            <a:ext cx="6624637" cy="647700"/>
          </a:xfrm>
        </p:spPr>
        <p:txBody>
          <a:bodyPr/>
          <a:lstStyle/>
          <a:p>
            <a:pPr eaLnBrk="1" hangingPunct="1">
              <a:defRPr/>
            </a:pPr>
            <a:r>
              <a:rPr lang="es-UY" altLang="es-ES" sz="4000" b="1" smtClean="0">
                <a:solidFill>
                  <a:schemeClr val="bg1"/>
                </a:solidFill>
                <a:latin typeface="Corbel" pitchFamily="34" charset="0"/>
                <a:ea typeface="ＭＳ Ｐゴシック" pitchFamily="34" charset="-128"/>
              </a:rPr>
              <a:t>SEMINARIO DE TEOLOGÍA </a:t>
            </a:r>
            <a:endParaRPr lang="es-ES" altLang="es-ES" sz="4000" b="1" dirty="0" smtClean="0">
              <a:solidFill>
                <a:schemeClr val="bg1"/>
              </a:solidFill>
              <a:latin typeface="Corbel" pitchFamily="34" charset="0"/>
              <a:ea typeface="ＭＳ Ｐゴシック" pitchFamily="34" charset="-128"/>
            </a:endParaRPr>
          </a:p>
        </p:txBody>
      </p:sp>
      <p:pic>
        <p:nvPicPr>
          <p:cNvPr id="25604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3363"/>
            <a:ext cx="439261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7"/>
          <a:stretch/>
        </p:blipFill>
        <p:spPr>
          <a:xfrm>
            <a:off x="0" y="-99392"/>
            <a:ext cx="914400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468560" y="188640"/>
            <a:ext cx="10009112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cap="all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4000" b="1" cap="all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¿QUIÉN HIZO LO SIGUIENTE?</a:t>
            </a:r>
          </a:p>
          <a:p>
            <a:pPr algn="ctr">
              <a:spcAft>
                <a:spcPts val="0"/>
              </a:spcAft>
            </a:pPr>
            <a:r>
              <a:rPr lang="es-ES" sz="2800" b="1" cap="all" dirty="0" smtClean="0">
                <a:solidFill>
                  <a:srgbClr val="222325"/>
                </a:solidFill>
                <a:effectLst/>
                <a:latin typeface="MS Mincho" charset="-128"/>
                <a:ea typeface="ＭＳ 明朝" charset="-128"/>
                <a:cs typeface="MS Mincho" charset="-128"/>
              </a:rPr>
              <a:t> </a:t>
            </a:r>
            <a:endParaRPr lang="es-ES" sz="2400" dirty="0" smtClean="0">
              <a:effectLst/>
              <a:latin typeface="Calibri" charset="0"/>
              <a:ea typeface="ＭＳ 明朝" charset="-128"/>
              <a:cs typeface="Times New Roman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300" b="1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1. ¿Escribió el libro de Hechos? </a:t>
            </a:r>
            <a:endParaRPr lang="es-ES" sz="2300" b="1" dirty="0" smtClean="0"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300" b="1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2.</a:t>
            </a:r>
            <a:r>
              <a:rPr lang="es-ES" sz="2300" b="1" dirty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300" b="1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¿Apareció con Jesús en el Monte de la Transfiguración? </a:t>
            </a:r>
            <a:endParaRPr lang="es-ES" sz="2300" b="1" dirty="0" smtClean="0"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300" b="1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3. ¿Dirigió la reconstrucción del muro de Jerusalén? </a:t>
            </a:r>
            <a:endParaRPr lang="es-ES" sz="2300" b="1" dirty="0" smtClean="0"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300" b="1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4. ¿Mató a mil filisteos con una quijada de asno? </a:t>
            </a:r>
            <a:endParaRPr lang="es-ES" sz="2300" b="1" dirty="0" smtClean="0"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300" b="1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5. ¿Condujo a los israelitas a la Tierra Prometida? </a:t>
            </a:r>
            <a:endParaRPr lang="es-ES" sz="2300" b="1" dirty="0" smtClean="0"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300" b="1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6. ¿Fue desterrado a la isla de </a:t>
            </a:r>
            <a:r>
              <a:rPr lang="es-ES" sz="2300" b="1" dirty="0" err="1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Patmos</a:t>
            </a:r>
            <a:r>
              <a:rPr lang="es-ES" sz="2300" b="1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, donde escribió Apocalipsis? </a:t>
            </a:r>
            <a:endParaRPr lang="es-ES" sz="2300" b="1" dirty="0" smtClean="0"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300" b="1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7. ¿Iba a maldecir a Israel, pero tuvo que bendecirlos? </a:t>
            </a:r>
            <a:endParaRPr lang="es-ES" sz="2300" b="1" dirty="0" smtClean="0"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300" b="1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8. ¿Se convirtió en el primer rey de las 10 tribus que se separaron? </a:t>
            </a:r>
            <a:endParaRPr lang="es-ES" sz="2300" b="1" dirty="0" smtClean="0"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300" b="1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9. ¿Rescató a David de su necio marido Nabal? </a:t>
            </a:r>
            <a:endParaRPr lang="es-ES" sz="2300" b="1" dirty="0" smtClean="0"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300" b="1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10. ¿Fue reprendido por Pablo por negarse a comer con los gentiles?</a:t>
            </a:r>
            <a:endParaRPr lang="es-ES" sz="2300" b="1" dirty="0"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6470" y="68431"/>
            <a:ext cx="90360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3600" b="1" dirty="0" smtClean="0">
                <a:latin typeface="Cambria" panose="02040503050406030204" pitchFamily="18" charset="0"/>
                <a:ea typeface="ＭＳ Ｐゴシック" pitchFamily="34" charset="-128"/>
              </a:rPr>
              <a:t>A)Toda la </a:t>
            </a:r>
            <a:r>
              <a:rPr lang="es-ES" sz="3600" b="1">
                <a:latin typeface="Cambria" panose="02040503050406030204" pitchFamily="18" charset="0"/>
                <a:ea typeface="ＭＳ Ｐゴシック" pitchFamily="34" charset="-128"/>
              </a:rPr>
              <a:t>Escritura </a:t>
            </a:r>
            <a:r>
              <a:rPr lang="es-ES" sz="3600" b="1" smtClean="0">
                <a:latin typeface="Cambria" panose="02040503050406030204" pitchFamily="18" charset="0"/>
                <a:ea typeface="ＭＳ Ｐゴシック" pitchFamily="34" charset="-128"/>
              </a:rPr>
              <a:t>son palabras </a:t>
            </a:r>
            <a:r>
              <a:rPr lang="es-ES" sz="3600" b="1" dirty="0">
                <a:latin typeface="Cambria" panose="02040503050406030204" pitchFamily="18" charset="0"/>
                <a:ea typeface="ＭＳ Ｐゴシック" pitchFamily="34" charset="-128"/>
              </a:rPr>
              <a:t>de Dios.</a:t>
            </a:r>
            <a:endParaRPr lang="es-ES_tradnl" sz="3600" b="1" dirty="0">
              <a:latin typeface="Cambria" panose="02040503050406030204" pitchFamily="18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s-ES_tradnl" sz="3600" spc="300" dirty="0">
              <a:latin typeface="Corbel"/>
              <a:ea typeface="ＭＳ Ｐゴシック" charset="0"/>
              <a:cs typeface="Corbel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215106" y="1196752"/>
            <a:ext cx="880348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>
                <a:latin typeface="Calibri" charset="0"/>
                <a:ea typeface="Calibri" charset="0"/>
                <a:cs typeface="Calibri" charset="0"/>
              </a:rPr>
              <a:t>La autoridad de las Escrituras quiere decir que todas las palabras de la Biblia son palabras de Dios de tal manera que no creer o desobedecer alguna palabra de las Escrituras es no creer o desobedecer a Dios</a:t>
            </a:r>
            <a:r>
              <a:rPr lang="es-ES_tradnl" altLang="es-ES" sz="28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_tradnl" altLang="es-ES" sz="2800" dirty="0">
              <a:latin typeface="Calibri" charset="0"/>
              <a:ea typeface="Calibri" charset="0"/>
              <a:cs typeface="Calibri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Pero NO quiere decir que toda palabra de las Escrituras fue dicha audiblemente por Dios mismo. (Dictado)</a:t>
            </a:r>
            <a:endParaRPr lang="es-ES_tradnl" altLang="es-ES" sz="2800" dirty="0">
              <a:solidFill>
                <a:srgbClr val="A5002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ángulo 8"/>
          <p:cNvSpPr>
            <a:spLocks noChangeArrowheads="1"/>
          </p:cNvSpPr>
          <p:nvPr/>
        </p:nvSpPr>
        <p:spPr bwMode="auto">
          <a:xfrm>
            <a:off x="143321" y="4581128"/>
            <a:ext cx="88931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200" dirty="0">
                <a:latin typeface="Times New Roman" charset="0"/>
              </a:rPr>
              <a:t>En el A.T </a:t>
            </a:r>
            <a:r>
              <a:rPr lang="es-ES_tradnl" altLang="es-ES" sz="2200" dirty="0">
                <a:latin typeface="Times New Roman" charset="0"/>
                <a:sym typeface="Wingdings" charset="2"/>
              </a:rPr>
              <a:t> “así dice el Señor…”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200" dirty="0">
                <a:latin typeface="Times New Roman" charset="0"/>
                <a:sym typeface="Wingdings" charset="2"/>
              </a:rPr>
              <a:t>En el N.T: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200" b="1" dirty="0">
                <a:latin typeface="Times New Roman" charset="0"/>
              </a:rPr>
              <a:t>2 Tim.3:16</a:t>
            </a:r>
            <a:r>
              <a:rPr lang="es-ES_tradnl" altLang="es-ES" sz="2200" dirty="0">
                <a:latin typeface="Times New Roman" charset="0"/>
              </a:rPr>
              <a:t> </a:t>
            </a:r>
            <a:r>
              <a:rPr lang="es-ES_tradnl" altLang="es-ES" sz="2200" i="1" dirty="0">
                <a:latin typeface="Times New Roman" charset="0"/>
              </a:rPr>
              <a:t>“Toda la Escritura es inspirada por Dios y útil para enseñar, para reprender, para corregir y para instruir en la justicia”.</a:t>
            </a:r>
            <a:endParaRPr lang="es-ES" altLang="es-ES" sz="2200" dirty="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200" b="1" dirty="0">
                <a:latin typeface="Times New Roman" charset="0"/>
              </a:rPr>
              <a:t>1 Corintios 14:37</a:t>
            </a:r>
            <a:r>
              <a:rPr lang="es-ES_tradnl" altLang="es-ES" sz="2200" i="1" dirty="0">
                <a:latin typeface="Times New Roman" charset="0"/>
              </a:rPr>
              <a:t> [escribe el apóstol Pablo]: “Si alguno se cree profeta o espiritual, reconozca que esto que les escribo es mandato del Señor”.</a:t>
            </a:r>
            <a:endParaRPr lang="es-ES" altLang="es-ES" sz="22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2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ángulo 4"/>
          <p:cNvSpPr>
            <a:spLocks noChangeArrowheads="1"/>
          </p:cNvSpPr>
          <p:nvPr/>
        </p:nvSpPr>
        <p:spPr bwMode="auto">
          <a:xfrm>
            <a:off x="107950" y="2060848"/>
            <a:ext cx="885666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_tradnl" altLang="es-ES" sz="2400" dirty="0"/>
              <a:t>Nuestra convicción suprema de que las palabras de la Biblia son Palabra de Dios viene sólo cuando el Espíritu Santo habla en la Biblia y mediante las palabras de la Biblia a nuestros corazones y nos da una seguridad interna de que esas son palabras de nuestro Creador hablándonos. </a:t>
            </a:r>
            <a:endParaRPr lang="es-ES" altLang="es-E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000" dirty="0"/>
              <a:t> </a:t>
            </a:r>
            <a:endParaRPr lang="es-ES" altLang="es-E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200" b="1" dirty="0">
                <a:latin typeface="Times New Roman" charset="0"/>
              </a:rPr>
              <a:t>1 Cor.2:13</a:t>
            </a:r>
            <a:r>
              <a:rPr lang="es-ES_tradnl" altLang="es-ES" sz="2200" dirty="0">
                <a:latin typeface="Times New Roman" charset="0"/>
              </a:rPr>
              <a:t> </a:t>
            </a:r>
            <a:r>
              <a:rPr lang="es-ES_tradnl" altLang="es-ES" sz="2200" i="1" dirty="0">
                <a:latin typeface="Times New Roman" charset="0"/>
              </a:rPr>
              <a:t>“El que no tiene el Espíritu no acepta las cosas que proceden </a:t>
            </a:r>
            <a:r>
              <a:rPr lang="es-ES_tradnl" altLang="es-ES" sz="2200" i="1" dirty="0" smtClean="0">
                <a:latin typeface="Times New Roman" charset="0"/>
              </a:rPr>
              <a:t>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200" i="1" dirty="0">
                <a:latin typeface="Times New Roman" charset="0"/>
              </a:rPr>
              <a:t> </a:t>
            </a:r>
            <a:r>
              <a:rPr lang="es-ES_tradnl" altLang="es-ES" sz="2200" i="1" dirty="0" smtClean="0">
                <a:latin typeface="Times New Roman" charset="0"/>
              </a:rPr>
              <a:t>                           </a:t>
            </a:r>
            <a:r>
              <a:rPr lang="es-ES_tradnl" altLang="es-ES" sz="2200" i="1" dirty="0">
                <a:latin typeface="Times New Roman" charset="0"/>
              </a:rPr>
              <a:t>Espíritu de Dios, pues para él es locura”.</a:t>
            </a:r>
            <a:endParaRPr lang="es-ES" altLang="es-ES" sz="2200" dirty="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200" dirty="0">
                <a:latin typeface="Times New Roman" charset="0"/>
              </a:rPr>
              <a:t> </a:t>
            </a:r>
            <a:endParaRPr lang="es-ES" altLang="es-ES" sz="2200" dirty="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200" b="1" dirty="0">
                <a:latin typeface="Times New Roman" charset="0"/>
              </a:rPr>
              <a:t>Juan 10:27</a:t>
            </a:r>
            <a:r>
              <a:rPr lang="es-ES_tradnl" altLang="es-ES" sz="2200" dirty="0">
                <a:latin typeface="Times New Roman" charset="0"/>
              </a:rPr>
              <a:t> </a:t>
            </a:r>
            <a:r>
              <a:rPr lang="es-ES_tradnl" altLang="es-ES" sz="2200" i="1" dirty="0">
                <a:latin typeface="Times New Roman" charset="0"/>
              </a:rPr>
              <a:t>“Mis ovejas oyen mi voz, y yo las conozco, y me siguen.”</a:t>
            </a:r>
            <a:endParaRPr lang="es-ES" altLang="es-ES" sz="22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2000" dirty="0">
              <a:latin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47" y="-243407"/>
            <a:ext cx="950505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/>
          <p:cNvSpPr/>
          <p:nvPr/>
        </p:nvSpPr>
        <p:spPr>
          <a:xfrm>
            <a:off x="144462" y="-3398"/>
            <a:ext cx="90360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spc="300" dirty="0">
                <a:solidFill>
                  <a:schemeClr val="bg1"/>
                </a:solidFill>
                <a:latin typeface="Corbel"/>
                <a:ea typeface="ＭＳ Ｐゴシック" charset="0"/>
                <a:cs typeface="Corbel"/>
              </a:rPr>
              <a:t>ESTAMOS CONVENCIDOS DE QUE LA BIBLIA ES LA PALABRA DE 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ángulo 4"/>
          <p:cNvSpPr>
            <a:spLocks noChangeArrowheads="1"/>
          </p:cNvSpPr>
          <p:nvPr/>
        </p:nvSpPr>
        <p:spPr bwMode="auto">
          <a:xfrm>
            <a:off x="167481" y="2791956"/>
            <a:ext cx="885666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_tradnl" altLang="es-E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Por consiguiente, se requiere de la obra del Espíritu Santo, que este supere los efectos del pecado y nos permita persuadirnos de que la Biblia en verdad es la Palabra de Dios, y que lo que afirma respecto a sí misma es verdad.</a:t>
            </a:r>
            <a:endParaRPr lang="es-ES" altLang="es-ES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2000" dirty="0">
              <a:latin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7"/>
          <a:stretch/>
        </p:blipFill>
        <p:spPr>
          <a:xfrm>
            <a:off x="-180528" y="-171400"/>
            <a:ext cx="95050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28712" y="284455"/>
            <a:ext cx="9381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3600" b="1" spc="300" dirty="0">
                <a:latin typeface="Cambria" panose="02040503050406030204" pitchFamily="18" charset="0"/>
                <a:ea typeface="ＭＳ Ｐゴシック" charset="0"/>
                <a:cs typeface="Corbel"/>
              </a:rPr>
              <a:t>B)</a:t>
            </a:r>
            <a:r>
              <a:rPr lang="es-ES" sz="3600" b="1" spc="300" dirty="0">
                <a:latin typeface="Cambria" panose="02040503050406030204" pitchFamily="18" charset="0"/>
                <a:ea typeface="ＭＳ Ｐゴシック" charset="0"/>
                <a:cs typeface="Corbel"/>
              </a:rPr>
              <a:t> No creer o desobedecer </a:t>
            </a:r>
            <a:r>
              <a:rPr lang="es-ES" sz="3600" b="1" spc="300" dirty="0" smtClean="0">
                <a:latin typeface="Cambria" panose="02040503050406030204" pitchFamily="18" charset="0"/>
                <a:ea typeface="ＭＳ Ｐゴシック" charset="0"/>
                <a:cs typeface="Corbel"/>
              </a:rPr>
              <a:t>la palabra es </a:t>
            </a:r>
            <a:r>
              <a:rPr lang="es-ES" sz="3600" b="1" spc="300" dirty="0">
                <a:latin typeface="Cambria" panose="02040503050406030204" pitchFamily="18" charset="0"/>
                <a:ea typeface="ＭＳ Ｐゴシック" charset="0"/>
                <a:cs typeface="Corbel"/>
              </a:rPr>
              <a:t>no creer o desobedecer a Dios.</a:t>
            </a:r>
            <a:endParaRPr lang="es-ES_tradnl" sz="3600" b="1" spc="300" dirty="0">
              <a:latin typeface="Cambria" panose="02040503050406030204" pitchFamily="18" charset="0"/>
              <a:ea typeface="ＭＳ Ｐゴシック" charset="0"/>
              <a:cs typeface="Corbel"/>
            </a:endParaRPr>
          </a:p>
        </p:txBody>
      </p:sp>
      <p:sp>
        <p:nvSpPr>
          <p:cNvPr id="29699" name="Rectángulo 3"/>
          <p:cNvSpPr>
            <a:spLocks noChangeArrowheads="1"/>
          </p:cNvSpPr>
          <p:nvPr/>
        </p:nvSpPr>
        <p:spPr bwMode="auto">
          <a:xfrm>
            <a:off x="194370" y="2098878"/>
            <a:ext cx="8842126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_tradnl" altLang="es-ES" sz="2800" b="1" dirty="0">
                <a:latin typeface="Calibri" charset="0"/>
              </a:rPr>
              <a:t>Todas las palabras de la Biblia son palabras de Dios. </a:t>
            </a:r>
            <a:r>
              <a:rPr lang="es-ES_tradnl" altLang="es-ES" sz="2800" dirty="0">
                <a:latin typeface="Calibri" charset="0"/>
              </a:rPr>
              <a:t>Consecuentemente, no creer o desobedecer alguna palabra de la Biblia es no creer o desobedecer a Dios mismo.</a:t>
            </a:r>
            <a:endParaRPr lang="es-ES" altLang="es-ES" sz="2800" dirty="0">
              <a:latin typeface="Calibri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000" dirty="0">
                <a:latin typeface="Calibri" charset="0"/>
              </a:rPr>
              <a:t> </a:t>
            </a:r>
            <a:endParaRPr lang="es-ES" altLang="es-ES" sz="2000" dirty="0">
              <a:latin typeface="Calibri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500" b="1" dirty="0">
                <a:latin typeface="Times New Roman" charset="0"/>
              </a:rPr>
              <a:t>Isaías 66:2</a:t>
            </a:r>
            <a:r>
              <a:rPr lang="es-ES_tradnl" altLang="es-ES" sz="2500" dirty="0">
                <a:latin typeface="Times New Roman" charset="0"/>
              </a:rPr>
              <a:t> </a:t>
            </a:r>
            <a:r>
              <a:rPr lang="es-ES_tradnl" altLang="es-ES" sz="2500" i="1" dirty="0">
                <a:latin typeface="Times New Roman" charset="0"/>
              </a:rPr>
              <a:t>“…miraré a aquel que es pobre y humilde de espíritu, </a:t>
            </a:r>
            <a:endParaRPr lang="es-ES_tradnl" altLang="es-ES" sz="2500" i="1" dirty="0" smtClean="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500" i="1" dirty="0">
                <a:latin typeface="Times New Roman" charset="0"/>
              </a:rPr>
              <a:t> </a:t>
            </a:r>
            <a:r>
              <a:rPr lang="es-ES_tradnl" altLang="es-ES" sz="2500" i="1" dirty="0" smtClean="0">
                <a:latin typeface="Times New Roman" charset="0"/>
              </a:rPr>
              <a:t>                   y </a:t>
            </a:r>
            <a:r>
              <a:rPr lang="es-ES_tradnl" altLang="es-ES" sz="2500" i="1" dirty="0">
                <a:latin typeface="Times New Roman" charset="0"/>
              </a:rPr>
              <a:t>que tiembla a mi palabra.”</a:t>
            </a:r>
            <a:endParaRPr lang="es-ES" altLang="es-ES" sz="2500" dirty="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500" dirty="0">
                <a:latin typeface="Times New Roman" charset="0"/>
              </a:rPr>
              <a:t> </a:t>
            </a:r>
            <a:endParaRPr lang="es-ES" altLang="es-ES" sz="2500" dirty="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500" b="1" dirty="0">
                <a:latin typeface="Times New Roman" charset="0"/>
              </a:rPr>
              <a:t>Luc.24:25</a:t>
            </a:r>
            <a:r>
              <a:rPr lang="es-ES_tradnl" altLang="es-ES" sz="2500" dirty="0">
                <a:latin typeface="Times New Roman" charset="0"/>
              </a:rPr>
              <a:t> </a:t>
            </a:r>
            <a:r>
              <a:rPr lang="es-ES_tradnl" altLang="es-ES" sz="2500" i="1" dirty="0">
                <a:latin typeface="Times New Roman" charset="0"/>
              </a:rPr>
              <a:t>“Entonces él les dijo: ¡Oh insensatos, y tardos de corazón para creer todo lo que los profetas han dicho!”.</a:t>
            </a:r>
            <a:endParaRPr lang="es-ES" altLang="es-ES" sz="25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20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3"/>
          <p:cNvSpPr>
            <a:spLocks noChangeArrowheads="1"/>
          </p:cNvSpPr>
          <p:nvPr/>
        </p:nvSpPr>
        <p:spPr bwMode="auto">
          <a:xfrm>
            <a:off x="51370" y="1196752"/>
            <a:ext cx="9036495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3400" b="1" u="sng" dirty="0">
                <a:latin typeface="Cambria" charset="0"/>
              </a:rPr>
              <a:t>Dios no puede mentir ni hablar falsedades.</a:t>
            </a:r>
            <a:r>
              <a:rPr lang="es-ES_tradnl" altLang="es-ES" sz="3400" b="1" dirty="0">
                <a:latin typeface="Cambria" charset="0"/>
              </a:rPr>
              <a:t> </a:t>
            </a:r>
            <a:r>
              <a:rPr lang="es-ES_tradnl" altLang="es-ES" sz="2400" dirty="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400" b="1" dirty="0">
                <a:latin typeface="Times New Roman" charset="0"/>
              </a:rPr>
              <a:t>Tito 1:2-3</a:t>
            </a:r>
            <a:r>
              <a:rPr lang="es-ES_tradnl" altLang="es-ES" sz="2400" dirty="0">
                <a:latin typeface="Times New Roman" charset="0"/>
              </a:rPr>
              <a:t> </a:t>
            </a:r>
            <a:r>
              <a:rPr lang="es-ES_tradnl" altLang="es-ES" sz="2400" i="1" dirty="0">
                <a:latin typeface="Times New Roman" charset="0"/>
              </a:rPr>
              <a:t>“…</a:t>
            </a:r>
            <a:r>
              <a:rPr lang="es-ES_tradnl" altLang="es-ES" sz="2400" i="1" u="sng" dirty="0">
                <a:latin typeface="Times New Roman" charset="0"/>
              </a:rPr>
              <a:t>Dios, que no miente,</a:t>
            </a:r>
            <a:r>
              <a:rPr lang="es-ES_tradnl" altLang="es-ES" sz="2400" i="1" dirty="0">
                <a:latin typeface="Times New Roman" charset="0"/>
              </a:rPr>
              <a:t> prometió desde antes del principio de los siglos, y a su debido tiempo manifestó su palabra por medio de la predicación que me fue encomendada por mandato de Dios nuestro Salvador.”</a:t>
            </a:r>
            <a:r>
              <a:rPr lang="es-ES_tradnl" altLang="es-ES" sz="2400" dirty="0">
                <a:latin typeface="Times New Roman" charset="0"/>
              </a:rPr>
              <a:t> </a:t>
            </a:r>
            <a:endParaRPr lang="es-ES" altLang="es-ES" sz="24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2400" dirty="0">
              <a:latin typeface="Times New Roman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51371" y="3789040"/>
            <a:ext cx="9036494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2800" b="1" u="sng" dirty="0">
                <a:latin typeface="Cambria" charset="0"/>
              </a:rPr>
              <a:t>Todas las palabras de la Biblia son completamente verdad y sin error en parte alguna.</a:t>
            </a:r>
            <a:r>
              <a:rPr lang="es-ES_tradnl" altLang="es-ES" sz="2800" b="1" dirty="0">
                <a:latin typeface="Cambria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2800" dirty="0">
              <a:latin typeface="Cambri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200" b="1" dirty="0">
                <a:latin typeface="Times New Roman" charset="0"/>
              </a:rPr>
              <a:t>Sal.12:6</a:t>
            </a:r>
            <a:r>
              <a:rPr lang="es-ES_tradnl" altLang="es-ES" sz="2200" dirty="0">
                <a:latin typeface="Times New Roman" charset="0"/>
              </a:rPr>
              <a:t> </a:t>
            </a:r>
            <a:r>
              <a:rPr lang="es-ES_tradnl" altLang="es-ES" sz="2200" i="1" dirty="0">
                <a:latin typeface="Times New Roman" charset="0"/>
              </a:rPr>
              <a:t>“Las palabras de Jehová son palabras limpias, </a:t>
            </a:r>
            <a:endParaRPr lang="es-ES_tradnl" altLang="es-ES" sz="2200" i="1" dirty="0" smtClean="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200" i="1" dirty="0">
                <a:latin typeface="Times New Roman" charset="0"/>
              </a:rPr>
              <a:t> </a:t>
            </a:r>
            <a:r>
              <a:rPr lang="es-ES_tradnl" altLang="es-ES" sz="2200" i="1" dirty="0" smtClean="0">
                <a:latin typeface="Times New Roman" charset="0"/>
              </a:rPr>
              <a:t>                como </a:t>
            </a:r>
            <a:r>
              <a:rPr lang="es-ES_tradnl" altLang="es-ES" sz="2200" i="1" dirty="0">
                <a:latin typeface="Times New Roman" charset="0"/>
              </a:rPr>
              <a:t>plata refinada en horno de tierra, purificada siete veces.”</a:t>
            </a:r>
            <a:endParaRPr lang="es-ES" altLang="es-ES" sz="2200" dirty="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200" b="1" dirty="0">
                <a:latin typeface="Times New Roman" charset="0"/>
              </a:rPr>
              <a:t>Prov.30:5</a:t>
            </a:r>
            <a:r>
              <a:rPr lang="es-ES_tradnl" altLang="es-ES" sz="2200" dirty="0">
                <a:latin typeface="Times New Roman" charset="0"/>
              </a:rPr>
              <a:t> </a:t>
            </a:r>
            <a:r>
              <a:rPr lang="es-ES_tradnl" altLang="es-ES" sz="2200" i="1" dirty="0">
                <a:latin typeface="Times New Roman" charset="0"/>
              </a:rPr>
              <a:t>“Toda palabra de Dios es limpia; </a:t>
            </a:r>
            <a:endParaRPr lang="es-ES_tradnl" altLang="es-ES" sz="2200" i="1" dirty="0" smtClean="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200" i="1" dirty="0">
                <a:latin typeface="Times New Roman" charset="0"/>
              </a:rPr>
              <a:t> </a:t>
            </a:r>
            <a:r>
              <a:rPr lang="es-ES_tradnl" altLang="es-ES" sz="2200" i="1" dirty="0" smtClean="0">
                <a:latin typeface="Times New Roman" charset="0"/>
              </a:rPr>
              <a:t>                  él </a:t>
            </a:r>
            <a:r>
              <a:rPr lang="es-ES_tradnl" altLang="es-ES" sz="2200" i="1" dirty="0">
                <a:latin typeface="Times New Roman" charset="0"/>
              </a:rPr>
              <a:t>es escudo a los que en él esperan.”</a:t>
            </a:r>
            <a:endParaRPr lang="es-ES" altLang="es-ES" sz="2200" dirty="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200" b="1" dirty="0" smtClean="0">
                <a:latin typeface="Times New Roman" charset="0"/>
              </a:rPr>
              <a:t>Mt.24:35</a:t>
            </a:r>
            <a:r>
              <a:rPr lang="es-ES_tradnl" altLang="es-ES" sz="2200" dirty="0" smtClean="0">
                <a:latin typeface="Times New Roman" charset="0"/>
              </a:rPr>
              <a:t> </a:t>
            </a:r>
            <a:r>
              <a:rPr lang="es-ES_tradnl" altLang="es-ES" sz="2200" i="1" dirty="0">
                <a:latin typeface="Times New Roman" charset="0"/>
              </a:rPr>
              <a:t>“El cielo y la tierra pasarán, pero mis palabras no pasarán.”</a:t>
            </a:r>
            <a:endParaRPr lang="es-ES" altLang="es-ES" sz="2200" dirty="0">
              <a:latin typeface="Times New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5" b="54725"/>
          <a:stretch/>
        </p:blipFill>
        <p:spPr>
          <a:xfrm>
            <a:off x="-2382" y="-77092"/>
            <a:ext cx="9144000" cy="12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5" b="54725"/>
          <a:stretch/>
        </p:blipFill>
        <p:spPr>
          <a:xfrm>
            <a:off x="-2382" y="-77092"/>
            <a:ext cx="9144000" cy="1201836"/>
          </a:xfrm>
          <a:prstGeom prst="rect">
            <a:avLst/>
          </a:prstGeom>
        </p:spPr>
      </p:pic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94121" y="1265703"/>
            <a:ext cx="8842375" cy="554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_tradnl" altLang="es-ES" sz="2900" u="sng" dirty="0">
                <a:latin typeface="Cambria" charset="0"/>
              </a:rPr>
              <a:t>La Biblia es la Palabra de Dios, y la Palabra de Dios es la definición suprema de lo que es verdadero y lo que no es verdadero: la palabra de Dios en sí misma es verdad.</a:t>
            </a:r>
            <a:endParaRPr lang="es-ES" altLang="es-ES" sz="2900" u="sng" dirty="0">
              <a:latin typeface="Cambri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800" dirty="0">
                <a:latin typeface="Cambria" charset="0"/>
              </a:rPr>
              <a:t> </a:t>
            </a:r>
            <a:endParaRPr lang="es-ES" altLang="es-ES" sz="2800" dirty="0">
              <a:latin typeface="Cambria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2800" b="1" dirty="0">
                <a:latin typeface="Times New Roman" charset="0"/>
              </a:rPr>
              <a:t>Juan 17:17</a:t>
            </a:r>
            <a:r>
              <a:rPr lang="es-ES_tradnl" altLang="es-ES" sz="2800" dirty="0">
                <a:latin typeface="Times New Roman" charset="0"/>
              </a:rPr>
              <a:t> [Jesús ora al Padre:] </a:t>
            </a:r>
            <a:endParaRPr lang="es-ES_tradnl" altLang="es-ES" sz="2800" dirty="0" smtClean="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800" i="1" dirty="0" smtClean="0">
                <a:latin typeface="Times New Roman" charset="0"/>
              </a:rPr>
              <a:t>“</a:t>
            </a:r>
            <a:r>
              <a:rPr lang="es-ES_tradnl" altLang="es-ES" sz="2800" i="1" dirty="0">
                <a:latin typeface="Times New Roman" charset="0"/>
              </a:rPr>
              <a:t>Santifícalos en la verdad; tu palabra </a:t>
            </a:r>
            <a:r>
              <a:rPr lang="es-ES_tradnl" altLang="es-ES" sz="2800" i="1" u="sng" dirty="0">
                <a:latin typeface="Times New Roman" charset="0"/>
              </a:rPr>
              <a:t>es la verdad</a:t>
            </a:r>
            <a:r>
              <a:rPr lang="es-ES_tradnl" altLang="es-ES" sz="2800" i="1" dirty="0">
                <a:latin typeface="Times New Roman" charset="0"/>
              </a:rPr>
              <a:t>”.</a:t>
            </a:r>
            <a:endParaRPr lang="es-ES" altLang="es-ES" sz="2800" dirty="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800" dirty="0">
                <a:latin typeface="Cambria" charset="0"/>
              </a:rPr>
              <a:t> </a:t>
            </a:r>
            <a:endParaRPr lang="es-ES" altLang="es-ES" sz="2800" dirty="0">
              <a:latin typeface="Cambria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2800" dirty="0">
                <a:latin typeface="Cambria" charset="0"/>
              </a:rPr>
              <a:t>La palabra de Dios no es simplemente «verdadera» </a:t>
            </a:r>
            <a:endParaRPr lang="es-ES_tradnl" altLang="es-ES" sz="2800" dirty="0" smtClean="0">
              <a:latin typeface="Cambria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2800" dirty="0" smtClean="0">
                <a:latin typeface="Cambria" charset="0"/>
              </a:rPr>
              <a:t>sino </a:t>
            </a:r>
            <a:r>
              <a:rPr lang="es-ES_tradnl" altLang="es-ES" sz="2800" dirty="0">
                <a:latin typeface="Cambria" charset="0"/>
              </a:rPr>
              <a:t>que es la verdad misma. </a:t>
            </a:r>
            <a:endParaRPr lang="es-ES" altLang="es-ES" sz="2800" dirty="0">
              <a:latin typeface="Cambri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800" dirty="0">
                <a:latin typeface="Cambria" charset="0"/>
              </a:rPr>
              <a:t> </a:t>
            </a:r>
            <a:endParaRPr lang="es-ES" altLang="es-ES" sz="2800" dirty="0">
              <a:latin typeface="Cambria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2800" dirty="0">
                <a:latin typeface="Cambria" charset="0"/>
              </a:rPr>
              <a:t>¿Podría </a:t>
            </a:r>
            <a:r>
              <a:rPr lang="es-ES_tradnl" altLang="es-ES" sz="2800" dirty="0" smtClean="0">
                <a:latin typeface="Cambria" charset="0"/>
              </a:rPr>
              <a:t>algún </a:t>
            </a:r>
            <a:r>
              <a:rPr lang="es-ES_tradnl" altLang="es-ES" sz="2800" dirty="0">
                <a:latin typeface="Cambria" charset="0"/>
              </a:rPr>
              <a:t>nuevo hecho contradecir la Biblia? </a:t>
            </a:r>
            <a:r>
              <a:rPr lang="es-ES_tradnl" altLang="es-ES" sz="2800" b="1" dirty="0">
                <a:latin typeface="Cambria" charset="0"/>
              </a:rPr>
              <a:t>NO</a:t>
            </a:r>
            <a:endParaRPr lang="es-ES_tradnl" altLang="es-ES" sz="2000" b="1" dirty="0">
              <a:latin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541338" y="333375"/>
            <a:ext cx="9864726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6000" b="1" u="sng" kern="0" spc="600" dirty="0" smtClean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EJERCICIO</a:t>
            </a:r>
            <a:endParaRPr lang="es-ES" altLang="es-ES" b="1" u="sng" kern="0" spc="600" dirty="0" smtClean="0">
              <a:solidFill>
                <a:schemeClr val="tx1"/>
              </a:solidFill>
              <a:latin typeface="Corbel" pitchFamily="34" charset="0"/>
              <a:ea typeface="ＭＳ Ｐゴシック" pitchFamily="34" charset="-128"/>
            </a:endParaRPr>
          </a:p>
        </p:txBody>
      </p:sp>
      <p:sp>
        <p:nvSpPr>
          <p:cNvPr id="7" name="Rectángulo 2"/>
          <p:cNvSpPr>
            <a:spLocks noChangeArrowheads="1"/>
          </p:cNvSpPr>
          <p:nvPr/>
        </p:nvSpPr>
        <p:spPr bwMode="auto">
          <a:xfrm>
            <a:off x="35496" y="1916832"/>
            <a:ext cx="9074273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>
              <a:lnSpc>
                <a:spcPct val="250000"/>
              </a:lnSpc>
              <a:spcBef>
                <a:spcPct val="0"/>
              </a:spcBef>
              <a:buFont typeface="Wingdings" charset="2"/>
              <a:buChar char="v"/>
            </a:pPr>
            <a:r>
              <a:rPr lang="es-ES_tradnl" altLang="es-ES" sz="2900" b="1" dirty="0" smtClean="0">
                <a:latin typeface="Avenir Book" charset="0"/>
                <a:ea typeface="Avenir Book" charset="0"/>
                <a:cs typeface="Avenir Book" charset="0"/>
              </a:rPr>
              <a:t>Memorizar </a:t>
            </a:r>
            <a:r>
              <a:rPr lang="es-ES_tradnl" altLang="es-ES" sz="2900" b="1" dirty="0">
                <a:latin typeface="Avenir Book" charset="0"/>
                <a:ea typeface="Avenir Book" charset="0"/>
                <a:cs typeface="Avenir Book" charset="0"/>
              </a:rPr>
              <a:t>los libros de la Biblia en su clasificación</a:t>
            </a:r>
            <a:r>
              <a:rPr lang="es-ES_tradnl" altLang="es-ES" sz="2900" b="1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  <a:endParaRPr lang="es-ES" altLang="es-ES" sz="2900" b="1" dirty="0"/>
          </a:p>
          <a:p>
            <a:pPr marL="457200" indent="-457200">
              <a:lnSpc>
                <a:spcPct val="250000"/>
              </a:lnSpc>
              <a:spcBef>
                <a:spcPct val="0"/>
              </a:spcBef>
              <a:buFont typeface="Wingdings" charset="2"/>
              <a:buChar char="v"/>
            </a:pPr>
            <a:r>
              <a:rPr lang="es-ES_tradnl" altLang="es-ES" b="1" dirty="0" smtClean="0">
                <a:latin typeface="Avenir Book" charset="0"/>
                <a:ea typeface="Avenir Book" charset="0"/>
                <a:cs typeface="Avenir Book" charset="0"/>
              </a:rPr>
              <a:t>Memorizar </a:t>
            </a:r>
            <a:r>
              <a:rPr lang="es-ES_tradnl" altLang="es-ES" b="1" dirty="0">
                <a:latin typeface="Avenir Book" charset="0"/>
                <a:ea typeface="Avenir Book" charset="0"/>
                <a:cs typeface="Avenir Book" charset="0"/>
              </a:rPr>
              <a:t>2ªTimoteo 3:16-17 (Rv1960</a:t>
            </a:r>
            <a:r>
              <a:rPr lang="es-ES_tradnl" altLang="es-ES" b="1" dirty="0" smtClean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457200" indent="-457200">
              <a:lnSpc>
                <a:spcPct val="250000"/>
              </a:lnSpc>
              <a:spcBef>
                <a:spcPct val="0"/>
              </a:spcBef>
              <a:buFont typeface="Wingdings" charset="2"/>
              <a:buChar char="v"/>
            </a:pPr>
            <a:r>
              <a:rPr lang="es-ES_tradnl" altLang="es-ES" b="1" dirty="0" smtClean="0">
                <a:latin typeface="Avenir Book" charset="0"/>
                <a:ea typeface="Avenir Book" charset="0"/>
                <a:cs typeface="Avenir Book" charset="0"/>
              </a:rPr>
              <a:t>Analizar uno de los libros apócrifos. </a:t>
            </a:r>
            <a:endParaRPr lang="es-ES" altLang="es-ES" b="1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800" dirty="0"/>
              <a:t> </a:t>
            </a:r>
            <a:endParaRPr lang="es-ES" altLang="es-ES" sz="2800" b="1" dirty="0"/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s-ES_tradnl" altLang="es-E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36513" y="101600"/>
            <a:ext cx="9217026" cy="1311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s-ES" sz="6600" b="1" spc="600">
                <a:latin typeface="Corbel"/>
                <a:ea typeface="ＭＳ Ｐゴシック" charset="0"/>
                <a:cs typeface="Corbel"/>
              </a:rPr>
              <a:t>www.iebcadiz.com</a:t>
            </a:r>
            <a:endParaRPr lang="es-ES_tradnl" sz="6600" b="1" spc="600" dirty="0">
              <a:latin typeface="Corbel"/>
              <a:ea typeface="ＭＳ Ｐゴシック" charset="0"/>
              <a:cs typeface="Corbe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8"/>
            <a:ext cx="71294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468560" y="185871"/>
            <a:ext cx="10009112" cy="756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cap="all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   </a:t>
            </a:r>
            <a:r>
              <a:rPr lang="es-ES" sz="4000" b="1" cap="all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  ¿QUIÉN HIZO LO SIGUIENTE?</a:t>
            </a:r>
          </a:p>
          <a:p>
            <a:pPr algn="ctr">
              <a:spcAft>
                <a:spcPts val="0"/>
              </a:spcAft>
            </a:pPr>
            <a:r>
              <a:rPr lang="es-ES" sz="2800" b="1" cap="all" dirty="0" smtClean="0">
                <a:solidFill>
                  <a:srgbClr val="222325"/>
                </a:solidFill>
                <a:effectLst/>
                <a:latin typeface="MS Mincho" charset="-128"/>
                <a:ea typeface="ＭＳ 明朝" charset="-128"/>
                <a:cs typeface="MS Mincho" charset="-128"/>
              </a:rPr>
              <a:t> </a:t>
            </a:r>
            <a:endParaRPr lang="es-ES" sz="2400" dirty="0" smtClean="0">
              <a:effectLst/>
              <a:latin typeface="Calibri" charset="0"/>
              <a:ea typeface="ＭＳ 明朝" charset="-128"/>
              <a:cs typeface="Times New Roman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300" b="1" dirty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300" b="1" dirty="0" smtClean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            </a:t>
            </a:r>
            <a:r>
              <a:rPr lang="es-ES" sz="2300" dirty="0" smtClean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    1. Lucas el Medico (Hechos 1:1) 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300" dirty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300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                  2. Mois</a:t>
            </a:r>
            <a:r>
              <a:rPr lang="es-ES_tradnl" sz="2300" dirty="0" smtClean="0">
                <a:solidFill>
                  <a:srgbClr val="222325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és y Elías (Marcos 9; Mateo 17; Lucas 9) 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_tradnl" sz="2300" dirty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_tradnl" sz="2300" dirty="0" smtClean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                 3. Nehemías 445 a. C. (Nehemías 1 al 6) 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_tradnl" sz="2300" dirty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_tradnl" sz="2300" dirty="0" smtClean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                 4. Sansón (Jueces 15) 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_tradnl" sz="2300" dirty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_tradnl" sz="2300" dirty="0" smtClean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                 5. Moisés (Éxodo) 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_tradnl" sz="2300" dirty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_tradnl" sz="2300" dirty="0" smtClean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                 6. Juan 90-95 </a:t>
            </a:r>
            <a:r>
              <a:rPr lang="es-ES_tradnl" sz="2300" dirty="0" err="1" smtClean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d.C</a:t>
            </a:r>
            <a:r>
              <a:rPr lang="es-ES_tradnl" sz="2300" dirty="0" smtClean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 (Apocalipsis 1:9-11) 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_tradnl" sz="2300" dirty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_tradnl" sz="2300" dirty="0" smtClean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                 7. El profeta </a:t>
            </a:r>
            <a:r>
              <a:rPr lang="es-ES" sz="2400" dirty="0" smtClean="0">
                <a:latin typeface="Avenir Book" charset="0"/>
                <a:ea typeface="Avenir Book" charset="0"/>
                <a:cs typeface="Avenir Book" charset="0"/>
              </a:rPr>
              <a:t>Balaam </a:t>
            </a:r>
            <a:r>
              <a:rPr lang="es-ES_tradnl" sz="2300" dirty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es-ES" sz="2400" dirty="0" smtClean="0">
                <a:latin typeface="Avenir Book" charset="0"/>
                <a:ea typeface="Avenir Book" charset="0"/>
                <a:cs typeface="Avenir Book" charset="0"/>
              </a:rPr>
              <a:t>Números 22-25)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400" dirty="0" smtClean="0">
                <a:latin typeface="Avenir Book" charset="0"/>
                <a:ea typeface="Avenir Book" charset="0"/>
                <a:cs typeface="Avenir Book" charset="0"/>
              </a:rPr>
              <a:t>                 8. </a:t>
            </a:r>
            <a:r>
              <a:rPr lang="es-ES" sz="2400" dirty="0" err="1" smtClean="0">
                <a:latin typeface="Avenir Book" charset="0"/>
                <a:ea typeface="Avenir Book" charset="0"/>
                <a:cs typeface="Avenir Book" charset="0"/>
              </a:rPr>
              <a:t>Jeroboam</a:t>
            </a:r>
            <a:r>
              <a:rPr lang="es-ES" sz="2400" dirty="0" smtClean="0">
                <a:latin typeface="Avenir Book" charset="0"/>
                <a:ea typeface="Avenir Book" charset="0"/>
                <a:cs typeface="Avenir Book" charset="0"/>
              </a:rPr>
              <a:t> 928 a. C (1ª Reyes 11 y 12)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400" dirty="0" smtClean="0">
                <a:latin typeface="Avenir Book" charset="0"/>
                <a:ea typeface="Avenir Book" charset="0"/>
                <a:cs typeface="Avenir Book" charset="0"/>
              </a:rPr>
              <a:t>                 9. Abigail (1ª Samuel 25) 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" sz="2400" dirty="0" smtClean="0">
                <a:latin typeface="Avenir Book" charset="0"/>
                <a:ea typeface="Avenir Book" charset="0"/>
                <a:cs typeface="Avenir Book" charset="0"/>
              </a:rPr>
              <a:t>               10. Pedro en </a:t>
            </a:r>
            <a:r>
              <a:rPr lang="es-ES" sz="2400" dirty="0" err="1" smtClean="0">
                <a:latin typeface="Avenir Book" charset="0"/>
                <a:ea typeface="Avenir Book" charset="0"/>
                <a:cs typeface="Avenir Book" charset="0"/>
              </a:rPr>
              <a:t>Antioqu</a:t>
            </a:r>
            <a:r>
              <a:rPr lang="es-ES_tradnl" sz="2400" dirty="0" err="1" smtClean="0">
                <a:latin typeface="Avenir Book" charset="0"/>
                <a:ea typeface="Avenir Book" charset="0"/>
                <a:cs typeface="Avenir Book" charset="0"/>
              </a:rPr>
              <a:t>ía</a:t>
            </a:r>
            <a:r>
              <a:rPr lang="es-ES_tradnl" sz="2400" dirty="0" smtClean="0">
                <a:latin typeface="Avenir Book" charset="0"/>
                <a:ea typeface="Avenir Book" charset="0"/>
                <a:cs typeface="Avenir Book" charset="0"/>
              </a:rPr>
              <a:t> (Gálatas 2:11-14)</a:t>
            </a:r>
            <a:r>
              <a:rPr lang="es-ES" sz="2400" dirty="0" smtClean="0">
                <a:latin typeface="Avenir Book" charset="0"/>
                <a:ea typeface="Avenir Book" charset="0"/>
                <a:cs typeface="Avenir Book" charset="0"/>
              </a:rPr>
              <a:t>   </a:t>
            </a:r>
            <a:endParaRPr lang="es-ES" sz="2400" dirty="0">
              <a:latin typeface="Avenir Book" charset="0"/>
              <a:ea typeface="Avenir Book" charset="0"/>
              <a:cs typeface="Avenir Book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_tradnl" sz="2300" b="1" dirty="0" smtClean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 </a:t>
            </a:r>
            <a:r>
              <a:rPr lang="es-ES_tradnl" sz="24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_tradnl" sz="2300" b="1" dirty="0" smtClean="0">
                <a:solidFill>
                  <a:srgbClr val="222325"/>
                </a:solidFill>
                <a:latin typeface="Avenir Book" charset="0"/>
                <a:ea typeface="Avenir Book" charset="0"/>
                <a:cs typeface="Avenir Book" charset="0"/>
              </a:rPr>
              <a:t>  </a:t>
            </a:r>
            <a:endParaRPr lang="es-ES_tradnl" sz="2300" b="1" dirty="0" smtClean="0">
              <a:solidFill>
                <a:srgbClr val="222325"/>
              </a:solidFill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es-ES" sz="2300" b="1" dirty="0"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9"/>
          <p:cNvSpPr>
            <a:spLocks noChangeArrowheads="1"/>
          </p:cNvSpPr>
          <p:nvPr/>
        </p:nvSpPr>
        <p:spPr bwMode="auto">
          <a:xfrm>
            <a:off x="4284663" y="5084763"/>
            <a:ext cx="4608512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b="1" dirty="0" smtClean="0">
                <a:solidFill>
                  <a:schemeClr val="bg1"/>
                </a:solidFill>
                <a:latin typeface="Cambria" charset="0"/>
              </a:rPr>
              <a:t>3. EL CANON DE LAS ESCRITURAS </a:t>
            </a:r>
            <a:endParaRPr lang="es-ES" altLang="es-ES" b="1" dirty="0" smtClean="0">
              <a:solidFill>
                <a:schemeClr val="bg1"/>
              </a:solidFill>
              <a:latin typeface="Cambria" charset="0"/>
            </a:endParaRPr>
          </a:p>
        </p:txBody>
      </p:sp>
      <p:sp>
        <p:nvSpPr>
          <p:cNvPr id="2051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268538" y="3860800"/>
            <a:ext cx="6624637" cy="647700"/>
          </a:xfrm>
        </p:spPr>
        <p:txBody>
          <a:bodyPr/>
          <a:lstStyle/>
          <a:p>
            <a:pPr eaLnBrk="1" hangingPunct="1">
              <a:defRPr/>
            </a:pPr>
            <a:r>
              <a:rPr lang="es-UY" altLang="es-ES" sz="4000" b="1" smtClean="0">
                <a:solidFill>
                  <a:schemeClr val="bg1"/>
                </a:solidFill>
                <a:latin typeface="Corbel" pitchFamily="34" charset="0"/>
                <a:ea typeface="ＭＳ Ｐゴシック" pitchFamily="34" charset="-128"/>
              </a:rPr>
              <a:t>SEMINARIO DE TEOLOGÍA </a:t>
            </a:r>
            <a:endParaRPr lang="es-ES" altLang="es-ES" sz="4000" b="1" dirty="0" smtClean="0">
              <a:solidFill>
                <a:schemeClr val="bg1"/>
              </a:solidFill>
              <a:latin typeface="Corbel" pitchFamily="34" charset="0"/>
              <a:ea typeface="ＭＳ Ｐゴシック" pitchFamily="34" charset="-128"/>
            </a:endParaRPr>
          </a:p>
        </p:txBody>
      </p:sp>
      <p:pic>
        <p:nvPicPr>
          <p:cNvPr id="14340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3363"/>
            <a:ext cx="439261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750" y="54074"/>
            <a:ext cx="8229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6000" b="1" kern="0" smtClean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¿</a:t>
            </a:r>
            <a:r>
              <a:rPr lang="fr-FR" altLang="es-ES" sz="6000" b="1" kern="0" smtClean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Qué es el canon?</a:t>
            </a:r>
            <a:endParaRPr lang="es-ES" altLang="es-ES" sz="6000" b="1" kern="0" dirty="0" smtClean="0">
              <a:solidFill>
                <a:schemeClr val="tx1"/>
              </a:solidFill>
              <a:latin typeface="Corbel" pitchFamily="34" charset="0"/>
              <a:ea typeface="ＭＳ Ｐゴシック" pitchFamily="34" charset="-128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250130" y="1325081"/>
            <a:ext cx="86423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_tradnl" altLang="es-ES" sz="3600" dirty="0">
                <a:latin typeface="Calibri" charset="0"/>
              </a:rPr>
              <a:t>Cuando hablamos de los libros canónicos, nos referimos a aquellos que entendemos tienen autoridad divina y que comprenden nuestra Biblia.</a:t>
            </a:r>
            <a:endParaRPr lang="es-ES" altLang="es-ES" sz="3600" dirty="0">
              <a:latin typeface="Calibri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_tradnl" altLang="es-ES" sz="3600" dirty="0">
                <a:latin typeface="Calibri" charset="0"/>
              </a:rPr>
              <a:t> </a:t>
            </a:r>
            <a:endParaRPr lang="es-ES" altLang="es-ES" sz="3600" dirty="0">
              <a:latin typeface="Calibri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3600" dirty="0">
                <a:latin typeface="Calibri" charset="0"/>
              </a:rPr>
              <a:t>¿Qué es el canon? </a:t>
            </a:r>
            <a:endParaRPr lang="es-ES_tradnl" altLang="es-ES" sz="3600" dirty="0" smtClean="0">
              <a:latin typeface="Calibri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_tradnl" altLang="es-ES" sz="3600" dirty="0">
              <a:latin typeface="Calibri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u="sng" dirty="0">
                <a:latin typeface="Calibri" charset="0"/>
              </a:rPr>
              <a:t>El canon </a:t>
            </a:r>
            <a:r>
              <a:rPr lang="es-ES_tradnl" altLang="es-ES" sz="3600" u="sng" dirty="0" smtClean="0">
                <a:latin typeface="Calibri" charset="0"/>
              </a:rPr>
              <a:t>es </a:t>
            </a:r>
            <a:r>
              <a:rPr lang="es-ES_tradnl" altLang="es-ES" sz="3600" u="sng" dirty="0">
                <a:latin typeface="Calibri" charset="0"/>
              </a:rPr>
              <a:t>la lista de todos los libros que pertenecen a la Biblia.</a:t>
            </a:r>
            <a:endParaRPr lang="es-ES" altLang="es-ES" sz="3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2840" y="126082"/>
            <a:ext cx="82296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es-ES_tradnl" altLang="es-ES" sz="5400" b="1" dirty="0" smtClean="0">
                <a:latin typeface="Corbel" charset="0"/>
              </a:rPr>
              <a:t>Los libros Apócrifos</a:t>
            </a:r>
            <a:endParaRPr lang="es-ES" altLang="es-ES" sz="5400" b="1" dirty="0" smtClean="0">
              <a:latin typeface="Corbel" charset="0"/>
            </a:endParaRPr>
          </a:p>
        </p:txBody>
      </p:sp>
      <p:sp>
        <p:nvSpPr>
          <p:cNvPr id="6" name="Rectángulo 3"/>
          <p:cNvSpPr>
            <a:spLocks noChangeArrowheads="1"/>
          </p:cNvSpPr>
          <p:nvPr/>
        </p:nvSpPr>
        <p:spPr bwMode="auto">
          <a:xfrm>
            <a:off x="128588" y="1052736"/>
            <a:ext cx="898048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_tradnl" altLang="es-ES" sz="3300" dirty="0">
                <a:latin typeface="Calibri" charset="0"/>
              </a:rPr>
              <a:t>APÓCRIFO</a:t>
            </a:r>
            <a:r>
              <a:rPr lang="es-ES_tradnl" altLang="es-ES" sz="3300" dirty="0">
                <a:latin typeface="Calibri" charset="0"/>
                <a:sym typeface="Wingdings" charset="2"/>
              </a:rPr>
              <a:t></a:t>
            </a:r>
            <a:r>
              <a:rPr lang="es-ES_tradnl" altLang="es-ES" sz="3300" dirty="0">
                <a:latin typeface="Calibri" charset="0"/>
              </a:rPr>
              <a:t> Significa: </a:t>
            </a:r>
            <a:r>
              <a:rPr lang="es-ES_tradnl" altLang="es-ES" sz="3300" i="1" dirty="0">
                <a:latin typeface="Calibri" charset="0"/>
              </a:rPr>
              <a:t>“ESCONDIDO” </a:t>
            </a:r>
            <a:r>
              <a:rPr lang="es-ES_tradnl" altLang="es-ES" sz="3300" i="1" dirty="0" err="1">
                <a:latin typeface="Calibri" charset="0"/>
              </a:rPr>
              <a:t>Ó</a:t>
            </a:r>
            <a:r>
              <a:rPr lang="es-ES_tradnl" altLang="es-ES" sz="3300" i="1" dirty="0">
                <a:latin typeface="Calibri" charset="0"/>
              </a:rPr>
              <a:t> “SECRETO”.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_tradnl" altLang="es-ES" sz="3300" dirty="0">
                <a:latin typeface="Calibri" charset="0"/>
              </a:rPr>
              <a:t>Este término es aplicado al conjunto de libros que aparecieron entre el A.T y el N.T.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_tradnl" altLang="es-ES" sz="3300" i="1" dirty="0">
                <a:latin typeface="Calibri" charset="0"/>
              </a:rPr>
              <a:t>                          (400 años de silencio)</a:t>
            </a:r>
          </a:p>
        </p:txBody>
      </p:sp>
      <p:sp>
        <p:nvSpPr>
          <p:cNvPr id="7" name="Rectángulo 4"/>
          <p:cNvSpPr>
            <a:spLocks noChangeArrowheads="1"/>
          </p:cNvSpPr>
          <p:nvPr/>
        </p:nvSpPr>
        <p:spPr bwMode="auto">
          <a:xfrm>
            <a:off x="179511" y="4203953"/>
            <a:ext cx="9217025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3300" u="sng" dirty="0">
                <a:latin typeface="Calibri" charset="0"/>
              </a:rPr>
              <a:t>Se rechazó la autoridad de estos libros por: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3300" u="sng" dirty="0">
              <a:latin typeface="Calibri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3300" dirty="0">
                <a:latin typeface="Calibri" charset="0"/>
              </a:rPr>
              <a:t>1. No tuvieron original hebreo que los respaldara.</a:t>
            </a:r>
            <a:endParaRPr lang="es-ES" altLang="es-ES" sz="3300" dirty="0">
              <a:latin typeface="Calibri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3300" dirty="0">
                <a:latin typeface="Calibri" charset="0"/>
              </a:rPr>
              <a:t>2. Exclusión del canon judío.</a:t>
            </a:r>
            <a:endParaRPr lang="es-ES" altLang="es-ES" sz="3300" dirty="0">
              <a:latin typeface="Calibri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3300" dirty="0">
                <a:latin typeface="Calibri" charset="0"/>
              </a:rPr>
              <a:t>3. Falta de citas de ellos en el Nuevo Testamento</a:t>
            </a:r>
            <a:endParaRPr lang="es-ES" altLang="es-ES" sz="3300" dirty="0">
              <a:latin typeface="Calibri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s-ES_tradnl" altLang="es-ES" sz="3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ángulo 2"/>
          <p:cNvSpPr>
            <a:spLocks noChangeArrowheads="1"/>
          </p:cNvSpPr>
          <p:nvPr/>
        </p:nvSpPr>
        <p:spPr bwMode="auto">
          <a:xfrm>
            <a:off x="-305" y="2204864"/>
            <a:ext cx="9102725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ES_tradnl" altLang="es-ES" dirty="0">
                <a:latin typeface="Calibri" charset="0"/>
              </a:rPr>
              <a:t>En </a:t>
            </a:r>
            <a:r>
              <a:rPr lang="es-ES_tradnl" altLang="es-ES" b="1" dirty="0">
                <a:latin typeface="Calibri" charset="0"/>
              </a:rPr>
              <a:t>1546</a:t>
            </a:r>
            <a:r>
              <a:rPr lang="es-ES_tradnl" altLang="es-ES" dirty="0">
                <a:latin typeface="Calibri" charset="0"/>
              </a:rPr>
              <a:t> d.C. en el </a:t>
            </a:r>
            <a:r>
              <a:rPr lang="es-ES_tradnl" altLang="es-ES" b="1" dirty="0">
                <a:latin typeface="Calibri" charset="0"/>
              </a:rPr>
              <a:t>concilio de Trento</a:t>
            </a:r>
            <a:r>
              <a:rPr lang="es-ES_tradnl" altLang="es-ES" dirty="0">
                <a:latin typeface="Calibri" charset="0"/>
              </a:rPr>
              <a:t>, la Iglesia Católica Romana oficialmente declaró que los apócrifos eran parte del canon.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s-ES_tradnl" altLang="es-ES" dirty="0">
              <a:latin typeface="Calibri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es-ES_tradnl" altLang="es-ES" dirty="0">
                <a:latin typeface="Calibri" charset="0"/>
              </a:rPr>
              <a:t>Como respuesta a la Reforma Protestante y a las enseñanzas de Martín Lutero.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es-ES_tradnl" altLang="es-ES" dirty="0">
                <a:latin typeface="Calibri" charset="0"/>
              </a:rPr>
              <a:t>Para el respaldo de las oraciones por los muertos,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ES_tradnl" altLang="es-ES" dirty="0">
                <a:latin typeface="Calibri" charset="0"/>
              </a:rPr>
              <a:t> </a:t>
            </a:r>
            <a:r>
              <a:rPr lang="es-ES_tradnl" altLang="es-ES" dirty="0" smtClean="0">
                <a:latin typeface="Calibri" charset="0"/>
              </a:rPr>
              <a:t>y </a:t>
            </a:r>
            <a:r>
              <a:rPr lang="es-ES_tradnl" altLang="es-ES" dirty="0">
                <a:latin typeface="Calibri" charset="0"/>
              </a:rPr>
              <a:t>la justificación por obras junto con la fe.</a:t>
            </a:r>
            <a:endParaRPr lang="es-ES" altLang="es-ES" dirty="0">
              <a:latin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46" y="-99392"/>
            <a:ext cx="951408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-117546" y="40358"/>
            <a:ext cx="92170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3600">
                <a:latin typeface="Corbel" charset="0"/>
              </a:rPr>
              <a:t> </a:t>
            </a:r>
            <a:r>
              <a:rPr lang="es-ES" altLang="es-ES" sz="3700" b="1">
                <a:latin typeface="Corbel" charset="0"/>
              </a:rPr>
              <a:t>¿Cuándo fue que la Iglesia Católica aceptó los libros apócrifos como parte del canon? </a:t>
            </a:r>
            <a:endParaRPr lang="es-ES_tradnl" altLang="es-ES" sz="3700" b="1" dirty="0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ángulo 3"/>
          <p:cNvSpPr>
            <a:spLocks noChangeArrowheads="1"/>
          </p:cNvSpPr>
          <p:nvPr/>
        </p:nvSpPr>
        <p:spPr bwMode="auto">
          <a:xfrm>
            <a:off x="71438" y="2479055"/>
            <a:ext cx="889317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ES" sz="3300" dirty="0">
                <a:latin typeface="Calibri" charset="0"/>
              </a:rPr>
              <a:t>Ninguno de ellos afirma tener la misma clase de autoridad que tenían los escritos del Antiguo Testamento.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ES" sz="3300" dirty="0">
                <a:latin typeface="Calibri" charset="0"/>
              </a:rPr>
              <a:t>Los judíos no los consideraban palabras de Dios.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ES" sz="3300" dirty="0">
                <a:latin typeface="Calibri" charset="0"/>
              </a:rPr>
              <a:t>Ni Jesús, ni los autores del Nuevo Testamento los consideraban Escrituras.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ES" sz="3300" dirty="0">
                <a:latin typeface="Calibri" charset="0"/>
              </a:rPr>
              <a:t>Contienen enseñanzas incongruentes con el resto de la Biblia.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100" dirty="0">
                <a:latin typeface="Times New Roman" charset="0"/>
              </a:rPr>
              <a:t>             </a:t>
            </a:r>
            <a:endParaRPr lang="es-ES_tradnl" altLang="es-ES" sz="2100" dirty="0">
              <a:latin typeface="Times New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0"/>
            <a:ext cx="9505055" cy="2650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1606" y="332656"/>
            <a:ext cx="8732838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4000" b="1" kern="0" dirty="0" smtClean="0">
                <a:solidFill>
                  <a:schemeClr val="bg1"/>
                </a:solidFill>
                <a:latin typeface="Corbel" pitchFamily="34" charset="0"/>
                <a:ea typeface="ＭＳ Ｐゴシック" pitchFamily="34" charset="-128"/>
              </a:rPr>
              <a:t>Razones por las que los apócrifos no se deben considerar como Escrituras</a:t>
            </a:r>
            <a:endParaRPr lang="es-ES" altLang="es-ES" sz="4000" b="1" kern="0" dirty="0" smtClean="0">
              <a:solidFill>
                <a:schemeClr val="bg1"/>
              </a:solidFill>
              <a:latin typeface="Corbe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ángulo 5"/>
          <p:cNvSpPr>
            <a:spLocks noChangeArrowheads="1"/>
          </p:cNvSpPr>
          <p:nvPr/>
        </p:nvSpPr>
        <p:spPr bwMode="auto">
          <a:xfrm>
            <a:off x="72454" y="2123083"/>
            <a:ext cx="903605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sz="3800" dirty="0">
                <a:latin typeface="Calibri" charset="0"/>
              </a:rPr>
              <a:t>Debemos concluir que los apócrifos son </a:t>
            </a:r>
            <a:r>
              <a:rPr lang="es-ES_tradnl" altLang="es-ES" sz="3800" u="sng" dirty="0">
                <a:latin typeface="Calibri" charset="0"/>
              </a:rPr>
              <a:t>solo palabras humanas, y no palabras inspiradas por Dios como las palabras de las Escrituras.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_tradnl" altLang="es-ES" sz="3800" u="sng" dirty="0">
              <a:latin typeface="Calibri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altLang="es-ES" sz="3800" dirty="0">
                <a:latin typeface="Calibri" charset="0"/>
              </a:rPr>
              <a:t>Por ello, no tienen ninguna autoridad obligatoria para el pensamiento o vida de los cristianos hoy.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3"/>
            <a:ext cx="9505056" cy="2294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6600" b="1" dirty="0" smtClean="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rPr>
              <a:t>Los apócrifos…</a:t>
            </a:r>
            <a:endParaRPr lang="es-ES" altLang="es-ES" sz="6600" b="1" dirty="0" smtClean="0">
              <a:solidFill>
                <a:schemeClr val="tx1"/>
              </a:solidFill>
              <a:latin typeface="Corbe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1226</Words>
  <Application>Microsoft Macintosh PowerPoint</Application>
  <PresentationFormat>Presentación en pantalla (4:3)</PresentationFormat>
  <Paragraphs>171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Arial</vt:lpstr>
      <vt:lpstr>Avenir Book</vt:lpstr>
      <vt:lpstr>Calibri</vt:lpstr>
      <vt:lpstr>Cambria</vt:lpstr>
      <vt:lpstr>Candara</vt:lpstr>
      <vt:lpstr>Corbel</vt:lpstr>
      <vt:lpstr>MS Mincho</vt:lpstr>
      <vt:lpstr>ＭＳ Ｐゴシック</vt:lpstr>
      <vt:lpstr>ＭＳ 明朝</vt:lpstr>
      <vt:lpstr>Times New Roman</vt:lpstr>
      <vt:lpstr>Wingdings</vt:lpstr>
      <vt:lpstr>Diseño predeterminado</vt:lpstr>
      <vt:lpstr>SEMINARIO DE TEOLOGÍA </vt:lpstr>
      <vt:lpstr>Presentación de PowerPoint</vt:lpstr>
      <vt:lpstr>Presentación de PowerPoint</vt:lpstr>
      <vt:lpstr>SEMINARIO DE TEOLOGÍA </vt:lpstr>
      <vt:lpstr>Presentación de PowerPoint</vt:lpstr>
      <vt:lpstr>Presentación de PowerPoint</vt:lpstr>
      <vt:lpstr>Presentación de PowerPoint</vt:lpstr>
      <vt:lpstr>Presentación de PowerPoint</vt:lpstr>
      <vt:lpstr>Los apócrifos…</vt:lpstr>
      <vt:lpstr>Presentación de PowerPoint</vt:lpstr>
      <vt:lpstr>Presentación de PowerPoint</vt:lpstr>
      <vt:lpstr>¿Cómo sabemos que tenemos  los libros correctos?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SEMINARIO DE TEOLOGÍA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DE TEOLOGÍA </dc:title>
  <dc:creator>Usuario de Microsoft Office</dc:creator>
  <cp:lastModifiedBy>Usuario de Microsoft Office</cp:lastModifiedBy>
  <cp:revision>43</cp:revision>
  <dcterms:created xsi:type="dcterms:W3CDTF">2017-11-23T08:36:30Z</dcterms:created>
  <dcterms:modified xsi:type="dcterms:W3CDTF">2017-12-13T09:12:37Z</dcterms:modified>
</cp:coreProperties>
</file>