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79" r:id="rId2"/>
    <p:sldId id="257" r:id="rId3"/>
    <p:sldId id="290" r:id="rId4"/>
    <p:sldId id="291" r:id="rId5"/>
    <p:sldId id="259" r:id="rId6"/>
    <p:sldId id="292" r:id="rId7"/>
    <p:sldId id="294" r:id="rId8"/>
    <p:sldId id="295" r:id="rId9"/>
    <p:sldId id="293" r:id="rId10"/>
    <p:sldId id="265" r:id="rId11"/>
    <p:sldId id="264" r:id="rId12"/>
    <p:sldId id="297" r:id="rId13"/>
    <p:sldId id="296" r:id="rId14"/>
    <p:sldId id="266" r:id="rId15"/>
    <p:sldId id="280" r:id="rId16"/>
    <p:sldId id="298" r:id="rId17"/>
    <p:sldId id="299" r:id="rId18"/>
    <p:sldId id="300" r:id="rId19"/>
    <p:sldId id="285" r:id="rId20"/>
    <p:sldId id="281" r:id="rId21"/>
    <p:sldId id="271" r:id="rId22"/>
    <p:sldId id="282" r:id="rId23"/>
    <p:sldId id="283" r:id="rId24"/>
    <p:sldId id="284" r:id="rId25"/>
    <p:sldId id="287" r:id="rId26"/>
    <p:sldId id="286" r:id="rId27"/>
    <p:sldId id="301" r:id="rId28"/>
    <p:sldId id="302" r:id="rId29"/>
    <p:sldId id="272" r:id="rId30"/>
    <p:sldId id="303" r:id="rId31"/>
    <p:sldId id="304" r:id="rId3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55"/>
    <p:restoredTop sz="79487"/>
  </p:normalViewPr>
  <p:slideViewPr>
    <p:cSldViewPr>
      <p:cViewPr>
        <p:scale>
          <a:sx n="97" d="100"/>
          <a:sy n="97" d="100"/>
        </p:scale>
        <p:origin x="1048" y="14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135096-1EF7-4C8E-A84D-D2C76D722C11}" type="datetimeFigureOut">
              <a:rPr lang="es-ES" smtClean="0"/>
              <a:t>20/4/18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3D973E-6B7C-4F52-9C80-D262CDC30BFE}" type="slidenum">
              <a:rPr lang="es-ES" smtClean="0"/>
              <a:t>‹Nr.›</a:t>
            </a:fld>
            <a:endParaRPr lang="es-ES"/>
          </a:p>
        </p:txBody>
      </p:sp>
    </p:spTree>
    <p:extLst>
      <p:ext uri="{BB962C8B-B14F-4D97-AF65-F5344CB8AC3E}">
        <p14:creationId xmlns:p14="http://schemas.microsoft.com/office/powerpoint/2010/main" val="3246167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DA3D973E-6B7C-4F52-9C80-D262CDC30BFE}" type="slidenum">
              <a:rPr lang="es-ES" smtClean="0"/>
              <a:t>5</a:t>
            </a:fld>
            <a:endParaRPr lang="es-ES"/>
          </a:p>
        </p:txBody>
      </p:sp>
    </p:spTree>
    <p:extLst>
      <p:ext uri="{BB962C8B-B14F-4D97-AF65-F5344CB8AC3E}">
        <p14:creationId xmlns:p14="http://schemas.microsoft.com/office/powerpoint/2010/main" val="1535543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54539138-90BE-4DC3-91C6-AD74CF03AC9A}" type="datetimeFigureOut">
              <a:rPr lang="es-ES" smtClean="0"/>
              <a:t>20/4/18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07DED73-E19D-46DD-B92C-A9463AAE5FA1}" type="slidenum">
              <a:rPr lang="es-ES" smtClean="0"/>
              <a:t>‹Nr.›</a:t>
            </a:fld>
            <a:endParaRPr lang="es-ES"/>
          </a:p>
        </p:txBody>
      </p:sp>
    </p:spTree>
    <p:extLst>
      <p:ext uri="{BB962C8B-B14F-4D97-AF65-F5344CB8AC3E}">
        <p14:creationId xmlns:p14="http://schemas.microsoft.com/office/powerpoint/2010/main" val="1660986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4539138-90BE-4DC3-91C6-AD74CF03AC9A}" type="datetimeFigureOut">
              <a:rPr lang="es-ES" smtClean="0"/>
              <a:t>20/4/18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07DED73-E19D-46DD-B92C-A9463AAE5FA1}" type="slidenum">
              <a:rPr lang="es-ES" smtClean="0"/>
              <a:t>‹Nr.›</a:t>
            </a:fld>
            <a:endParaRPr lang="es-ES"/>
          </a:p>
        </p:txBody>
      </p:sp>
    </p:spTree>
    <p:extLst>
      <p:ext uri="{BB962C8B-B14F-4D97-AF65-F5344CB8AC3E}">
        <p14:creationId xmlns:p14="http://schemas.microsoft.com/office/powerpoint/2010/main" val="3819880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4539138-90BE-4DC3-91C6-AD74CF03AC9A}" type="datetimeFigureOut">
              <a:rPr lang="es-ES" smtClean="0"/>
              <a:t>20/4/18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07DED73-E19D-46DD-B92C-A9463AAE5FA1}" type="slidenum">
              <a:rPr lang="es-ES" smtClean="0"/>
              <a:t>‹Nr.›</a:t>
            </a:fld>
            <a:endParaRPr lang="es-ES"/>
          </a:p>
        </p:txBody>
      </p:sp>
    </p:spTree>
    <p:extLst>
      <p:ext uri="{BB962C8B-B14F-4D97-AF65-F5344CB8AC3E}">
        <p14:creationId xmlns:p14="http://schemas.microsoft.com/office/powerpoint/2010/main" val="308455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54539138-90BE-4DC3-91C6-AD74CF03AC9A}" type="datetimeFigureOut">
              <a:rPr lang="es-ES" smtClean="0"/>
              <a:t>20/4/18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07DED73-E19D-46DD-B92C-A9463AAE5FA1}" type="slidenum">
              <a:rPr lang="es-ES" smtClean="0"/>
              <a:t>‹Nr.›</a:t>
            </a:fld>
            <a:endParaRPr lang="es-ES"/>
          </a:p>
        </p:txBody>
      </p:sp>
    </p:spTree>
    <p:extLst>
      <p:ext uri="{BB962C8B-B14F-4D97-AF65-F5344CB8AC3E}">
        <p14:creationId xmlns:p14="http://schemas.microsoft.com/office/powerpoint/2010/main" val="197893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4539138-90BE-4DC3-91C6-AD74CF03AC9A}" type="datetimeFigureOut">
              <a:rPr lang="es-ES" smtClean="0"/>
              <a:t>20/4/18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07DED73-E19D-46DD-B92C-A9463AAE5FA1}" type="slidenum">
              <a:rPr lang="es-ES" smtClean="0"/>
              <a:t>‹Nr.›</a:t>
            </a:fld>
            <a:endParaRPr lang="es-ES"/>
          </a:p>
        </p:txBody>
      </p:sp>
    </p:spTree>
    <p:extLst>
      <p:ext uri="{BB962C8B-B14F-4D97-AF65-F5344CB8AC3E}">
        <p14:creationId xmlns:p14="http://schemas.microsoft.com/office/powerpoint/2010/main" val="2668876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54539138-90BE-4DC3-91C6-AD74CF03AC9A}" type="datetimeFigureOut">
              <a:rPr lang="es-ES" smtClean="0"/>
              <a:t>20/4/18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07DED73-E19D-46DD-B92C-A9463AAE5FA1}" type="slidenum">
              <a:rPr lang="es-ES" smtClean="0"/>
              <a:t>‹Nr.›</a:t>
            </a:fld>
            <a:endParaRPr lang="es-ES"/>
          </a:p>
        </p:txBody>
      </p:sp>
    </p:spTree>
    <p:extLst>
      <p:ext uri="{BB962C8B-B14F-4D97-AF65-F5344CB8AC3E}">
        <p14:creationId xmlns:p14="http://schemas.microsoft.com/office/powerpoint/2010/main" val="322392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54539138-90BE-4DC3-91C6-AD74CF03AC9A}" type="datetimeFigureOut">
              <a:rPr lang="es-ES" smtClean="0"/>
              <a:t>20/4/18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007DED73-E19D-46DD-B92C-A9463AAE5FA1}" type="slidenum">
              <a:rPr lang="es-ES" smtClean="0"/>
              <a:t>‹Nr.›</a:t>
            </a:fld>
            <a:endParaRPr lang="es-ES"/>
          </a:p>
        </p:txBody>
      </p:sp>
    </p:spTree>
    <p:extLst>
      <p:ext uri="{BB962C8B-B14F-4D97-AF65-F5344CB8AC3E}">
        <p14:creationId xmlns:p14="http://schemas.microsoft.com/office/powerpoint/2010/main" val="856221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4539138-90BE-4DC3-91C6-AD74CF03AC9A}" type="datetimeFigureOut">
              <a:rPr lang="es-ES" smtClean="0"/>
              <a:t>20/4/18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007DED73-E19D-46DD-B92C-A9463AAE5FA1}" type="slidenum">
              <a:rPr lang="es-ES" smtClean="0"/>
              <a:t>‹Nr.›</a:t>
            </a:fld>
            <a:endParaRPr lang="es-ES"/>
          </a:p>
        </p:txBody>
      </p:sp>
    </p:spTree>
    <p:extLst>
      <p:ext uri="{BB962C8B-B14F-4D97-AF65-F5344CB8AC3E}">
        <p14:creationId xmlns:p14="http://schemas.microsoft.com/office/powerpoint/2010/main" val="2323661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4539138-90BE-4DC3-91C6-AD74CF03AC9A}" type="datetimeFigureOut">
              <a:rPr lang="es-ES" smtClean="0"/>
              <a:t>20/4/18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07DED73-E19D-46DD-B92C-A9463AAE5FA1}" type="slidenum">
              <a:rPr lang="es-ES" smtClean="0"/>
              <a:t>‹Nr.›</a:t>
            </a:fld>
            <a:endParaRPr lang="es-ES"/>
          </a:p>
        </p:txBody>
      </p:sp>
    </p:spTree>
    <p:extLst>
      <p:ext uri="{BB962C8B-B14F-4D97-AF65-F5344CB8AC3E}">
        <p14:creationId xmlns:p14="http://schemas.microsoft.com/office/powerpoint/2010/main" val="6399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539138-90BE-4DC3-91C6-AD74CF03AC9A}" type="datetimeFigureOut">
              <a:rPr lang="es-ES" smtClean="0"/>
              <a:t>20/4/18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07DED73-E19D-46DD-B92C-A9463AAE5FA1}" type="slidenum">
              <a:rPr lang="es-ES" smtClean="0"/>
              <a:t>‹Nr.›</a:t>
            </a:fld>
            <a:endParaRPr lang="es-ES"/>
          </a:p>
        </p:txBody>
      </p:sp>
    </p:spTree>
    <p:extLst>
      <p:ext uri="{BB962C8B-B14F-4D97-AF65-F5344CB8AC3E}">
        <p14:creationId xmlns:p14="http://schemas.microsoft.com/office/powerpoint/2010/main" val="3815677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4539138-90BE-4DC3-91C6-AD74CF03AC9A}" type="datetimeFigureOut">
              <a:rPr lang="es-ES" smtClean="0"/>
              <a:t>20/4/18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07DED73-E19D-46DD-B92C-A9463AAE5FA1}" type="slidenum">
              <a:rPr lang="es-ES" smtClean="0"/>
              <a:t>‹Nr.›</a:t>
            </a:fld>
            <a:endParaRPr lang="es-ES"/>
          </a:p>
        </p:txBody>
      </p:sp>
    </p:spTree>
    <p:extLst>
      <p:ext uri="{BB962C8B-B14F-4D97-AF65-F5344CB8AC3E}">
        <p14:creationId xmlns:p14="http://schemas.microsoft.com/office/powerpoint/2010/main" val="67065609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39138-90BE-4DC3-91C6-AD74CF03AC9A}" type="datetimeFigureOut">
              <a:rPr lang="es-ES" smtClean="0"/>
              <a:t>20/4/18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7DED73-E19D-46DD-B92C-A9463AAE5FA1}" type="slidenum">
              <a:rPr lang="es-ES" smtClean="0"/>
              <a:t>‹Nr.›</a:t>
            </a:fld>
            <a:endParaRPr lang="es-ES"/>
          </a:p>
        </p:txBody>
      </p:sp>
    </p:spTree>
    <p:extLst>
      <p:ext uri="{BB962C8B-B14F-4D97-AF65-F5344CB8AC3E}">
        <p14:creationId xmlns:p14="http://schemas.microsoft.com/office/powerpoint/2010/main" val="280897098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microsoft.com/office/2007/relationships/hdphoto" Target="../media/hdphoto1.wdp"/><Relationship Id="rId6" Type="http://schemas.openxmlformats.org/officeDocument/2006/relationships/image" Target="../media/image22.jpg"/><Relationship Id="rId1" Type="http://schemas.openxmlformats.org/officeDocument/2006/relationships/slideLayout" Target="../slideLayouts/slideLayout7.xml"/><Relationship Id="rId2" Type="http://schemas.openxmlformats.org/officeDocument/2006/relationships/image" Target="../media/image19.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7.jpeg"/><Relationship Id="rId3"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749988" y="1124744"/>
            <a:ext cx="1278396" cy="369332"/>
          </a:xfrm>
          <a:prstGeom prst="rect">
            <a:avLst/>
          </a:prstGeom>
          <a:noFill/>
        </p:spPr>
        <p:txBody>
          <a:bodyPr wrap="square" rtlCol="0">
            <a:spAutoFit/>
          </a:bodyPr>
          <a:lstStyle/>
          <a:p>
            <a:endParaRPr lang="es-ES" dirty="0"/>
          </a:p>
        </p:txBody>
      </p:sp>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33616"/>
          </a:xfrm>
          <a:prstGeom prst="rect">
            <a:avLst/>
          </a:prstGeom>
        </p:spPr>
      </p:pic>
    </p:spTree>
    <p:extLst>
      <p:ext uri="{BB962C8B-B14F-4D97-AF65-F5344CB8AC3E}">
        <p14:creationId xmlns:p14="http://schemas.microsoft.com/office/powerpoint/2010/main" val="557393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504" y="116632"/>
            <a:ext cx="8928992" cy="477054"/>
          </a:xfrm>
          <a:prstGeom prst="rect">
            <a:avLst/>
          </a:prstGeom>
          <a:solidFill>
            <a:srgbClr val="FF0000"/>
          </a:solidFill>
        </p:spPr>
        <p:txBody>
          <a:bodyPr wrap="square" rtlCol="0">
            <a:spAutoFit/>
          </a:bodyPr>
          <a:lstStyle/>
          <a:p>
            <a:pPr algn="ctr"/>
            <a:r>
              <a:rPr lang="es-ES" sz="2500" dirty="0" smtClean="0"/>
              <a:t>¿Quiénes son hechos partícipes de la redención lograda por Cristo?</a:t>
            </a:r>
            <a:endParaRPr lang="es-ES" sz="2500" dirty="0"/>
          </a:p>
        </p:txBody>
      </p:sp>
      <p:sp>
        <p:nvSpPr>
          <p:cNvPr id="6" name="5 CuadroTexto"/>
          <p:cNvSpPr txBox="1"/>
          <p:nvPr/>
        </p:nvSpPr>
        <p:spPr>
          <a:xfrm>
            <a:off x="251520" y="692696"/>
            <a:ext cx="8640960" cy="2677656"/>
          </a:xfrm>
          <a:prstGeom prst="rect">
            <a:avLst/>
          </a:prstGeom>
          <a:noFill/>
        </p:spPr>
        <p:txBody>
          <a:bodyPr wrap="square" rtlCol="0">
            <a:spAutoFit/>
          </a:bodyPr>
          <a:lstStyle/>
          <a:p>
            <a:pPr algn="just"/>
            <a:r>
              <a:rPr lang="es-ES" sz="2800" dirty="0" smtClean="0">
                <a:latin typeface="Avenir Book" charset="0"/>
                <a:ea typeface="Avenir Book" charset="0"/>
                <a:cs typeface="Avenir Book" charset="0"/>
              </a:rPr>
              <a:t>“La redención es aplicada con toda certeza y comunicada eficazmente a todos aquellos             </a:t>
            </a:r>
            <a:r>
              <a:rPr lang="es-ES" sz="2800" u="sng" dirty="0" smtClean="0">
                <a:latin typeface="Avenir Book" charset="0"/>
                <a:ea typeface="Avenir Book" charset="0"/>
                <a:cs typeface="Avenir Book" charset="0"/>
              </a:rPr>
              <a:t>para quienes Cristo la compró</a:t>
            </a:r>
            <a:r>
              <a:rPr lang="es-ES" sz="2800" dirty="0" smtClean="0">
                <a:latin typeface="Avenir Book" charset="0"/>
                <a:ea typeface="Avenir Book" charset="0"/>
                <a:cs typeface="Avenir Book" charset="0"/>
              </a:rPr>
              <a:t>, quienes en tiempo oportuno, son capacitados por el Espíritu Santo para creer en Cristo conforme al Evangelio”</a:t>
            </a:r>
          </a:p>
          <a:p>
            <a:pPr algn="just"/>
            <a:r>
              <a:rPr lang="es-ES" sz="2800" dirty="0">
                <a:latin typeface="Avenir Book" charset="0"/>
                <a:ea typeface="Avenir Book" charset="0"/>
                <a:cs typeface="Avenir Book" charset="0"/>
              </a:rPr>
              <a:t> </a:t>
            </a:r>
            <a:r>
              <a:rPr lang="es-ES" sz="2800" dirty="0" smtClean="0">
                <a:latin typeface="Avenir Book" charset="0"/>
                <a:ea typeface="Avenir Book" charset="0"/>
                <a:cs typeface="Avenir Book" charset="0"/>
              </a:rPr>
              <a:t>                  </a:t>
            </a:r>
            <a:r>
              <a:rPr lang="es-ES" sz="2800" b="1" dirty="0" smtClean="0">
                <a:latin typeface="Avenir Book" charset="0"/>
                <a:ea typeface="Avenir Book" charset="0"/>
                <a:cs typeface="Avenir Book" charset="0"/>
              </a:rPr>
              <a:t>(Catecismo de Westminster)</a:t>
            </a:r>
            <a:endParaRPr lang="es-ES" sz="2800" b="1" dirty="0">
              <a:latin typeface="Avenir Book" charset="0"/>
              <a:ea typeface="Avenir Book" charset="0"/>
              <a:cs typeface="Avenir Book" charset="0"/>
            </a:endParaRPr>
          </a:p>
        </p:txBody>
      </p:sp>
      <p:pic>
        <p:nvPicPr>
          <p:cNvPr id="1026" name="Picture 2" descr="http://www.fbcmo.org/Portals/0/praising%20God%20at%20beach.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455115"/>
            <a:ext cx="8208912" cy="2402885"/>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Rectángulo 1"/>
          <p:cNvSpPr/>
          <p:nvPr/>
        </p:nvSpPr>
        <p:spPr>
          <a:xfrm>
            <a:off x="107504" y="3501008"/>
            <a:ext cx="8928992" cy="954107"/>
          </a:xfrm>
          <a:prstGeom prst="rect">
            <a:avLst/>
          </a:prstGeom>
        </p:spPr>
        <p:txBody>
          <a:bodyPr wrap="square">
            <a:spAutoFit/>
          </a:bodyPr>
          <a:lstStyle/>
          <a:p>
            <a:pPr algn="ctr"/>
            <a:r>
              <a:rPr lang="es-ES" sz="2800" dirty="0" smtClean="0">
                <a:latin typeface="Candara"/>
                <a:cs typeface="Candara"/>
              </a:rPr>
              <a:t>“Cristo </a:t>
            </a:r>
            <a:r>
              <a:rPr lang="es-ES" sz="2800" dirty="0">
                <a:latin typeface="Candara"/>
                <a:cs typeface="Candara"/>
              </a:rPr>
              <a:t>muere por los que el Padre </a:t>
            </a:r>
            <a:r>
              <a:rPr lang="es-ES" sz="2800" dirty="0" err="1" smtClean="0">
                <a:latin typeface="Candara"/>
                <a:cs typeface="Candara"/>
              </a:rPr>
              <a:t>eligi</a:t>
            </a:r>
            <a:r>
              <a:rPr lang="es-ES_tradnl" sz="2800" dirty="0" err="1" smtClean="0">
                <a:latin typeface="Candara"/>
                <a:cs typeface="Candara"/>
              </a:rPr>
              <a:t>ó</a:t>
            </a:r>
            <a:r>
              <a:rPr lang="es-ES" sz="2800" dirty="0" smtClean="0">
                <a:latin typeface="Candara"/>
                <a:cs typeface="Candara"/>
              </a:rPr>
              <a:t> </a:t>
            </a:r>
          </a:p>
          <a:p>
            <a:pPr algn="ctr"/>
            <a:r>
              <a:rPr lang="es-ES" sz="2800" dirty="0" smtClean="0">
                <a:latin typeface="Candara"/>
                <a:cs typeface="Candara"/>
              </a:rPr>
              <a:t>desde </a:t>
            </a:r>
            <a:r>
              <a:rPr lang="es-ES" sz="2800" dirty="0">
                <a:latin typeface="Candara"/>
                <a:cs typeface="Candara"/>
              </a:rPr>
              <a:t>antes de la fundación del </a:t>
            </a:r>
            <a:r>
              <a:rPr lang="es-ES" sz="2800" dirty="0" smtClean="0">
                <a:latin typeface="Candara"/>
                <a:cs typeface="Candara"/>
              </a:rPr>
              <a:t>mundo”. </a:t>
            </a:r>
            <a:endParaRPr lang="es-ES_tradnl" sz="2800" dirty="0">
              <a:latin typeface="Candara"/>
              <a:cs typeface="Candara"/>
            </a:endParaRPr>
          </a:p>
        </p:txBody>
      </p:sp>
    </p:spTree>
    <p:extLst>
      <p:ext uri="{BB962C8B-B14F-4D97-AF65-F5344CB8AC3E}">
        <p14:creationId xmlns:p14="http://schemas.microsoft.com/office/powerpoint/2010/main" val="276192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251520" y="44624"/>
            <a:ext cx="8316416" cy="553998"/>
          </a:xfrm>
          <a:prstGeom prst="rect">
            <a:avLst/>
          </a:prstGeom>
          <a:noFill/>
        </p:spPr>
        <p:txBody>
          <a:bodyPr wrap="square" rtlCol="0">
            <a:spAutoFit/>
          </a:bodyPr>
          <a:lstStyle/>
          <a:p>
            <a:pPr algn="just"/>
            <a:r>
              <a:rPr lang="es-ES" sz="3000" dirty="0" smtClean="0">
                <a:solidFill>
                  <a:srgbClr val="FFFF00"/>
                </a:solidFill>
                <a:latin typeface="Cambria"/>
                <a:cs typeface="Cambria"/>
              </a:rPr>
              <a:t>3.- La doctrina de la </a:t>
            </a:r>
            <a:r>
              <a:rPr lang="es-ES" sz="3000" u="sng" dirty="0" smtClean="0">
                <a:solidFill>
                  <a:srgbClr val="FFFF00"/>
                </a:solidFill>
                <a:latin typeface="Cambria"/>
                <a:cs typeface="Cambria"/>
              </a:rPr>
              <a:t>expiación</a:t>
            </a:r>
            <a:r>
              <a:rPr lang="es-ES" sz="3000" dirty="0" smtClean="0">
                <a:solidFill>
                  <a:srgbClr val="FFFF00"/>
                </a:solidFill>
                <a:latin typeface="Cambria"/>
                <a:cs typeface="Cambria"/>
              </a:rPr>
              <a:t> particular</a:t>
            </a: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3140968"/>
            <a:ext cx="4536504" cy="3717032"/>
          </a:xfrm>
          <a:prstGeom prst="rect">
            <a:avLst/>
          </a:prstGeom>
          <a:ln>
            <a:noFill/>
          </a:ln>
          <a:effectLst>
            <a:softEdge rad="112500"/>
          </a:effectLst>
        </p:spPr>
      </p:pic>
      <p:sp>
        <p:nvSpPr>
          <p:cNvPr id="2" name="Rectángulo 1"/>
          <p:cNvSpPr/>
          <p:nvPr/>
        </p:nvSpPr>
        <p:spPr>
          <a:xfrm>
            <a:off x="107504" y="404664"/>
            <a:ext cx="8856984" cy="5262979"/>
          </a:xfrm>
          <a:prstGeom prst="rect">
            <a:avLst/>
          </a:prstGeom>
        </p:spPr>
        <p:txBody>
          <a:bodyPr wrap="square">
            <a:spAutoFit/>
          </a:bodyPr>
          <a:lstStyle/>
          <a:p>
            <a:pPr algn="just">
              <a:lnSpc>
                <a:spcPct val="150000"/>
              </a:lnSpc>
              <a:spcAft>
                <a:spcPts val="0"/>
              </a:spcAft>
            </a:pPr>
            <a:r>
              <a:rPr lang="es-ES" sz="3200" i="1" dirty="0">
                <a:latin typeface="Candara" charset="0"/>
                <a:ea typeface="ＭＳ 明朝" charset="-128"/>
              </a:rPr>
              <a:t>"La expiación es la obra de Dios en Cristo en la cruz, donde Él completó la obra de Su vida de perfecta justicia, canceló la deuda de nuestro pecado, apaciguo Su santa ira contra nosotros y ganó para nosotros todos los </a:t>
            </a:r>
          </a:p>
          <a:p>
            <a:pPr algn="just">
              <a:lnSpc>
                <a:spcPct val="150000"/>
              </a:lnSpc>
              <a:spcAft>
                <a:spcPts val="0"/>
              </a:spcAft>
            </a:pPr>
            <a:r>
              <a:rPr lang="es-ES" sz="3200" i="1" dirty="0" smtClean="0">
                <a:latin typeface="Candara" charset="0"/>
                <a:ea typeface="ＭＳ 明朝" charset="-128"/>
              </a:rPr>
              <a:t>beneficios </a:t>
            </a:r>
            <a:r>
              <a:rPr lang="es-ES" sz="3200" i="1" dirty="0">
                <a:latin typeface="Candara" charset="0"/>
                <a:ea typeface="ＭＳ 明朝" charset="-128"/>
              </a:rPr>
              <a:t>de la salvación</a:t>
            </a:r>
            <a:r>
              <a:rPr lang="es-ES" sz="3200" i="1" dirty="0" smtClean="0">
                <a:latin typeface="Candara" charset="0"/>
                <a:ea typeface="ＭＳ 明朝" charset="-128"/>
              </a:rPr>
              <a:t>".</a:t>
            </a:r>
          </a:p>
          <a:p>
            <a:pPr algn="just">
              <a:lnSpc>
                <a:spcPct val="150000"/>
              </a:lnSpc>
              <a:spcAft>
                <a:spcPts val="0"/>
              </a:spcAft>
            </a:pPr>
            <a:r>
              <a:rPr lang="es-ES" sz="3200" b="1" dirty="0" smtClean="0">
                <a:latin typeface="Candara" charset="0"/>
                <a:ea typeface="ＭＳ 明朝" charset="-128"/>
              </a:rPr>
              <a:t>(</a:t>
            </a:r>
            <a:r>
              <a:rPr lang="es-ES" sz="3200" b="1" dirty="0">
                <a:latin typeface="Candara" charset="0"/>
                <a:ea typeface="ＭＳ 明朝" charset="-128"/>
              </a:rPr>
              <a:t>John </a:t>
            </a:r>
            <a:r>
              <a:rPr lang="es-ES" sz="3200" b="1" dirty="0" err="1">
                <a:latin typeface="Candara" charset="0"/>
                <a:ea typeface="ＭＳ 明朝" charset="-128"/>
              </a:rPr>
              <a:t>Piper</a:t>
            </a:r>
            <a:r>
              <a:rPr lang="es-ES" sz="3200" b="1" dirty="0">
                <a:latin typeface="Candara" charset="0"/>
                <a:ea typeface="ＭＳ 明朝" charset="-128"/>
              </a:rPr>
              <a:t>) </a:t>
            </a:r>
            <a:endParaRPr lang="es-ES" sz="3200" dirty="0">
              <a:effectLst/>
              <a:latin typeface="Times New Roman" charset="0"/>
              <a:ea typeface="ＭＳ 明朝" charset="-128"/>
            </a:endParaRPr>
          </a:p>
        </p:txBody>
      </p:sp>
    </p:spTree>
    <p:extLst>
      <p:ext uri="{BB962C8B-B14F-4D97-AF65-F5344CB8AC3E}">
        <p14:creationId xmlns:p14="http://schemas.microsoft.com/office/powerpoint/2010/main" val="4282253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92080" y="3573016"/>
            <a:ext cx="3933056" cy="3284984"/>
          </a:xfrm>
          <a:prstGeom prst="rect">
            <a:avLst/>
          </a:prstGeom>
          <a:ln>
            <a:noFill/>
          </a:ln>
          <a:effectLst>
            <a:softEdge rad="112500"/>
          </a:effectLst>
        </p:spPr>
      </p:pic>
      <p:sp>
        <p:nvSpPr>
          <p:cNvPr id="3" name="Rectángulo 2"/>
          <p:cNvSpPr/>
          <p:nvPr/>
        </p:nvSpPr>
        <p:spPr>
          <a:xfrm>
            <a:off x="35496" y="-171400"/>
            <a:ext cx="8928992" cy="6555641"/>
          </a:xfrm>
          <a:prstGeom prst="rect">
            <a:avLst/>
          </a:prstGeom>
        </p:spPr>
        <p:txBody>
          <a:bodyPr wrap="square">
            <a:spAutoFit/>
          </a:bodyPr>
          <a:lstStyle/>
          <a:p>
            <a:pPr algn="just">
              <a:lnSpc>
                <a:spcPct val="150000"/>
              </a:lnSpc>
              <a:spcAft>
                <a:spcPts val="0"/>
              </a:spcAft>
            </a:pPr>
            <a:r>
              <a:rPr lang="es-ES" sz="2800" i="1" dirty="0">
                <a:latin typeface="Candara" charset="0"/>
                <a:ea typeface="Times New Roman" charset="0"/>
              </a:rPr>
              <a:t>"La expiación es la obra de Dios a favor de los pecadores para reconciliarlos a Él. Es la actividad divina que confronta y resuelve el problema del pecado humano. En la cruz Cristo expió nuestros pecados y los perdonó al ofrecerse como un cordero expiatorio. Cuando la justicia de Dios fue satisfecha en la cruz, Dios reconcilió al hombre consigo </a:t>
            </a:r>
            <a:r>
              <a:rPr lang="es-ES" sz="2800" i="1" dirty="0" smtClean="0">
                <a:latin typeface="Candara" charset="0"/>
                <a:ea typeface="Times New Roman" charset="0"/>
              </a:rPr>
              <a:t>mismo</a:t>
            </a:r>
          </a:p>
          <a:p>
            <a:pPr algn="just">
              <a:lnSpc>
                <a:spcPct val="150000"/>
              </a:lnSpc>
              <a:spcAft>
                <a:spcPts val="0"/>
              </a:spcAft>
            </a:pPr>
            <a:r>
              <a:rPr lang="es-ES" sz="2800" i="1" dirty="0" smtClean="0">
                <a:latin typeface="Candara" charset="0"/>
                <a:ea typeface="Times New Roman" charset="0"/>
              </a:rPr>
              <a:t> </a:t>
            </a:r>
            <a:r>
              <a:rPr lang="es-ES" sz="2800" i="1" dirty="0">
                <a:latin typeface="Candara" charset="0"/>
                <a:ea typeface="Times New Roman" charset="0"/>
              </a:rPr>
              <a:t>(2ª Co. 5:18) Eso hizo Cristo el día que </a:t>
            </a:r>
            <a:endParaRPr lang="es-ES" sz="2800" i="1" dirty="0" smtClean="0">
              <a:latin typeface="Candara" charset="0"/>
              <a:ea typeface="Times New Roman" charset="0"/>
            </a:endParaRPr>
          </a:p>
          <a:p>
            <a:pPr algn="just">
              <a:lnSpc>
                <a:spcPct val="150000"/>
              </a:lnSpc>
              <a:spcAft>
                <a:spcPts val="0"/>
              </a:spcAft>
            </a:pPr>
            <a:r>
              <a:rPr lang="es-ES" sz="2800" i="1" dirty="0">
                <a:latin typeface="Candara" charset="0"/>
                <a:ea typeface="Times New Roman" charset="0"/>
              </a:rPr>
              <a:t>e</a:t>
            </a:r>
            <a:r>
              <a:rPr lang="es-ES" sz="2800" i="1" dirty="0" smtClean="0">
                <a:latin typeface="Candara" charset="0"/>
                <a:ea typeface="Times New Roman" charset="0"/>
              </a:rPr>
              <a:t>ntregó Su </a:t>
            </a:r>
            <a:r>
              <a:rPr lang="es-ES" sz="2800" i="1" dirty="0">
                <a:latin typeface="Candara" charset="0"/>
                <a:ea typeface="Times New Roman" charset="0"/>
              </a:rPr>
              <a:t>vida y lo hizo por </a:t>
            </a:r>
            <a:r>
              <a:rPr lang="es-ES" sz="2800" i="1" dirty="0" smtClean="0">
                <a:latin typeface="Candara" charset="0"/>
                <a:ea typeface="Times New Roman" charset="0"/>
              </a:rPr>
              <a:t>todos</a:t>
            </a:r>
          </a:p>
          <a:p>
            <a:pPr algn="just">
              <a:lnSpc>
                <a:spcPct val="150000"/>
              </a:lnSpc>
              <a:spcAft>
                <a:spcPts val="0"/>
              </a:spcAft>
            </a:pPr>
            <a:r>
              <a:rPr lang="es-ES" sz="2800" i="1" dirty="0" smtClean="0">
                <a:latin typeface="Candara" charset="0"/>
                <a:ea typeface="Times New Roman" charset="0"/>
              </a:rPr>
              <a:t> </a:t>
            </a:r>
            <a:r>
              <a:rPr lang="es-ES" sz="2800" i="1" dirty="0">
                <a:latin typeface="Candara" charset="0"/>
                <a:ea typeface="Times New Roman" charset="0"/>
              </a:rPr>
              <a:t>y </a:t>
            </a:r>
            <a:r>
              <a:rPr lang="es-ES" sz="2800" i="1" dirty="0" smtClean="0">
                <a:latin typeface="Candara" charset="0"/>
                <a:ea typeface="Times New Roman" charset="0"/>
              </a:rPr>
              <a:t>cada uno </a:t>
            </a:r>
            <a:r>
              <a:rPr lang="es-ES" sz="2800" i="1" dirty="0">
                <a:latin typeface="Candara" charset="0"/>
                <a:ea typeface="Times New Roman" charset="0"/>
              </a:rPr>
              <a:t>de los elegidos de Dios".</a:t>
            </a:r>
            <a:r>
              <a:rPr lang="es-ES" sz="2800" dirty="0">
                <a:latin typeface="Candara" charset="0"/>
                <a:ea typeface="Times New Roman" charset="0"/>
              </a:rPr>
              <a:t> </a:t>
            </a:r>
            <a:endParaRPr lang="es-ES" sz="2800" dirty="0" smtClean="0">
              <a:latin typeface="Candara" charset="0"/>
              <a:ea typeface="Times New Roman" charset="0"/>
            </a:endParaRPr>
          </a:p>
          <a:p>
            <a:pPr algn="just">
              <a:lnSpc>
                <a:spcPct val="150000"/>
              </a:lnSpc>
              <a:spcAft>
                <a:spcPts val="0"/>
              </a:spcAft>
            </a:pPr>
            <a:r>
              <a:rPr lang="es-ES" sz="2800" dirty="0" smtClean="0">
                <a:latin typeface="Candara" charset="0"/>
                <a:ea typeface="Times New Roman" charset="0"/>
              </a:rPr>
              <a:t> </a:t>
            </a:r>
            <a:r>
              <a:rPr lang="es-ES" sz="2800" b="1" dirty="0">
                <a:latin typeface="Candara" charset="0"/>
                <a:ea typeface="ＭＳ 明朝" charset="-128"/>
              </a:rPr>
              <a:t>(Miguel Núñez)</a:t>
            </a:r>
            <a:endParaRPr lang="es-ES" sz="2800" dirty="0">
              <a:effectLst/>
              <a:latin typeface="Times New Roman" charset="0"/>
              <a:ea typeface="ＭＳ 明朝" charset="-128"/>
            </a:endParaRPr>
          </a:p>
        </p:txBody>
      </p:sp>
    </p:spTree>
    <p:extLst>
      <p:ext uri="{BB962C8B-B14F-4D97-AF65-F5344CB8AC3E}">
        <p14:creationId xmlns:p14="http://schemas.microsoft.com/office/powerpoint/2010/main" val="2237123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290599"/>
            <a:ext cx="5832648" cy="584775"/>
          </a:xfrm>
          <a:prstGeom prst="rect">
            <a:avLst/>
          </a:prstGeom>
          <a:solidFill>
            <a:srgbClr val="FF0000"/>
          </a:solidFill>
        </p:spPr>
        <p:txBody>
          <a:bodyPr wrap="square" rtlCol="0">
            <a:spAutoFit/>
          </a:bodyPr>
          <a:lstStyle/>
          <a:p>
            <a:pPr algn="just"/>
            <a:r>
              <a:rPr lang="es-ES" sz="3200" dirty="0" smtClean="0">
                <a:latin typeface="Cambria"/>
                <a:cs typeface="Cambria"/>
              </a:rPr>
              <a:t>¿Qué hizo Cristo cuando murió?</a:t>
            </a:r>
          </a:p>
        </p:txBody>
      </p:sp>
      <p:sp>
        <p:nvSpPr>
          <p:cNvPr id="6" name="5 CuadroTexto"/>
          <p:cNvSpPr txBox="1"/>
          <p:nvPr/>
        </p:nvSpPr>
        <p:spPr>
          <a:xfrm>
            <a:off x="179512" y="1484784"/>
            <a:ext cx="8568952" cy="4505849"/>
          </a:xfrm>
          <a:prstGeom prst="rect">
            <a:avLst/>
          </a:prstGeom>
          <a:noFill/>
        </p:spPr>
        <p:txBody>
          <a:bodyPr wrap="square" rtlCol="0">
            <a:spAutoFit/>
          </a:bodyPr>
          <a:lstStyle/>
          <a:p>
            <a:pPr algn="just">
              <a:lnSpc>
                <a:spcPct val="110000"/>
              </a:lnSpc>
            </a:pPr>
            <a:r>
              <a:rPr lang="es-ES" sz="2700" dirty="0" smtClean="0"/>
              <a:t>1.- Se sacrificó en forma vicaria (“sustituto”) </a:t>
            </a:r>
            <a:r>
              <a:rPr lang="es-ES" sz="2700" dirty="0" smtClean="0">
                <a:latin typeface="Times New Roman"/>
                <a:cs typeface="Times New Roman"/>
              </a:rPr>
              <a:t>Hebreos 9:26</a:t>
            </a:r>
          </a:p>
          <a:p>
            <a:pPr algn="just">
              <a:lnSpc>
                <a:spcPct val="110000"/>
              </a:lnSpc>
            </a:pPr>
            <a:r>
              <a:rPr lang="es-ES" sz="2700" dirty="0" smtClean="0"/>
              <a:t>2.- Propició la ira de Dios, </a:t>
            </a:r>
            <a:r>
              <a:rPr lang="es-ES" sz="2700" dirty="0" smtClean="0">
                <a:latin typeface="Times New Roman"/>
                <a:cs typeface="Times New Roman"/>
              </a:rPr>
              <a:t>Romanos 3:25</a:t>
            </a:r>
          </a:p>
          <a:p>
            <a:pPr algn="just">
              <a:lnSpc>
                <a:spcPct val="110000"/>
              </a:lnSpc>
            </a:pPr>
            <a:r>
              <a:rPr lang="es-ES" sz="2700" dirty="0" smtClean="0"/>
              <a:t>3.- Reconcilió a su pueblo con Dios, </a:t>
            </a:r>
            <a:r>
              <a:rPr lang="es-ES" sz="2700" dirty="0" smtClean="0">
                <a:latin typeface="Times New Roman"/>
                <a:cs typeface="Times New Roman"/>
              </a:rPr>
              <a:t>Romanos 5:10</a:t>
            </a:r>
          </a:p>
          <a:p>
            <a:pPr algn="just">
              <a:lnSpc>
                <a:spcPct val="110000"/>
              </a:lnSpc>
            </a:pPr>
            <a:r>
              <a:rPr lang="es-ES" sz="2700" dirty="0" smtClean="0"/>
              <a:t>4.- Los redimió de la maldición de la Ley, </a:t>
            </a:r>
            <a:r>
              <a:rPr lang="es-ES" sz="2700" dirty="0" smtClean="0">
                <a:latin typeface="Times New Roman"/>
                <a:cs typeface="Times New Roman"/>
              </a:rPr>
              <a:t>Gálatas 3:13</a:t>
            </a:r>
          </a:p>
          <a:p>
            <a:pPr algn="just"/>
            <a:endParaRPr lang="es-ES" sz="2400" dirty="0"/>
          </a:p>
          <a:p>
            <a:pPr marL="342900" indent="-342900" algn="just">
              <a:buFont typeface="Arial"/>
              <a:buChar char="•"/>
            </a:pPr>
            <a:r>
              <a:rPr lang="es-ES" sz="2400" dirty="0" smtClean="0"/>
              <a:t>No se tratan de meras posibilidades, se tratan de cosas que </a:t>
            </a:r>
            <a:r>
              <a:rPr lang="es-ES" sz="2400" i="1" dirty="0" smtClean="0"/>
              <a:t>realmente </a:t>
            </a:r>
            <a:r>
              <a:rPr lang="es-ES" sz="2400" dirty="0" smtClean="0"/>
              <a:t>ocurrieron. </a:t>
            </a:r>
          </a:p>
          <a:p>
            <a:pPr marL="342900" indent="-342900" algn="just">
              <a:buFont typeface="Arial"/>
              <a:buChar char="•"/>
            </a:pPr>
            <a:endParaRPr lang="es-ES" sz="2400" dirty="0" smtClean="0"/>
          </a:p>
          <a:p>
            <a:pPr marL="342900" indent="-342900" algn="just">
              <a:buFont typeface="Arial"/>
              <a:buChar char="•"/>
            </a:pPr>
            <a:r>
              <a:rPr lang="es-ES" sz="2400" dirty="0" smtClean="0"/>
              <a:t>No es una salvación hecha</a:t>
            </a:r>
          </a:p>
          <a:p>
            <a:pPr algn="just"/>
            <a:r>
              <a:rPr lang="es-ES" sz="2400" dirty="0" smtClean="0"/>
              <a:t> posible; es una obra eficaz que </a:t>
            </a:r>
          </a:p>
          <a:p>
            <a:pPr algn="just"/>
            <a:r>
              <a:rPr lang="es-ES" sz="2400" dirty="0" smtClean="0"/>
              <a:t>cumple con su propósito.</a:t>
            </a:r>
          </a:p>
        </p:txBody>
      </p:sp>
      <p:pic>
        <p:nvPicPr>
          <p:cNvPr id="5122" name="Picture 2" descr="http://www.renewthemindministries.com/wp-content/uploads/2011/12/CROSS-TO-SALV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4077072"/>
            <a:ext cx="4768199" cy="278092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124" name="Picture 4" descr="http://1.bp.blogspot.com/-Nu8cOZejyUk/UTdvORCqPNI/AAAAAAAALDc/BpBZ-z04nOQ/s1600/luzdedios,salvacionporfenoporobra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2200" y="0"/>
            <a:ext cx="2751975" cy="147375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3507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95736" y="15875"/>
            <a:ext cx="4248472" cy="584775"/>
          </a:xfrm>
          <a:prstGeom prst="rect">
            <a:avLst/>
          </a:prstGeom>
          <a:noFill/>
        </p:spPr>
        <p:txBody>
          <a:bodyPr wrap="square" rtlCol="0">
            <a:spAutoFit/>
          </a:bodyPr>
          <a:lstStyle/>
          <a:p>
            <a:pPr algn="ctr"/>
            <a:r>
              <a:rPr lang="es-ES" sz="3200" dirty="0" smtClean="0">
                <a:latin typeface="Cambria"/>
                <a:cs typeface="Cambria"/>
              </a:rPr>
              <a:t>¿</a:t>
            </a:r>
            <a:r>
              <a:rPr lang="es-ES" sz="3200" dirty="0" err="1" smtClean="0">
                <a:latin typeface="Cambria"/>
                <a:cs typeface="Cambria"/>
              </a:rPr>
              <a:t>Expiaci</a:t>
            </a:r>
            <a:r>
              <a:rPr lang="es-ES_tradnl" sz="3200" dirty="0" err="1" smtClean="0">
                <a:latin typeface="Cambria"/>
                <a:cs typeface="Cambria"/>
              </a:rPr>
              <a:t>ón</a:t>
            </a:r>
            <a:r>
              <a:rPr lang="es-ES_tradnl" sz="3200" dirty="0" smtClean="0">
                <a:latin typeface="Cambria"/>
                <a:cs typeface="Cambria"/>
              </a:rPr>
              <a:t> </a:t>
            </a:r>
            <a:r>
              <a:rPr lang="es-ES" sz="3200" dirty="0" smtClean="0">
                <a:latin typeface="Cambria"/>
                <a:cs typeface="Cambria"/>
              </a:rPr>
              <a:t>Particular?</a:t>
            </a:r>
          </a:p>
        </p:txBody>
      </p:sp>
      <p:sp>
        <p:nvSpPr>
          <p:cNvPr id="6" name="5 CuadroTexto"/>
          <p:cNvSpPr txBox="1"/>
          <p:nvPr/>
        </p:nvSpPr>
        <p:spPr>
          <a:xfrm>
            <a:off x="107504" y="749022"/>
            <a:ext cx="8900988" cy="1815882"/>
          </a:xfrm>
          <a:prstGeom prst="rect">
            <a:avLst/>
          </a:prstGeom>
          <a:noFill/>
        </p:spPr>
        <p:txBody>
          <a:bodyPr wrap="square" rtlCol="0">
            <a:spAutoFit/>
          </a:bodyPr>
          <a:lstStyle/>
          <a:p>
            <a:pPr algn="just"/>
            <a:r>
              <a:rPr lang="es-ES" sz="2800" dirty="0" smtClean="0"/>
              <a:t>Particular se refiere a un grupo ‘limitado’ o ‘definido’. </a:t>
            </a:r>
          </a:p>
          <a:p>
            <a:pPr algn="just"/>
            <a:r>
              <a:rPr lang="es-ES" sz="2800" dirty="0" smtClean="0"/>
              <a:t>Podemos entender esto a la luz de la </a:t>
            </a:r>
            <a:r>
              <a:rPr lang="es-ES" sz="2800" i="1" dirty="0" smtClean="0"/>
              <a:t>elección incondicional </a:t>
            </a:r>
            <a:r>
              <a:rPr lang="es-ES" sz="2800" dirty="0" smtClean="0"/>
              <a:t>del Padre. El Hijo da su vida por los que el Padre ya había elegido de antemano.</a:t>
            </a:r>
          </a:p>
        </p:txBody>
      </p:sp>
      <p:sp>
        <p:nvSpPr>
          <p:cNvPr id="7" name="6 CuadroTexto"/>
          <p:cNvSpPr txBox="1"/>
          <p:nvPr/>
        </p:nvSpPr>
        <p:spPr>
          <a:xfrm>
            <a:off x="0" y="5140607"/>
            <a:ext cx="9144000" cy="1717393"/>
          </a:xfrm>
          <a:prstGeom prst="rect">
            <a:avLst/>
          </a:prstGeom>
          <a:solidFill>
            <a:srgbClr val="FF0000"/>
          </a:solidFill>
        </p:spPr>
        <p:txBody>
          <a:bodyPr wrap="square" rtlCol="0">
            <a:spAutoFit/>
          </a:bodyPr>
          <a:lstStyle/>
          <a:p>
            <a:pPr marL="342900" indent="-342900" algn="just">
              <a:lnSpc>
                <a:spcPct val="110000"/>
              </a:lnSpc>
              <a:buFont typeface="Arial"/>
              <a:buChar char="•"/>
            </a:pPr>
            <a:r>
              <a:rPr lang="es-ES" sz="2400" dirty="0" smtClean="0"/>
              <a:t>En los días de Noé, Dios solamente salvó a ocho personas.</a:t>
            </a:r>
          </a:p>
          <a:p>
            <a:pPr marL="342900" indent="-342900" algn="just">
              <a:lnSpc>
                <a:spcPct val="110000"/>
              </a:lnSpc>
              <a:buFont typeface="Arial"/>
              <a:buChar char="•"/>
            </a:pPr>
            <a:r>
              <a:rPr lang="es-ES" sz="2400" dirty="0" smtClean="0"/>
              <a:t>En la destrucción de Sodoma, solamente salvó a tres.</a:t>
            </a:r>
          </a:p>
          <a:p>
            <a:pPr marL="342900" indent="-342900" algn="just">
              <a:lnSpc>
                <a:spcPct val="110000"/>
              </a:lnSpc>
              <a:buFont typeface="Arial"/>
              <a:buChar char="•"/>
            </a:pPr>
            <a:r>
              <a:rPr lang="es-ES" sz="2400" dirty="0" smtClean="0"/>
              <a:t>En la destrucción de Jericó, solamente salvó a la familia de </a:t>
            </a:r>
            <a:r>
              <a:rPr lang="es-ES" sz="2400" dirty="0" err="1" smtClean="0"/>
              <a:t>Rahab</a:t>
            </a:r>
            <a:r>
              <a:rPr lang="es-ES" sz="2400" dirty="0" smtClean="0"/>
              <a:t>.</a:t>
            </a:r>
          </a:p>
          <a:p>
            <a:pPr algn="ctr">
              <a:lnSpc>
                <a:spcPct val="110000"/>
              </a:lnSpc>
            </a:pPr>
            <a:r>
              <a:rPr lang="es-ES" sz="2400" dirty="0" smtClean="0"/>
              <a:t>¿Cuántos de ésos merecían ser salvos? ¡Ninguno!</a:t>
            </a:r>
          </a:p>
        </p:txBody>
      </p:sp>
      <p:sp>
        <p:nvSpPr>
          <p:cNvPr id="2" name="AutoShape 4" descr="http://i137.photobucket.com/albums/q226/theglorysite/NoahsArk.png"/>
          <p:cNvSpPr>
            <a:spLocks noChangeAspect="1" noChangeArrowheads="1"/>
          </p:cNvSpPr>
          <p:nvPr/>
        </p:nvSpPr>
        <p:spPr bwMode="auto">
          <a:xfrm>
            <a:off x="63500" y="-136525"/>
            <a:ext cx="304800" cy="304800"/>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150" name="Picture 6" descr="http://www.ibelieveinadv.com/commons/Noahs-Ark.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5338"/>
          <a:stretch/>
        </p:blipFill>
        <p:spPr bwMode="auto">
          <a:xfrm>
            <a:off x="467544" y="2636912"/>
            <a:ext cx="8136904" cy="2142739"/>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5002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37456" y="44624"/>
            <a:ext cx="8316416" cy="646331"/>
          </a:xfrm>
          <a:prstGeom prst="rect">
            <a:avLst/>
          </a:prstGeom>
          <a:noFill/>
        </p:spPr>
        <p:txBody>
          <a:bodyPr wrap="square" rtlCol="0">
            <a:spAutoFit/>
          </a:bodyPr>
          <a:lstStyle/>
          <a:p>
            <a:pPr algn="just"/>
            <a:r>
              <a:rPr lang="es-ES" sz="3600" dirty="0" smtClean="0">
                <a:solidFill>
                  <a:srgbClr val="FFFF00"/>
                </a:solidFill>
                <a:latin typeface="Cambria"/>
                <a:cs typeface="Cambria"/>
              </a:rPr>
              <a:t>4.- Objeciones</a:t>
            </a:r>
          </a:p>
        </p:txBody>
      </p:sp>
      <p:sp>
        <p:nvSpPr>
          <p:cNvPr id="10" name="3 CuadroTexto"/>
          <p:cNvSpPr txBox="1"/>
          <p:nvPr/>
        </p:nvSpPr>
        <p:spPr>
          <a:xfrm>
            <a:off x="251519" y="5939264"/>
            <a:ext cx="1935629" cy="477054"/>
          </a:xfrm>
          <a:prstGeom prst="rect">
            <a:avLst/>
          </a:prstGeom>
          <a:solidFill>
            <a:srgbClr val="FF0000"/>
          </a:solidFill>
        </p:spPr>
        <p:txBody>
          <a:bodyPr wrap="square" rtlCol="0">
            <a:spAutoFit/>
          </a:bodyPr>
          <a:lstStyle/>
          <a:p>
            <a:pPr algn="ctr"/>
            <a:r>
              <a:rPr lang="es-ES" sz="2500" dirty="0" smtClean="0">
                <a:latin typeface="Times New Roman"/>
                <a:cs typeface="Times New Roman"/>
              </a:rPr>
              <a:t>1ª Pedro 1:2 </a:t>
            </a:r>
            <a:endParaRPr lang="es-ES" sz="2500" dirty="0">
              <a:latin typeface="Times New Roman"/>
              <a:cs typeface="Times New Roman"/>
            </a:endParaRPr>
          </a:p>
        </p:txBody>
      </p:sp>
      <p:sp>
        <p:nvSpPr>
          <p:cNvPr id="11" name="16 CuadroTexto"/>
          <p:cNvSpPr txBox="1"/>
          <p:nvPr/>
        </p:nvSpPr>
        <p:spPr>
          <a:xfrm>
            <a:off x="2340259" y="5931569"/>
            <a:ext cx="6552728" cy="477054"/>
          </a:xfrm>
          <a:prstGeom prst="rect">
            <a:avLst/>
          </a:prstGeom>
          <a:solidFill>
            <a:srgbClr val="0070C0"/>
          </a:solidFill>
        </p:spPr>
        <p:txBody>
          <a:bodyPr wrap="square" rtlCol="0">
            <a:spAutoFit/>
          </a:bodyPr>
          <a:lstStyle/>
          <a:p>
            <a:r>
              <a:rPr lang="es-ES" sz="2500" i="1" dirty="0">
                <a:latin typeface="Times New Roman" charset="0"/>
                <a:ea typeface="Times New Roman" charset="0"/>
                <a:cs typeface="Times New Roman" charset="0"/>
              </a:rPr>
              <a:t>elegidos según la presciencia de Dios </a:t>
            </a:r>
            <a:endParaRPr lang="es-ES_tradnl" sz="2500" dirty="0">
              <a:latin typeface="Times New Roman" charset="0"/>
              <a:ea typeface="Times New Roman" charset="0"/>
              <a:cs typeface="Times New Roman" charset="0"/>
            </a:endParaRPr>
          </a:p>
        </p:txBody>
      </p:sp>
      <p:sp>
        <p:nvSpPr>
          <p:cNvPr id="12" name="3 CuadroTexto"/>
          <p:cNvSpPr txBox="1"/>
          <p:nvPr/>
        </p:nvSpPr>
        <p:spPr>
          <a:xfrm>
            <a:off x="251520" y="836712"/>
            <a:ext cx="8784976" cy="892552"/>
          </a:xfrm>
          <a:prstGeom prst="rect">
            <a:avLst/>
          </a:prstGeom>
          <a:solidFill>
            <a:srgbClr val="FF0000"/>
          </a:solidFill>
        </p:spPr>
        <p:txBody>
          <a:bodyPr wrap="square" rtlCol="0">
            <a:spAutoFit/>
          </a:bodyPr>
          <a:lstStyle/>
          <a:p>
            <a:pPr algn="just"/>
            <a:r>
              <a:rPr lang="es-ES" sz="2600" dirty="0"/>
              <a:t>A</a:t>
            </a:r>
            <a:r>
              <a:rPr lang="es-ES" sz="2600" dirty="0" smtClean="0"/>
              <a:t>.- ¿Qué pasa con todos los pasajes ‘universales’ de la Biblia? Por ejemplo, términos como “el mundo” y “todos”, etc.</a:t>
            </a:r>
          </a:p>
        </p:txBody>
      </p:sp>
      <p:sp>
        <p:nvSpPr>
          <p:cNvPr id="13" name="3 CuadroTexto"/>
          <p:cNvSpPr txBox="1"/>
          <p:nvPr/>
        </p:nvSpPr>
        <p:spPr>
          <a:xfrm>
            <a:off x="251520" y="2559061"/>
            <a:ext cx="1728192" cy="477054"/>
          </a:xfrm>
          <a:prstGeom prst="rect">
            <a:avLst/>
          </a:prstGeom>
          <a:solidFill>
            <a:srgbClr val="FF0000"/>
          </a:solidFill>
        </p:spPr>
        <p:txBody>
          <a:bodyPr wrap="square" rtlCol="0">
            <a:spAutoFit/>
          </a:bodyPr>
          <a:lstStyle/>
          <a:p>
            <a:pPr algn="ctr"/>
            <a:r>
              <a:rPr lang="es-ES" sz="2500" dirty="0" smtClean="0">
                <a:latin typeface="Times New Roman"/>
                <a:cs typeface="Times New Roman"/>
              </a:rPr>
              <a:t>Lucas </a:t>
            </a:r>
            <a:r>
              <a:rPr lang="es-ES" sz="2500" dirty="0">
                <a:latin typeface="Times New Roman"/>
                <a:cs typeface="Times New Roman"/>
              </a:rPr>
              <a:t>2</a:t>
            </a:r>
            <a:r>
              <a:rPr lang="es-ES" sz="2500" dirty="0" smtClean="0">
                <a:latin typeface="Times New Roman"/>
                <a:cs typeface="Times New Roman"/>
              </a:rPr>
              <a:t>:1</a:t>
            </a:r>
            <a:endParaRPr lang="es-ES" sz="2500" dirty="0">
              <a:latin typeface="Times New Roman"/>
              <a:cs typeface="Times New Roman"/>
            </a:endParaRPr>
          </a:p>
        </p:txBody>
      </p:sp>
      <p:sp>
        <p:nvSpPr>
          <p:cNvPr id="14" name="16 CuadroTexto"/>
          <p:cNvSpPr txBox="1"/>
          <p:nvPr/>
        </p:nvSpPr>
        <p:spPr>
          <a:xfrm>
            <a:off x="2268251" y="2205118"/>
            <a:ext cx="6696744" cy="1246495"/>
          </a:xfrm>
          <a:prstGeom prst="rect">
            <a:avLst/>
          </a:prstGeom>
          <a:solidFill>
            <a:srgbClr val="0070C0"/>
          </a:solidFill>
        </p:spPr>
        <p:txBody>
          <a:bodyPr wrap="square" rtlCol="0">
            <a:spAutoFit/>
          </a:bodyPr>
          <a:lstStyle/>
          <a:p>
            <a:r>
              <a:rPr lang="es-ES" sz="2500" dirty="0">
                <a:latin typeface="Times New Roman"/>
                <a:cs typeface="Times New Roman"/>
              </a:rPr>
              <a:t>Aconteció en aquellos días, que se promulgó un edicto de parte de Augusto César, </a:t>
            </a:r>
            <a:endParaRPr lang="es-ES" sz="2500" dirty="0" smtClean="0">
              <a:latin typeface="Times New Roman"/>
              <a:cs typeface="Times New Roman"/>
            </a:endParaRPr>
          </a:p>
          <a:p>
            <a:r>
              <a:rPr lang="es-ES" sz="2500" dirty="0" smtClean="0">
                <a:latin typeface="Times New Roman"/>
                <a:cs typeface="Times New Roman"/>
              </a:rPr>
              <a:t>que </a:t>
            </a:r>
            <a:r>
              <a:rPr lang="es-ES" sz="2500" b="1" i="1" u="sng" dirty="0">
                <a:latin typeface="Times New Roman"/>
                <a:cs typeface="Times New Roman"/>
              </a:rPr>
              <a:t>todo el mundo</a:t>
            </a:r>
            <a:r>
              <a:rPr lang="es-ES" sz="2500" b="1" u="sng" dirty="0">
                <a:latin typeface="Times New Roman"/>
                <a:cs typeface="Times New Roman"/>
              </a:rPr>
              <a:t> </a:t>
            </a:r>
            <a:r>
              <a:rPr lang="es-ES" sz="2500" dirty="0">
                <a:latin typeface="Times New Roman"/>
                <a:cs typeface="Times New Roman"/>
              </a:rPr>
              <a:t>fuese empadronado</a:t>
            </a:r>
            <a:r>
              <a:rPr lang="es-ES" sz="2500" dirty="0" smtClean="0">
                <a:latin typeface="Times New Roman"/>
                <a:cs typeface="Times New Roman"/>
              </a:rPr>
              <a:t>.</a:t>
            </a:r>
            <a:endParaRPr lang="es-ES_tradnl" sz="2500" dirty="0">
              <a:latin typeface="Times New Roman"/>
              <a:cs typeface="Times New Roman"/>
            </a:endParaRPr>
          </a:p>
        </p:txBody>
      </p:sp>
      <p:sp>
        <p:nvSpPr>
          <p:cNvPr id="15" name="3 CuadroTexto"/>
          <p:cNvSpPr txBox="1"/>
          <p:nvPr/>
        </p:nvSpPr>
        <p:spPr>
          <a:xfrm>
            <a:off x="242933" y="4175839"/>
            <a:ext cx="1944216" cy="477054"/>
          </a:xfrm>
          <a:prstGeom prst="rect">
            <a:avLst/>
          </a:prstGeom>
          <a:solidFill>
            <a:srgbClr val="FF0000"/>
          </a:solidFill>
        </p:spPr>
        <p:txBody>
          <a:bodyPr wrap="square" rtlCol="0">
            <a:spAutoFit/>
          </a:bodyPr>
          <a:lstStyle/>
          <a:p>
            <a:r>
              <a:rPr lang="es-ES" sz="2500" dirty="0" smtClean="0">
                <a:latin typeface="Times New Roman"/>
                <a:cs typeface="Times New Roman"/>
              </a:rPr>
              <a:t>2ª Pedro  3: 9 </a:t>
            </a:r>
            <a:endParaRPr lang="es-ES" sz="2500" dirty="0">
              <a:latin typeface="Times New Roman"/>
              <a:cs typeface="Times New Roman"/>
            </a:endParaRPr>
          </a:p>
        </p:txBody>
      </p:sp>
      <p:sp>
        <p:nvSpPr>
          <p:cNvPr id="16" name="16 CuadroTexto"/>
          <p:cNvSpPr txBox="1"/>
          <p:nvPr/>
        </p:nvSpPr>
        <p:spPr>
          <a:xfrm>
            <a:off x="2340259" y="3835135"/>
            <a:ext cx="6552728" cy="1631216"/>
          </a:xfrm>
          <a:prstGeom prst="rect">
            <a:avLst/>
          </a:prstGeom>
          <a:solidFill>
            <a:srgbClr val="0070C0"/>
          </a:solidFill>
        </p:spPr>
        <p:txBody>
          <a:bodyPr wrap="square" rtlCol="0">
            <a:spAutoFit/>
          </a:bodyPr>
          <a:lstStyle/>
          <a:p>
            <a:r>
              <a:rPr lang="es-ES" sz="2500" dirty="0" smtClean="0">
                <a:latin typeface="Times New Roman"/>
                <a:cs typeface="Times New Roman"/>
              </a:rPr>
              <a:t>El </a:t>
            </a:r>
            <a:r>
              <a:rPr lang="es-ES" sz="2500" dirty="0">
                <a:latin typeface="Times New Roman"/>
                <a:cs typeface="Times New Roman"/>
              </a:rPr>
              <a:t>Señor no retarda su promesa, según algunos la tienen por tardanza, </a:t>
            </a:r>
            <a:r>
              <a:rPr lang="es-ES" sz="2500" dirty="0" smtClean="0">
                <a:latin typeface="Times New Roman"/>
                <a:cs typeface="Times New Roman"/>
              </a:rPr>
              <a:t>sino </a:t>
            </a:r>
            <a:r>
              <a:rPr lang="es-ES" sz="2500" dirty="0">
                <a:latin typeface="Times New Roman"/>
                <a:cs typeface="Times New Roman"/>
              </a:rPr>
              <a:t>que es paciente para con nosotros, </a:t>
            </a:r>
            <a:r>
              <a:rPr lang="es-ES" sz="2500" i="1" u="sng" dirty="0">
                <a:latin typeface="Times New Roman"/>
                <a:cs typeface="Times New Roman"/>
              </a:rPr>
              <a:t>no queriendo que ninguno </a:t>
            </a:r>
            <a:r>
              <a:rPr lang="es-ES" sz="2500" i="1" u="sng" dirty="0" smtClean="0">
                <a:latin typeface="Times New Roman"/>
                <a:cs typeface="Times New Roman"/>
              </a:rPr>
              <a:t>perezca</a:t>
            </a:r>
            <a:r>
              <a:rPr lang="es-ES" sz="2500" u="sng" dirty="0">
                <a:latin typeface="Times New Roman"/>
                <a:cs typeface="Times New Roman"/>
              </a:rPr>
              <a:t>, </a:t>
            </a:r>
            <a:endParaRPr lang="es-ES" sz="2500" u="sng" dirty="0" smtClean="0">
              <a:latin typeface="Times New Roman"/>
              <a:cs typeface="Times New Roman"/>
            </a:endParaRPr>
          </a:p>
          <a:p>
            <a:r>
              <a:rPr lang="es-ES" sz="2500" dirty="0" smtClean="0">
                <a:latin typeface="Times New Roman"/>
                <a:cs typeface="Times New Roman"/>
              </a:rPr>
              <a:t>sino </a:t>
            </a:r>
            <a:r>
              <a:rPr lang="es-ES" sz="2500" dirty="0">
                <a:latin typeface="Times New Roman"/>
                <a:cs typeface="Times New Roman"/>
              </a:rPr>
              <a:t>que todos procedan al arrepentimiento</a:t>
            </a:r>
            <a:r>
              <a:rPr lang="es-ES" sz="2500" dirty="0" smtClean="0">
                <a:latin typeface="Times New Roman"/>
                <a:cs typeface="Times New Roman"/>
              </a:rPr>
              <a:t>.</a:t>
            </a:r>
            <a:endParaRPr lang="es-ES_tradnl" sz="2500" dirty="0">
              <a:latin typeface="Times New Roman"/>
              <a:cs typeface="Times New Roman"/>
            </a:endParaRPr>
          </a:p>
        </p:txBody>
      </p:sp>
    </p:spTree>
    <p:extLst>
      <p:ext uri="{BB962C8B-B14F-4D97-AF65-F5344CB8AC3E}">
        <p14:creationId xmlns:p14="http://schemas.microsoft.com/office/powerpoint/2010/main" val="1799415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52936"/>
            <a:ext cx="9144000" cy="3979236"/>
          </a:xfrm>
          <a:prstGeom prst="rect">
            <a:avLst/>
          </a:prstGeom>
        </p:spPr>
      </p:pic>
      <p:sp>
        <p:nvSpPr>
          <p:cNvPr id="3" name="Rectángulo 2"/>
          <p:cNvSpPr/>
          <p:nvPr/>
        </p:nvSpPr>
        <p:spPr>
          <a:xfrm>
            <a:off x="179512" y="-142369"/>
            <a:ext cx="8856984" cy="3139321"/>
          </a:xfrm>
          <a:prstGeom prst="rect">
            <a:avLst/>
          </a:prstGeom>
        </p:spPr>
        <p:txBody>
          <a:bodyPr wrap="square">
            <a:spAutoFit/>
          </a:bodyPr>
          <a:lstStyle/>
          <a:p>
            <a:pPr algn="ctr">
              <a:lnSpc>
                <a:spcPct val="150000"/>
              </a:lnSpc>
              <a:spcAft>
                <a:spcPts val="0"/>
              </a:spcAft>
            </a:pPr>
            <a:r>
              <a:rPr lang="es-ES" sz="3200" dirty="0" smtClean="0">
                <a:latin typeface="Times New Roman" charset="0"/>
                <a:ea typeface="ＭＳ 明朝" charset="-128"/>
              </a:rPr>
              <a:t>Porque </a:t>
            </a:r>
            <a:r>
              <a:rPr lang="es-ES" sz="3200" dirty="0">
                <a:latin typeface="Times New Roman" charset="0"/>
                <a:ea typeface="ＭＳ 明朝" charset="-128"/>
              </a:rPr>
              <a:t>de tal manera </a:t>
            </a:r>
            <a:r>
              <a:rPr lang="es-ES" sz="3200" i="1" dirty="0">
                <a:latin typeface="Times New Roman" charset="0"/>
                <a:ea typeface="ＭＳ 明朝" charset="-128"/>
              </a:rPr>
              <a:t>amó Dios al </a:t>
            </a:r>
            <a:r>
              <a:rPr lang="es-ES" sz="3200" i="1" dirty="0" smtClean="0">
                <a:latin typeface="Times New Roman" charset="0"/>
                <a:ea typeface="ＭＳ 明朝" charset="-128"/>
              </a:rPr>
              <a:t>mundo</a:t>
            </a:r>
            <a:r>
              <a:rPr lang="es-ES" sz="3200" dirty="0" smtClean="0">
                <a:latin typeface="Times New Roman" charset="0"/>
                <a:ea typeface="ＭＳ 明朝" charset="-128"/>
              </a:rPr>
              <a:t>,</a:t>
            </a:r>
          </a:p>
          <a:p>
            <a:pPr algn="ctr">
              <a:lnSpc>
                <a:spcPct val="150000"/>
              </a:lnSpc>
              <a:spcAft>
                <a:spcPts val="0"/>
              </a:spcAft>
            </a:pPr>
            <a:r>
              <a:rPr lang="es-ES" sz="3200" dirty="0" smtClean="0">
                <a:latin typeface="Times New Roman" charset="0"/>
                <a:ea typeface="ＭＳ 明朝" charset="-128"/>
              </a:rPr>
              <a:t>que </a:t>
            </a:r>
            <a:r>
              <a:rPr lang="es-ES" sz="3200" dirty="0">
                <a:latin typeface="Times New Roman" charset="0"/>
                <a:ea typeface="ＭＳ 明朝" charset="-128"/>
              </a:rPr>
              <a:t>ha dado a su Hijo unigénito, </a:t>
            </a:r>
            <a:endParaRPr lang="es-ES" sz="3200" dirty="0" smtClean="0">
              <a:latin typeface="Times New Roman" charset="0"/>
              <a:ea typeface="ＭＳ 明朝" charset="-128"/>
            </a:endParaRPr>
          </a:p>
          <a:p>
            <a:pPr algn="ctr">
              <a:lnSpc>
                <a:spcPct val="150000"/>
              </a:lnSpc>
              <a:spcAft>
                <a:spcPts val="0"/>
              </a:spcAft>
            </a:pPr>
            <a:r>
              <a:rPr lang="es-ES" sz="3200" dirty="0" smtClean="0">
                <a:latin typeface="Times New Roman" charset="0"/>
                <a:ea typeface="ＭＳ 明朝" charset="-128"/>
              </a:rPr>
              <a:t>para que </a:t>
            </a:r>
            <a:r>
              <a:rPr lang="es-ES" sz="3200" i="1" dirty="0" smtClean="0">
                <a:latin typeface="Times New Roman" charset="0"/>
                <a:ea typeface="ＭＳ 明朝" charset="-128"/>
              </a:rPr>
              <a:t>todo </a:t>
            </a:r>
            <a:r>
              <a:rPr lang="es-ES" sz="3200" dirty="0" smtClean="0">
                <a:latin typeface="Times New Roman" charset="0"/>
                <a:ea typeface="ＭＳ 明朝" charset="-128"/>
              </a:rPr>
              <a:t>aquel que en él cree, no se pierda, </a:t>
            </a:r>
          </a:p>
          <a:p>
            <a:pPr algn="ctr">
              <a:lnSpc>
                <a:spcPct val="150000"/>
              </a:lnSpc>
              <a:spcAft>
                <a:spcPts val="0"/>
              </a:spcAft>
            </a:pPr>
            <a:r>
              <a:rPr lang="es-ES" sz="3200" dirty="0" smtClean="0">
                <a:latin typeface="Times New Roman" charset="0"/>
                <a:ea typeface="ＭＳ 明朝" charset="-128"/>
              </a:rPr>
              <a:t>  mas </a:t>
            </a:r>
            <a:r>
              <a:rPr lang="es-ES" sz="3200" dirty="0">
                <a:latin typeface="Times New Roman" charset="0"/>
                <a:ea typeface="ＭＳ 明朝" charset="-128"/>
              </a:rPr>
              <a:t>tenga vida eterna</a:t>
            </a:r>
            <a:r>
              <a:rPr lang="es-ES" sz="3200" dirty="0" smtClean="0">
                <a:latin typeface="Times New Roman" charset="0"/>
                <a:ea typeface="ＭＳ 明朝" charset="-128"/>
              </a:rPr>
              <a:t>. </a:t>
            </a:r>
            <a:r>
              <a:rPr lang="es-ES" sz="3600" b="1" dirty="0" smtClean="0">
                <a:latin typeface="Times New Roman" charset="0"/>
                <a:ea typeface="ＭＳ 明朝" charset="-128"/>
              </a:rPr>
              <a:t>Juan </a:t>
            </a:r>
            <a:r>
              <a:rPr lang="es-ES" sz="3600" b="1" dirty="0">
                <a:latin typeface="Times New Roman" charset="0"/>
                <a:ea typeface="ＭＳ 明朝" charset="-128"/>
              </a:rPr>
              <a:t>3:16</a:t>
            </a:r>
            <a:r>
              <a:rPr lang="es-ES" sz="3600" dirty="0">
                <a:latin typeface="Times New Roman" charset="0"/>
                <a:ea typeface="ＭＳ 明朝" charset="-128"/>
              </a:rPr>
              <a:t> </a:t>
            </a:r>
            <a:endParaRPr lang="es-ES" sz="3600" dirty="0">
              <a:effectLst/>
              <a:latin typeface="Times New Roman" charset="0"/>
              <a:ea typeface="ＭＳ 明朝" charset="-128"/>
            </a:endParaRPr>
          </a:p>
        </p:txBody>
      </p:sp>
    </p:spTree>
    <p:extLst>
      <p:ext uri="{BB962C8B-B14F-4D97-AF65-F5344CB8AC3E}">
        <p14:creationId xmlns:p14="http://schemas.microsoft.com/office/powerpoint/2010/main" val="12093791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5" y="-8249"/>
            <a:ext cx="3713233" cy="3077209"/>
          </a:xfrm>
          <a:prstGeom prst="rect">
            <a:avLst/>
          </a:prstGeom>
        </p:spPr>
      </p:pic>
      <p:sp>
        <p:nvSpPr>
          <p:cNvPr id="3" name="Rectángulo 2"/>
          <p:cNvSpPr/>
          <p:nvPr/>
        </p:nvSpPr>
        <p:spPr>
          <a:xfrm>
            <a:off x="179512" y="813093"/>
            <a:ext cx="7200800" cy="2687915"/>
          </a:xfrm>
          <a:prstGeom prst="rect">
            <a:avLst/>
          </a:prstGeom>
        </p:spPr>
        <p:txBody>
          <a:bodyPr wrap="square">
            <a:spAutoFit/>
          </a:bodyPr>
          <a:lstStyle/>
          <a:p>
            <a:pPr>
              <a:lnSpc>
                <a:spcPct val="150000"/>
              </a:lnSpc>
              <a:spcAft>
                <a:spcPts val="750"/>
              </a:spcAft>
            </a:pPr>
            <a:r>
              <a:rPr lang="es-ES" sz="3600" dirty="0">
                <a:latin typeface="Avenir Book" charset="0"/>
                <a:ea typeface="Avenir Book" charset="0"/>
                <a:cs typeface="Avenir Book" charset="0"/>
              </a:rPr>
              <a:t>La expresión </a:t>
            </a:r>
            <a:r>
              <a:rPr lang="es-ES" sz="3600" i="1" dirty="0">
                <a:latin typeface="Avenir Book" charset="0"/>
                <a:ea typeface="Avenir Book" charset="0"/>
                <a:cs typeface="Avenir Book" charset="0"/>
              </a:rPr>
              <a:t>"</a:t>
            </a:r>
            <a:r>
              <a:rPr lang="es-ES" sz="3600" i="1" dirty="0" smtClean="0">
                <a:latin typeface="Avenir Book" charset="0"/>
                <a:ea typeface="Avenir Book" charset="0"/>
                <a:cs typeface="Avenir Book" charset="0"/>
              </a:rPr>
              <a:t>mundo”</a:t>
            </a:r>
          </a:p>
          <a:p>
            <a:pPr>
              <a:lnSpc>
                <a:spcPct val="150000"/>
              </a:lnSpc>
              <a:spcAft>
                <a:spcPts val="750"/>
              </a:spcAft>
            </a:pPr>
            <a:r>
              <a:rPr lang="es-ES" sz="3600" dirty="0" smtClean="0">
                <a:latin typeface="Avenir Book" charset="0"/>
                <a:ea typeface="Avenir Book" charset="0"/>
                <a:cs typeface="Avenir Book" charset="0"/>
              </a:rPr>
              <a:t> se refiere a todo </a:t>
            </a:r>
            <a:r>
              <a:rPr lang="es-ES" sz="3600" dirty="0">
                <a:latin typeface="Avenir Book" charset="0"/>
                <a:ea typeface="Avenir Book" charset="0"/>
                <a:cs typeface="Avenir Book" charset="0"/>
              </a:rPr>
              <a:t>tipo de personas y en múltiples lugares.</a:t>
            </a:r>
            <a:endParaRPr lang="es-ES" sz="3600" dirty="0">
              <a:effectLst/>
              <a:latin typeface="Avenir Book" charset="0"/>
              <a:ea typeface="Avenir Book" charset="0"/>
              <a:cs typeface="Avenir Book" charset="0"/>
            </a:endParaRPr>
          </a:p>
        </p:txBody>
      </p:sp>
      <p:sp>
        <p:nvSpPr>
          <p:cNvPr id="4" name="Rectángulo 3"/>
          <p:cNvSpPr/>
          <p:nvPr/>
        </p:nvSpPr>
        <p:spPr>
          <a:xfrm>
            <a:off x="-612576" y="4725144"/>
            <a:ext cx="10513168" cy="1477328"/>
          </a:xfrm>
          <a:prstGeom prst="rect">
            <a:avLst/>
          </a:prstGeom>
        </p:spPr>
        <p:txBody>
          <a:bodyPr wrap="square">
            <a:spAutoFit/>
          </a:bodyPr>
          <a:lstStyle/>
          <a:p>
            <a:pPr algn="ctr">
              <a:lnSpc>
                <a:spcPct val="150000"/>
              </a:lnSpc>
              <a:spcAft>
                <a:spcPts val="0"/>
              </a:spcAft>
            </a:pPr>
            <a:r>
              <a:rPr lang="es-ES" sz="3000" b="1" dirty="0">
                <a:latin typeface="Candara" charset="0"/>
                <a:ea typeface="Candara" charset="0"/>
                <a:cs typeface="Candara" charset="0"/>
              </a:rPr>
              <a:t>«Cristo murió por todos los hombres sin DISTINCIÓN</a:t>
            </a:r>
            <a:endParaRPr lang="es-ES" sz="3000" dirty="0">
              <a:latin typeface="Candara" charset="0"/>
              <a:ea typeface="Candara" charset="0"/>
              <a:cs typeface="Candara" charset="0"/>
            </a:endParaRPr>
          </a:p>
          <a:p>
            <a:pPr algn="ctr">
              <a:lnSpc>
                <a:spcPct val="150000"/>
              </a:lnSpc>
              <a:spcAft>
                <a:spcPts val="0"/>
              </a:spcAft>
            </a:pPr>
            <a:r>
              <a:rPr lang="es-ES" sz="3000" b="1" dirty="0">
                <a:latin typeface="Candara" charset="0"/>
                <a:ea typeface="Candara" charset="0"/>
                <a:cs typeface="Candara" charset="0"/>
              </a:rPr>
              <a:t>pero no por todos los hombres sin EXCEPCION».</a:t>
            </a:r>
            <a:endParaRPr lang="es-ES" sz="3000" dirty="0">
              <a:effectLst/>
              <a:latin typeface="Candara" charset="0"/>
              <a:ea typeface="Candara" charset="0"/>
              <a:cs typeface="Candara" charset="0"/>
            </a:endParaRPr>
          </a:p>
        </p:txBody>
      </p:sp>
    </p:spTree>
    <p:extLst>
      <p:ext uri="{BB962C8B-B14F-4D97-AF65-F5344CB8AC3E}">
        <p14:creationId xmlns:p14="http://schemas.microsoft.com/office/powerpoint/2010/main" val="1233114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7461448"/>
          </a:xfrm>
          <a:prstGeom prst="rect">
            <a:avLst/>
          </a:prstGeom>
        </p:spPr>
      </p:pic>
      <p:sp>
        <p:nvSpPr>
          <p:cNvPr id="3" name="Rectángulo 2"/>
          <p:cNvSpPr/>
          <p:nvPr/>
        </p:nvSpPr>
        <p:spPr>
          <a:xfrm>
            <a:off x="107504" y="260648"/>
            <a:ext cx="8928992" cy="5262979"/>
          </a:xfrm>
          <a:prstGeom prst="rect">
            <a:avLst/>
          </a:prstGeom>
        </p:spPr>
        <p:txBody>
          <a:bodyPr wrap="square">
            <a:spAutoFit/>
          </a:bodyPr>
          <a:lstStyle/>
          <a:p>
            <a:pPr algn="just">
              <a:spcAft>
                <a:spcPts val="0"/>
              </a:spcAft>
            </a:pPr>
            <a:r>
              <a:rPr lang="es-ES" sz="2700" dirty="0">
                <a:solidFill>
                  <a:schemeClr val="bg1"/>
                </a:solidFill>
                <a:latin typeface="Avenir Book" charset="0"/>
                <a:ea typeface="Avenir Book" charset="0"/>
                <a:cs typeface="Avenir Book" charset="0"/>
              </a:rPr>
              <a:t>He manifestado tu nombre a los hombre que del mundo </a:t>
            </a:r>
            <a:r>
              <a:rPr lang="es-ES" sz="2900" b="1" u="sng" dirty="0">
                <a:solidFill>
                  <a:schemeClr val="bg1"/>
                </a:solidFill>
                <a:latin typeface="Avenir Book" charset="0"/>
                <a:ea typeface="Avenir Book" charset="0"/>
                <a:cs typeface="Avenir Book" charset="0"/>
              </a:rPr>
              <a:t>me diste</a:t>
            </a:r>
            <a:r>
              <a:rPr lang="es-ES" sz="2900" b="1" dirty="0">
                <a:solidFill>
                  <a:schemeClr val="bg1"/>
                </a:solidFill>
                <a:latin typeface="Avenir Book" charset="0"/>
                <a:ea typeface="Avenir Book" charset="0"/>
                <a:cs typeface="Avenir Book" charset="0"/>
              </a:rPr>
              <a:t>; </a:t>
            </a:r>
            <a:r>
              <a:rPr lang="es-ES" sz="2700" dirty="0">
                <a:solidFill>
                  <a:schemeClr val="bg1"/>
                </a:solidFill>
                <a:latin typeface="Avenir Book" charset="0"/>
                <a:ea typeface="Avenir Book" charset="0"/>
                <a:cs typeface="Avenir Book" charset="0"/>
              </a:rPr>
              <a:t>tuyos eran, y </a:t>
            </a:r>
            <a:r>
              <a:rPr lang="es-ES" sz="2900" b="1" u="sng" dirty="0">
                <a:solidFill>
                  <a:schemeClr val="bg1"/>
                </a:solidFill>
                <a:latin typeface="Avenir Book" charset="0"/>
                <a:ea typeface="Avenir Book" charset="0"/>
                <a:cs typeface="Avenir Book" charset="0"/>
              </a:rPr>
              <a:t>me los diste </a:t>
            </a:r>
            <a:r>
              <a:rPr lang="es-ES" sz="2700" dirty="0">
                <a:solidFill>
                  <a:schemeClr val="bg1"/>
                </a:solidFill>
                <a:latin typeface="Avenir Book" charset="0"/>
                <a:ea typeface="Avenir Book" charset="0"/>
                <a:cs typeface="Avenir Book" charset="0"/>
              </a:rPr>
              <a:t>[…] </a:t>
            </a:r>
          </a:p>
          <a:p>
            <a:pPr algn="just">
              <a:spcAft>
                <a:spcPts val="0"/>
              </a:spcAft>
            </a:pPr>
            <a:r>
              <a:rPr lang="es-ES" sz="2700" dirty="0">
                <a:solidFill>
                  <a:schemeClr val="bg1"/>
                </a:solidFill>
                <a:latin typeface="Avenir Book" charset="0"/>
                <a:ea typeface="Avenir Book" charset="0"/>
                <a:cs typeface="Avenir Book" charset="0"/>
              </a:rPr>
              <a:t>Yo ruego por ellos; </a:t>
            </a:r>
            <a:r>
              <a:rPr lang="es-ES" sz="2900" b="1" u="sng" dirty="0">
                <a:solidFill>
                  <a:schemeClr val="bg1"/>
                </a:solidFill>
                <a:latin typeface="Avenir Book" charset="0"/>
                <a:ea typeface="Avenir Book" charset="0"/>
                <a:cs typeface="Avenir Book" charset="0"/>
              </a:rPr>
              <a:t>no ruego por el mundo</a:t>
            </a:r>
            <a:r>
              <a:rPr lang="es-ES" sz="2900" b="1" dirty="0">
                <a:solidFill>
                  <a:schemeClr val="bg1"/>
                </a:solidFill>
                <a:latin typeface="Avenir Book" charset="0"/>
                <a:ea typeface="Avenir Book" charset="0"/>
                <a:cs typeface="Avenir Book" charset="0"/>
              </a:rPr>
              <a:t>, </a:t>
            </a:r>
            <a:endParaRPr lang="es-ES" sz="2900" b="1" dirty="0" smtClean="0">
              <a:solidFill>
                <a:schemeClr val="bg1"/>
              </a:solidFill>
              <a:latin typeface="Avenir Book" charset="0"/>
              <a:ea typeface="Avenir Book" charset="0"/>
              <a:cs typeface="Avenir Book" charset="0"/>
            </a:endParaRPr>
          </a:p>
          <a:p>
            <a:pPr algn="just">
              <a:spcAft>
                <a:spcPts val="0"/>
              </a:spcAft>
            </a:pPr>
            <a:r>
              <a:rPr lang="es-ES" sz="2900" b="1" u="sng" dirty="0" smtClean="0">
                <a:solidFill>
                  <a:schemeClr val="bg1"/>
                </a:solidFill>
                <a:latin typeface="Avenir Book" charset="0"/>
                <a:ea typeface="Avenir Book" charset="0"/>
                <a:cs typeface="Avenir Book" charset="0"/>
              </a:rPr>
              <a:t>sino </a:t>
            </a:r>
            <a:r>
              <a:rPr lang="es-ES" sz="2900" b="1" u="sng" dirty="0">
                <a:solidFill>
                  <a:schemeClr val="bg1"/>
                </a:solidFill>
                <a:latin typeface="Avenir Book" charset="0"/>
                <a:ea typeface="Avenir Book" charset="0"/>
                <a:cs typeface="Avenir Book" charset="0"/>
              </a:rPr>
              <a:t>por los que me diste</a:t>
            </a:r>
            <a:r>
              <a:rPr lang="es-ES" sz="2900" b="1" dirty="0">
                <a:solidFill>
                  <a:schemeClr val="bg1"/>
                </a:solidFill>
                <a:latin typeface="Avenir Book" charset="0"/>
                <a:ea typeface="Avenir Book" charset="0"/>
                <a:cs typeface="Avenir Book" charset="0"/>
              </a:rPr>
              <a:t>; </a:t>
            </a:r>
            <a:r>
              <a:rPr lang="es-ES" sz="2900" b="1" u="sng" dirty="0">
                <a:solidFill>
                  <a:schemeClr val="bg1"/>
                </a:solidFill>
                <a:latin typeface="Avenir Book" charset="0"/>
                <a:ea typeface="Avenir Book" charset="0"/>
                <a:cs typeface="Avenir Book" charset="0"/>
              </a:rPr>
              <a:t>porque tuyos son</a:t>
            </a:r>
            <a:r>
              <a:rPr lang="es-ES" sz="2900" b="1" dirty="0">
                <a:solidFill>
                  <a:schemeClr val="bg1"/>
                </a:solidFill>
                <a:latin typeface="Avenir Book" charset="0"/>
                <a:ea typeface="Avenir Book" charset="0"/>
                <a:cs typeface="Avenir Book" charset="0"/>
              </a:rPr>
              <a:t> </a:t>
            </a:r>
            <a:r>
              <a:rPr lang="es-ES" sz="2700" dirty="0">
                <a:solidFill>
                  <a:schemeClr val="bg1"/>
                </a:solidFill>
                <a:latin typeface="Avenir Book" charset="0"/>
                <a:ea typeface="Avenir Book" charset="0"/>
                <a:cs typeface="Avenir Book" charset="0"/>
              </a:rPr>
              <a:t>[…] </a:t>
            </a:r>
          </a:p>
          <a:p>
            <a:pPr algn="just">
              <a:spcAft>
                <a:spcPts val="0"/>
              </a:spcAft>
            </a:pPr>
            <a:r>
              <a:rPr lang="es-ES" sz="2700" dirty="0">
                <a:solidFill>
                  <a:schemeClr val="bg1"/>
                </a:solidFill>
                <a:latin typeface="Avenir Book" charset="0"/>
                <a:ea typeface="Avenir Book" charset="0"/>
                <a:cs typeface="Avenir Book" charset="0"/>
              </a:rPr>
              <a:t>Padre santo, </a:t>
            </a:r>
            <a:r>
              <a:rPr lang="es-ES" sz="2900" b="1" u="sng" dirty="0">
                <a:solidFill>
                  <a:schemeClr val="bg1"/>
                </a:solidFill>
                <a:latin typeface="Avenir Book" charset="0"/>
                <a:ea typeface="Avenir Book" charset="0"/>
                <a:cs typeface="Avenir Book" charset="0"/>
              </a:rPr>
              <a:t>a los que me has dado</a:t>
            </a:r>
            <a:r>
              <a:rPr lang="es-ES" sz="2700" dirty="0">
                <a:solidFill>
                  <a:schemeClr val="bg1"/>
                </a:solidFill>
                <a:latin typeface="Avenir Book" charset="0"/>
                <a:ea typeface="Avenir Book" charset="0"/>
                <a:cs typeface="Avenir Book" charset="0"/>
              </a:rPr>
              <a:t>, guárdalos en tu nombre […] </a:t>
            </a:r>
            <a:r>
              <a:rPr lang="es-ES" sz="2900" b="1" dirty="0">
                <a:solidFill>
                  <a:schemeClr val="bg1"/>
                </a:solidFill>
                <a:latin typeface="Avenir Book" charset="0"/>
                <a:ea typeface="Avenir Book" charset="0"/>
                <a:cs typeface="Avenir Book" charset="0"/>
              </a:rPr>
              <a:t>A </a:t>
            </a:r>
            <a:r>
              <a:rPr lang="es-ES" sz="2900" b="1" dirty="0" smtClean="0">
                <a:solidFill>
                  <a:schemeClr val="bg1"/>
                </a:solidFill>
                <a:latin typeface="Avenir Book" charset="0"/>
                <a:ea typeface="Avenir Book" charset="0"/>
                <a:cs typeface="Avenir Book" charset="0"/>
              </a:rPr>
              <a:t>los </a:t>
            </a:r>
            <a:r>
              <a:rPr lang="es-ES" sz="2900" b="1" dirty="0">
                <a:solidFill>
                  <a:schemeClr val="bg1"/>
                </a:solidFill>
                <a:latin typeface="Avenir Book" charset="0"/>
                <a:ea typeface="Avenir Book" charset="0"/>
                <a:cs typeface="Avenir Book" charset="0"/>
              </a:rPr>
              <a:t>que </a:t>
            </a:r>
            <a:r>
              <a:rPr lang="es-ES" sz="2900" b="1" u="sng" dirty="0">
                <a:solidFill>
                  <a:schemeClr val="bg1"/>
                </a:solidFill>
                <a:latin typeface="Avenir Book" charset="0"/>
                <a:ea typeface="Avenir Book" charset="0"/>
                <a:cs typeface="Avenir Book" charset="0"/>
              </a:rPr>
              <a:t>me diste</a:t>
            </a:r>
            <a:r>
              <a:rPr lang="es-ES" sz="2700" dirty="0">
                <a:solidFill>
                  <a:schemeClr val="bg1"/>
                </a:solidFill>
                <a:latin typeface="Avenir Book" charset="0"/>
                <a:ea typeface="Avenir Book" charset="0"/>
                <a:cs typeface="Avenir Book" charset="0"/>
              </a:rPr>
              <a:t>, yo los guardé, y </a:t>
            </a:r>
            <a:r>
              <a:rPr lang="es-ES" sz="2700" i="1" dirty="0">
                <a:solidFill>
                  <a:schemeClr val="bg1"/>
                </a:solidFill>
                <a:latin typeface="Avenir Book" charset="0"/>
                <a:ea typeface="Avenir Book" charset="0"/>
                <a:cs typeface="Avenir Book" charset="0"/>
              </a:rPr>
              <a:t>ninguno de ellos se perdió</a:t>
            </a:r>
            <a:r>
              <a:rPr lang="es-ES" sz="2700" dirty="0">
                <a:solidFill>
                  <a:schemeClr val="bg1"/>
                </a:solidFill>
                <a:latin typeface="Avenir Book" charset="0"/>
                <a:ea typeface="Avenir Book" charset="0"/>
                <a:cs typeface="Avenir Book" charset="0"/>
              </a:rPr>
              <a:t>, sino el hijo de perdición para que la Escritura se cumpliese […] </a:t>
            </a:r>
          </a:p>
          <a:p>
            <a:pPr algn="just">
              <a:spcAft>
                <a:spcPts val="0"/>
              </a:spcAft>
            </a:pPr>
            <a:r>
              <a:rPr lang="es-ES" sz="2700" dirty="0">
                <a:solidFill>
                  <a:schemeClr val="bg1"/>
                </a:solidFill>
                <a:latin typeface="Avenir Book" charset="0"/>
                <a:ea typeface="Avenir Book" charset="0"/>
                <a:cs typeface="Avenir Book" charset="0"/>
              </a:rPr>
              <a:t>Mas no ruego solamente por éstos, sino también por los que han de creer en mí por la palabra de ellos. […] </a:t>
            </a:r>
          </a:p>
          <a:p>
            <a:pPr>
              <a:spcAft>
                <a:spcPts val="0"/>
              </a:spcAft>
            </a:pPr>
            <a:r>
              <a:rPr lang="es-ES" sz="2700" dirty="0">
                <a:solidFill>
                  <a:schemeClr val="bg1"/>
                </a:solidFill>
                <a:latin typeface="Avenir Book" charset="0"/>
                <a:ea typeface="Avenir Book" charset="0"/>
                <a:cs typeface="Avenir Book" charset="0"/>
              </a:rPr>
              <a:t>Padre, </a:t>
            </a:r>
            <a:r>
              <a:rPr lang="es-ES" sz="2900" b="1" dirty="0">
                <a:solidFill>
                  <a:schemeClr val="bg1"/>
                </a:solidFill>
                <a:latin typeface="Avenir Book" charset="0"/>
                <a:ea typeface="Avenir Book" charset="0"/>
                <a:cs typeface="Avenir Book" charset="0"/>
              </a:rPr>
              <a:t>aquellos que </a:t>
            </a:r>
            <a:r>
              <a:rPr lang="es-ES" sz="2900" b="1" u="sng" dirty="0">
                <a:solidFill>
                  <a:schemeClr val="bg1"/>
                </a:solidFill>
                <a:latin typeface="Avenir Book" charset="0"/>
                <a:ea typeface="Avenir Book" charset="0"/>
                <a:cs typeface="Avenir Book" charset="0"/>
              </a:rPr>
              <a:t>me has dado</a:t>
            </a:r>
            <a:r>
              <a:rPr lang="es-ES" sz="2700" dirty="0">
                <a:solidFill>
                  <a:schemeClr val="bg1"/>
                </a:solidFill>
                <a:latin typeface="Avenir Book" charset="0"/>
                <a:ea typeface="Avenir Book" charset="0"/>
                <a:cs typeface="Avenir Book" charset="0"/>
              </a:rPr>
              <a:t>, quiero que donde yo estoy también ellos estén conmigo. </a:t>
            </a:r>
            <a:r>
              <a:rPr lang="es-ES" sz="2700" b="1" dirty="0">
                <a:solidFill>
                  <a:schemeClr val="bg1"/>
                </a:solidFill>
                <a:latin typeface="Avenir Book" charset="0"/>
                <a:ea typeface="Avenir Book" charset="0"/>
                <a:cs typeface="Avenir Book" charset="0"/>
              </a:rPr>
              <a:t>(Juan 17)</a:t>
            </a:r>
            <a:endParaRPr lang="es-ES" sz="2700" dirty="0">
              <a:solidFill>
                <a:schemeClr val="bg1"/>
              </a:solidFill>
              <a:effectLst/>
              <a:latin typeface="Avenir Book" charset="0"/>
              <a:ea typeface="Avenir Book" charset="0"/>
              <a:cs typeface="Avenir Book" charset="0"/>
            </a:endParaRPr>
          </a:p>
        </p:txBody>
      </p:sp>
    </p:spTree>
    <p:extLst>
      <p:ext uri="{BB962C8B-B14F-4D97-AF65-F5344CB8AC3E}">
        <p14:creationId xmlns:p14="http://schemas.microsoft.com/office/powerpoint/2010/main" val="751916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ARTEPARAJESUS203.jpg"/>
          <p:cNvPicPr>
            <a:picLocks noChangeAspect="1"/>
          </p:cNvPicPr>
          <p:nvPr/>
        </p:nvPicPr>
        <p:blipFill rotWithShape="1">
          <a:blip r:embed="rId2">
            <a:extLst>
              <a:ext uri="{28A0092B-C50C-407E-A947-70E740481C1C}">
                <a14:useLocalDpi xmlns:a14="http://schemas.microsoft.com/office/drawing/2010/main" val="0"/>
              </a:ext>
            </a:extLst>
          </a:blip>
          <a:srcRect b="41667"/>
          <a:stretch/>
        </p:blipFill>
        <p:spPr>
          <a:xfrm>
            <a:off x="-17204" y="4689740"/>
            <a:ext cx="9144000" cy="2339660"/>
          </a:xfrm>
          <a:prstGeom prst="rect">
            <a:avLst/>
          </a:prstGeom>
          <a:ln>
            <a:noFill/>
          </a:ln>
          <a:effectLst>
            <a:softEdge rad="112500"/>
          </a:effectLst>
        </p:spPr>
      </p:pic>
      <p:sp>
        <p:nvSpPr>
          <p:cNvPr id="3" name="3 CuadroTexto"/>
          <p:cNvSpPr txBox="1"/>
          <p:nvPr/>
        </p:nvSpPr>
        <p:spPr>
          <a:xfrm>
            <a:off x="395536" y="111593"/>
            <a:ext cx="7992888" cy="584775"/>
          </a:xfrm>
          <a:prstGeom prst="rect">
            <a:avLst/>
          </a:prstGeom>
          <a:solidFill>
            <a:srgbClr val="FF0000"/>
          </a:solidFill>
        </p:spPr>
        <p:txBody>
          <a:bodyPr wrap="square" rtlCol="0">
            <a:spAutoFit/>
          </a:bodyPr>
          <a:lstStyle/>
          <a:p>
            <a:pPr algn="ctr"/>
            <a:r>
              <a:rPr lang="es-ES" sz="3200" dirty="0" smtClean="0">
                <a:latin typeface="Cambria"/>
                <a:cs typeface="Cambria"/>
              </a:rPr>
              <a:t>5. ¿DIOS HACE ACEPCION DE PERSONAS?</a:t>
            </a:r>
          </a:p>
        </p:txBody>
      </p:sp>
      <p:sp>
        <p:nvSpPr>
          <p:cNvPr id="4" name="3 CuadroTexto"/>
          <p:cNvSpPr txBox="1"/>
          <p:nvPr/>
        </p:nvSpPr>
        <p:spPr>
          <a:xfrm>
            <a:off x="179512" y="980728"/>
            <a:ext cx="1728192" cy="477054"/>
          </a:xfrm>
          <a:prstGeom prst="rect">
            <a:avLst/>
          </a:prstGeom>
          <a:solidFill>
            <a:srgbClr val="FF0000"/>
          </a:solidFill>
        </p:spPr>
        <p:txBody>
          <a:bodyPr wrap="square" rtlCol="0">
            <a:spAutoFit/>
          </a:bodyPr>
          <a:lstStyle/>
          <a:p>
            <a:pPr algn="ctr"/>
            <a:r>
              <a:rPr lang="es-ES" sz="2500" dirty="0" err="1" smtClean="0">
                <a:latin typeface="Times New Roman"/>
                <a:cs typeface="Times New Roman"/>
              </a:rPr>
              <a:t>Hch</a:t>
            </a:r>
            <a:r>
              <a:rPr lang="es-ES" sz="2500" dirty="0" smtClean="0">
                <a:latin typeface="Times New Roman"/>
                <a:cs typeface="Times New Roman"/>
              </a:rPr>
              <a:t>. 10:34</a:t>
            </a:r>
            <a:endParaRPr lang="es-ES" sz="2500" dirty="0">
              <a:latin typeface="Times New Roman"/>
              <a:cs typeface="Times New Roman"/>
            </a:endParaRPr>
          </a:p>
        </p:txBody>
      </p:sp>
      <p:sp>
        <p:nvSpPr>
          <p:cNvPr id="5" name="5 CuadroTexto"/>
          <p:cNvSpPr txBox="1"/>
          <p:nvPr/>
        </p:nvSpPr>
        <p:spPr>
          <a:xfrm>
            <a:off x="2195736" y="908720"/>
            <a:ext cx="6948264" cy="861774"/>
          </a:xfrm>
          <a:prstGeom prst="rect">
            <a:avLst/>
          </a:prstGeom>
          <a:solidFill>
            <a:srgbClr val="0070C0"/>
          </a:solidFill>
        </p:spPr>
        <p:txBody>
          <a:bodyPr wrap="square" rtlCol="0">
            <a:spAutoFit/>
          </a:bodyPr>
          <a:lstStyle/>
          <a:p>
            <a:r>
              <a:rPr lang="es-ES" sz="2500" dirty="0">
                <a:latin typeface="Times New Roman"/>
                <a:cs typeface="Times New Roman"/>
              </a:rPr>
              <a:t>Entonces Pedro, abriendo la boca, dijo: En verdad comprendo que </a:t>
            </a:r>
            <a:r>
              <a:rPr lang="es-ES" sz="2500" dirty="0" smtClean="0">
                <a:latin typeface="Times New Roman"/>
                <a:cs typeface="Times New Roman"/>
              </a:rPr>
              <a:t>Dios </a:t>
            </a:r>
            <a:r>
              <a:rPr lang="es-ES" sz="2500" dirty="0">
                <a:latin typeface="Times New Roman"/>
                <a:cs typeface="Times New Roman"/>
              </a:rPr>
              <a:t>no hace acepción de personas</a:t>
            </a:r>
            <a:r>
              <a:rPr lang="es-ES" sz="2500" dirty="0" smtClean="0">
                <a:latin typeface="Times New Roman"/>
                <a:cs typeface="Times New Roman"/>
              </a:rPr>
              <a:t>.</a:t>
            </a:r>
            <a:endParaRPr lang="es-ES_tradnl" sz="2500" dirty="0">
              <a:latin typeface="Times New Roman"/>
              <a:cs typeface="Times New Roman"/>
            </a:endParaRPr>
          </a:p>
        </p:txBody>
      </p:sp>
      <p:sp>
        <p:nvSpPr>
          <p:cNvPr id="6" name="3 CuadroTexto"/>
          <p:cNvSpPr txBox="1"/>
          <p:nvPr/>
        </p:nvSpPr>
        <p:spPr>
          <a:xfrm>
            <a:off x="179512" y="1988840"/>
            <a:ext cx="1728192" cy="477054"/>
          </a:xfrm>
          <a:prstGeom prst="rect">
            <a:avLst/>
          </a:prstGeom>
          <a:solidFill>
            <a:srgbClr val="FF0000"/>
          </a:solidFill>
        </p:spPr>
        <p:txBody>
          <a:bodyPr wrap="square" rtlCol="0">
            <a:spAutoFit/>
          </a:bodyPr>
          <a:lstStyle/>
          <a:p>
            <a:pPr algn="ctr"/>
            <a:r>
              <a:rPr lang="es-ES" sz="2500" dirty="0" err="1" smtClean="0">
                <a:latin typeface="Times New Roman"/>
                <a:cs typeface="Times New Roman"/>
              </a:rPr>
              <a:t>Stg</a:t>
            </a:r>
            <a:r>
              <a:rPr lang="es-ES" sz="2500" dirty="0" smtClean="0">
                <a:latin typeface="Times New Roman"/>
                <a:cs typeface="Times New Roman"/>
              </a:rPr>
              <a:t>. </a:t>
            </a:r>
            <a:r>
              <a:rPr lang="es-ES" sz="2500" dirty="0">
                <a:latin typeface="Times New Roman"/>
                <a:cs typeface="Times New Roman"/>
              </a:rPr>
              <a:t>2</a:t>
            </a:r>
            <a:r>
              <a:rPr lang="es-ES" sz="2500" dirty="0" smtClean="0">
                <a:latin typeface="Times New Roman"/>
                <a:cs typeface="Times New Roman"/>
              </a:rPr>
              <a:t>:1</a:t>
            </a:r>
            <a:endParaRPr lang="es-ES" sz="2500" dirty="0">
              <a:latin typeface="Times New Roman"/>
              <a:cs typeface="Times New Roman"/>
            </a:endParaRPr>
          </a:p>
        </p:txBody>
      </p:sp>
      <p:sp>
        <p:nvSpPr>
          <p:cNvPr id="7" name="5 CuadroTexto"/>
          <p:cNvSpPr txBox="1"/>
          <p:nvPr/>
        </p:nvSpPr>
        <p:spPr>
          <a:xfrm>
            <a:off x="2195736" y="1988840"/>
            <a:ext cx="6696744" cy="861774"/>
          </a:xfrm>
          <a:prstGeom prst="rect">
            <a:avLst/>
          </a:prstGeom>
          <a:solidFill>
            <a:srgbClr val="0070C0"/>
          </a:solidFill>
        </p:spPr>
        <p:txBody>
          <a:bodyPr wrap="square" rtlCol="0">
            <a:spAutoFit/>
          </a:bodyPr>
          <a:lstStyle/>
          <a:p>
            <a:r>
              <a:rPr lang="es-ES" sz="2500" dirty="0">
                <a:latin typeface="Times New Roman"/>
                <a:cs typeface="Times New Roman"/>
              </a:rPr>
              <a:t>Hermanos míos, que vuestra fe en nuestro glorioso Señor Jesucristo </a:t>
            </a:r>
            <a:r>
              <a:rPr lang="es-ES" sz="2500" dirty="0" smtClean="0">
                <a:latin typeface="Times New Roman"/>
                <a:cs typeface="Times New Roman"/>
              </a:rPr>
              <a:t>sea </a:t>
            </a:r>
            <a:r>
              <a:rPr lang="es-ES" sz="2500" dirty="0">
                <a:latin typeface="Times New Roman"/>
                <a:cs typeface="Times New Roman"/>
              </a:rPr>
              <a:t>sin acepción de personas</a:t>
            </a:r>
            <a:r>
              <a:rPr lang="es-ES" sz="2500" dirty="0" smtClean="0">
                <a:latin typeface="Times New Roman"/>
                <a:cs typeface="Times New Roman"/>
              </a:rPr>
              <a:t>.</a:t>
            </a:r>
            <a:endParaRPr lang="es-ES_tradnl" sz="2500" dirty="0">
              <a:latin typeface="Times New Roman"/>
              <a:cs typeface="Times New Roman"/>
            </a:endParaRPr>
          </a:p>
        </p:txBody>
      </p:sp>
      <p:sp>
        <p:nvSpPr>
          <p:cNvPr id="8" name="3 CuadroTexto"/>
          <p:cNvSpPr txBox="1"/>
          <p:nvPr/>
        </p:nvSpPr>
        <p:spPr>
          <a:xfrm>
            <a:off x="179512" y="3284984"/>
            <a:ext cx="1728192" cy="477054"/>
          </a:xfrm>
          <a:prstGeom prst="rect">
            <a:avLst/>
          </a:prstGeom>
          <a:solidFill>
            <a:srgbClr val="FF0000"/>
          </a:solidFill>
        </p:spPr>
        <p:txBody>
          <a:bodyPr wrap="square" rtlCol="0">
            <a:spAutoFit/>
          </a:bodyPr>
          <a:lstStyle/>
          <a:p>
            <a:pPr algn="ctr"/>
            <a:r>
              <a:rPr lang="es-ES" sz="2500" dirty="0" smtClean="0">
                <a:latin typeface="Times New Roman"/>
                <a:cs typeface="Times New Roman"/>
              </a:rPr>
              <a:t>Gal. </a:t>
            </a:r>
            <a:r>
              <a:rPr lang="es-ES" sz="2500" dirty="0">
                <a:latin typeface="Times New Roman"/>
                <a:cs typeface="Times New Roman"/>
              </a:rPr>
              <a:t>2</a:t>
            </a:r>
            <a:r>
              <a:rPr lang="es-ES" sz="2500" dirty="0" smtClean="0">
                <a:latin typeface="Times New Roman"/>
                <a:cs typeface="Times New Roman"/>
              </a:rPr>
              <a:t>:6</a:t>
            </a:r>
            <a:endParaRPr lang="es-ES" sz="2500" dirty="0">
              <a:latin typeface="Times New Roman"/>
              <a:cs typeface="Times New Roman"/>
            </a:endParaRPr>
          </a:p>
        </p:txBody>
      </p:sp>
      <p:sp>
        <p:nvSpPr>
          <p:cNvPr id="9" name="5 CuadroTexto"/>
          <p:cNvSpPr txBox="1"/>
          <p:nvPr/>
        </p:nvSpPr>
        <p:spPr>
          <a:xfrm>
            <a:off x="2195736" y="2996952"/>
            <a:ext cx="6840760" cy="1631216"/>
          </a:xfrm>
          <a:prstGeom prst="rect">
            <a:avLst/>
          </a:prstGeom>
          <a:solidFill>
            <a:srgbClr val="0070C0"/>
          </a:solidFill>
        </p:spPr>
        <p:txBody>
          <a:bodyPr wrap="square" rtlCol="0">
            <a:spAutoFit/>
          </a:bodyPr>
          <a:lstStyle/>
          <a:p>
            <a:r>
              <a:rPr lang="es-ES" sz="2500" dirty="0">
                <a:latin typeface="Times New Roman"/>
                <a:cs typeface="Times New Roman"/>
              </a:rPr>
              <a:t>Pero de los que tenían reputación de ser algo </a:t>
            </a:r>
            <a:r>
              <a:rPr lang="es-ES" sz="2500" dirty="0" smtClean="0">
                <a:latin typeface="Times New Roman"/>
                <a:cs typeface="Times New Roman"/>
              </a:rPr>
              <a:t>lo </a:t>
            </a:r>
            <a:r>
              <a:rPr lang="es-ES" sz="2500" dirty="0">
                <a:latin typeface="Times New Roman"/>
                <a:cs typeface="Times New Roman"/>
              </a:rPr>
              <a:t>que hayan sido en otro tiempo nada me importa; Dios </a:t>
            </a:r>
            <a:r>
              <a:rPr lang="es-ES" sz="2500" i="1" dirty="0">
                <a:latin typeface="Times New Roman"/>
                <a:cs typeface="Times New Roman"/>
              </a:rPr>
              <a:t>no hace acepción </a:t>
            </a:r>
            <a:r>
              <a:rPr lang="es-ES" sz="2500" i="1" dirty="0" smtClean="0">
                <a:latin typeface="Times New Roman"/>
                <a:cs typeface="Times New Roman"/>
              </a:rPr>
              <a:t> </a:t>
            </a:r>
            <a:r>
              <a:rPr lang="es-ES" sz="2500" i="1" dirty="0">
                <a:latin typeface="Times New Roman"/>
                <a:cs typeface="Times New Roman"/>
              </a:rPr>
              <a:t>de personas</a:t>
            </a:r>
            <a:r>
              <a:rPr lang="es-ES" sz="2500" dirty="0">
                <a:latin typeface="Times New Roman"/>
                <a:cs typeface="Times New Roman"/>
              </a:rPr>
              <a:t>, a mí, pues, los de reputación nada nuevo me comunicaron</a:t>
            </a:r>
            <a:r>
              <a:rPr lang="es-ES" sz="2500" dirty="0" smtClean="0">
                <a:latin typeface="Times New Roman"/>
                <a:cs typeface="Times New Roman"/>
              </a:rPr>
              <a:t>.</a:t>
            </a:r>
            <a:endParaRPr lang="es-ES_tradnl" sz="2500" dirty="0">
              <a:latin typeface="Times New Roman"/>
              <a:cs typeface="Times New Roman"/>
            </a:endParaRPr>
          </a:p>
        </p:txBody>
      </p:sp>
    </p:spTree>
    <p:extLst>
      <p:ext uri="{BB962C8B-B14F-4D97-AF65-F5344CB8AC3E}">
        <p14:creationId xmlns:p14="http://schemas.microsoft.com/office/powerpoint/2010/main" val="2793749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6749988" y="1124744"/>
            <a:ext cx="1278396" cy="369332"/>
          </a:xfrm>
          <a:prstGeom prst="rect">
            <a:avLst/>
          </a:prstGeom>
          <a:noFill/>
        </p:spPr>
        <p:txBody>
          <a:bodyPr wrap="square" rtlCol="0">
            <a:spAutoFit/>
          </a:bodyPr>
          <a:lstStyle/>
          <a:p>
            <a:endParaRPr lang="es-ES" dirty="0"/>
          </a:p>
        </p:txBody>
      </p:sp>
      <p:sp>
        <p:nvSpPr>
          <p:cNvPr id="6" name="CuadroTexto 5"/>
          <p:cNvSpPr txBox="1"/>
          <p:nvPr/>
        </p:nvSpPr>
        <p:spPr>
          <a:xfrm>
            <a:off x="0" y="2204864"/>
            <a:ext cx="8964487" cy="1661993"/>
          </a:xfrm>
          <a:prstGeom prst="rect">
            <a:avLst/>
          </a:prstGeom>
          <a:noFill/>
        </p:spPr>
        <p:txBody>
          <a:bodyPr wrap="square" rtlCol="0">
            <a:spAutoFit/>
          </a:bodyPr>
          <a:lstStyle/>
          <a:p>
            <a:pPr algn="ctr">
              <a:lnSpc>
                <a:spcPct val="130000"/>
              </a:lnSpc>
            </a:pPr>
            <a:r>
              <a:rPr lang="es-ES" sz="4000" dirty="0" smtClean="0">
                <a:latin typeface="Bank Gothic"/>
                <a:cs typeface="Bank Gothic"/>
              </a:rPr>
              <a:t>SECCION 4. </a:t>
            </a:r>
          </a:p>
          <a:p>
            <a:pPr algn="ctr">
              <a:lnSpc>
                <a:spcPct val="130000"/>
              </a:lnSpc>
            </a:pPr>
            <a:r>
              <a:rPr lang="es-ES" sz="4000" dirty="0" smtClean="0">
                <a:latin typeface="Bank Gothic"/>
                <a:cs typeface="Bank Gothic"/>
              </a:rPr>
              <a:t>LA EXPIACION  PARTICULAR  </a:t>
            </a:r>
            <a:endParaRPr lang="es-ES" sz="4000" dirty="0">
              <a:latin typeface="Bank Gothic"/>
              <a:cs typeface="Bank Gothic"/>
            </a:endParaRPr>
          </a:p>
        </p:txBody>
      </p:sp>
    </p:spTree>
    <p:extLst>
      <p:ext uri="{BB962C8B-B14F-4D97-AF65-F5344CB8AC3E}">
        <p14:creationId xmlns:p14="http://schemas.microsoft.com/office/powerpoint/2010/main" val="75912804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07504" y="119534"/>
            <a:ext cx="9001000" cy="1077218"/>
          </a:xfrm>
          <a:prstGeom prst="rect">
            <a:avLst/>
          </a:prstGeom>
          <a:solidFill>
            <a:srgbClr val="0070C0"/>
          </a:solidFill>
        </p:spPr>
        <p:txBody>
          <a:bodyPr wrap="square" rtlCol="0">
            <a:spAutoFit/>
          </a:bodyPr>
          <a:lstStyle/>
          <a:p>
            <a:pPr algn="ctr"/>
            <a:r>
              <a:rPr lang="es-ES" sz="3200" dirty="0" smtClean="0">
                <a:latin typeface="Cambria"/>
                <a:cs typeface="Cambria"/>
              </a:rPr>
              <a:t> 4. ¿Qué hacemos con el Evangelio? </a:t>
            </a:r>
          </a:p>
          <a:p>
            <a:pPr algn="ctr"/>
            <a:r>
              <a:rPr lang="es-ES" sz="3200" dirty="0" smtClean="0">
                <a:latin typeface="Cambria"/>
                <a:cs typeface="Cambria"/>
              </a:rPr>
              <a:t>¿Cómo evangelizar?</a:t>
            </a:r>
          </a:p>
        </p:txBody>
      </p:sp>
      <p:sp>
        <p:nvSpPr>
          <p:cNvPr id="8" name="3 CuadroTexto"/>
          <p:cNvSpPr txBox="1"/>
          <p:nvPr/>
        </p:nvSpPr>
        <p:spPr>
          <a:xfrm>
            <a:off x="107504" y="1412776"/>
            <a:ext cx="8850708" cy="461665"/>
          </a:xfrm>
          <a:prstGeom prst="rect">
            <a:avLst/>
          </a:prstGeom>
          <a:solidFill>
            <a:srgbClr val="FF0000"/>
          </a:solidFill>
        </p:spPr>
        <p:txBody>
          <a:bodyPr wrap="square" rtlCol="0">
            <a:spAutoFit/>
          </a:bodyPr>
          <a:lstStyle/>
          <a:p>
            <a:pPr algn="just"/>
            <a:r>
              <a:rPr lang="es-ES" sz="2400" dirty="0" smtClean="0">
                <a:latin typeface="Cambria"/>
                <a:cs typeface="Cambria"/>
              </a:rPr>
              <a:t>¿POR</a:t>
            </a:r>
            <a:r>
              <a:rPr lang="fr-FR" sz="2400" dirty="0" smtClean="0">
                <a:latin typeface="Cambria"/>
                <a:cs typeface="Cambria"/>
              </a:rPr>
              <a:t> QUÉ</a:t>
            </a:r>
            <a:r>
              <a:rPr lang="es-ES" sz="2400" dirty="0" smtClean="0">
                <a:latin typeface="Cambria"/>
                <a:cs typeface="Cambria"/>
              </a:rPr>
              <a:t> Y PARA QUE PREDICAR SI CREEMOS EN LA ELECCION?</a:t>
            </a:r>
          </a:p>
        </p:txBody>
      </p:sp>
      <p:pic>
        <p:nvPicPr>
          <p:cNvPr id="3" name="Imagen 2" descr="evangelism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4437112"/>
            <a:ext cx="8394700" cy="2393697"/>
          </a:xfrm>
          <a:prstGeom prst="rect">
            <a:avLst/>
          </a:prstGeom>
        </p:spPr>
      </p:pic>
      <p:sp>
        <p:nvSpPr>
          <p:cNvPr id="5" name="CuadroTexto 4"/>
          <p:cNvSpPr txBox="1"/>
          <p:nvPr/>
        </p:nvSpPr>
        <p:spPr>
          <a:xfrm>
            <a:off x="2915816" y="1988840"/>
            <a:ext cx="4349139" cy="2308324"/>
          </a:xfrm>
          <a:prstGeom prst="rect">
            <a:avLst/>
          </a:prstGeom>
          <a:noFill/>
        </p:spPr>
        <p:txBody>
          <a:bodyPr wrap="none" rtlCol="0">
            <a:spAutoFit/>
          </a:bodyPr>
          <a:lstStyle/>
          <a:p>
            <a:pPr marL="342900" indent="-342900">
              <a:lnSpc>
                <a:spcPct val="150000"/>
              </a:lnSpc>
              <a:buAutoNum type="arabicPeriod"/>
            </a:pPr>
            <a:r>
              <a:rPr lang="es-ES" sz="3200" dirty="0" smtClean="0"/>
              <a:t>ES UN MANDAMIENTO</a:t>
            </a:r>
          </a:p>
          <a:p>
            <a:pPr marL="342900" indent="-342900">
              <a:lnSpc>
                <a:spcPct val="150000"/>
              </a:lnSpc>
              <a:buAutoNum type="arabicPeriod"/>
            </a:pPr>
            <a:r>
              <a:rPr lang="es-ES" sz="3200" dirty="0" smtClean="0"/>
              <a:t>ES EL MEDIO </a:t>
            </a:r>
          </a:p>
          <a:p>
            <a:pPr marL="342900" indent="-342900">
              <a:lnSpc>
                <a:spcPct val="150000"/>
              </a:lnSpc>
              <a:buAutoNum type="arabicPeriod"/>
            </a:pPr>
            <a:r>
              <a:rPr lang="es-ES" sz="3200" dirty="0" smtClean="0"/>
              <a:t>ES UN PRIVILEGIO </a:t>
            </a:r>
            <a:endParaRPr lang="es-ES" sz="3200" dirty="0"/>
          </a:p>
        </p:txBody>
      </p:sp>
    </p:spTree>
    <p:extLst>
      <p:ext uri="{BB962C8B-B14F-4D97-AF65-F5344CB8AC3E}">
        <p14:creationId xmlns:p14="http://schemas.microsoft.com/office/powerpoint/2010/main" val="247578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110640"/>
            <a:ext cx="8712968" cy="1200329"/>
          </a:xfrm>
          <a:prstGeom prst="rect">
            <a:avLst/>
          </a:prstGeom>
          <a:solidFill>
            <a:srgbClr val="0070C0"/>
          </a:solidFill>
        </p:spPr>
        <p:txBody>
          <a:bodyPr wrap="square" rtlCol="0">
            <a:spAutoFit/>
          </a:bodyPr>
          <a:lstStyle/>
          <a:p>
            <a:pPr algn="ctr"/>
            <a:r>
              <a:rPr lang="es-ES" sz="3600" dirty="0" smtClean="0">
                <a:latin typeface="Cambria"/>
                <a:cs typeface="Cambria"/>
              </a:rPr>
              <a:t> 7. ¿</a:t>
            </a:r>
            <a:r>
              <a:rPr lang="es-ES_tradnl" sz="3600" dirty="0" err="1">
                <a:latin typeface="Cambria"/>
                <a:cs typeface="Cambria"/>
              </a:rPr>
              <a:t>C</a:t>
            </a:r>
            <a:r>
              <a:rPr lang="es-ES_tradnl" sz="3600" dirty="0" err="1" smtClean="0">
                <a:latin typeface="Cambria"/>
                <a:cs typeface="Cambria"/>
              </a:rPr>
              <a:t>ó</a:t>
            </a:r>
            <a:r>
              <a:rPr lang="es-ES" sz="3600" dirty="0" err="1" smtClean="0">
                <a:latin typeface="Cambria"/>
                <a:cs typeface="Cambria"/>
              </a:rPr>
              <a:t>mo</a:t>
            </a:r>
            <a:r>
              <a:rPr lang="es-ES" sz="3600" dirty="0" smtClean="0">
                <a:latin typeface="Cambria"/>
                <a:cs typeface="Cambria"/>
              </a:rPr>
              <a:t> y a quien debemos </a:t>
            </a:r>
          </a:p>
          <a:p>
            <a:pPr algn="ctr"/>
            <a:r>
              <a:rPr lang="es-ES" sz="3600" dirty="0" smtClean="0">
                <a:latin typeface="Cambria"/>
                <a:cs typeface="Cambria"/>
              </a:rPr>
              <a:t>presentarle la palabra?</a:t>
            </a:r>
          </a:p>
        </p:txBody>
      </p:sp>
      <p:sp>
        <p:nvSpPr>
          <p:cNvPr id="9" name="3 CuadroTexto"/>
          <p:cNvSpPr txBox="1"/>
          <p:nvPr/>
        </p:nvSpPr>
        <p:spPr>
          <a:xfrm>
            <a:off x="251520" y="1844824"/>
            <a:ext cx="1728192" cy="477054"/>
          </a:xfrm>
          <a:prstGeom prst="rect">
            <a:avLst/>
          </a:prstGeom>
          <a:solidFill>
            <a:srgbClr val="FF0000"/>
          </a:solidFill>
        </p:spPr>
        <p:txBody>
          <a:bodyPr wrap="square" rtlCol="0">
            <a:spAutoFit/>
          </a:bodyPr>
          <a:lstStyle/>
          <a:p>
            <a:pPr algn="ctr"/>
            <a:r>
              <a:rPr lang="es-ES" sz="2500" dirty="0" smtClean="0">
                <a:latin typeface="Times New Roman"/>
                <a:cs typeface="Times New Roman"/>
              </a:rPr>
              <a:t>2ª Tim. </a:t>
            </a:r>
            <a:r>
              <a:rPr lang="es-ES" sz="2500" dirty="0">
                <a:latin typeface="Times New Roman"/>
                <a:cs typeface="Times New Roman"/>
              </a:rPr>
              <a:t>4</a:t>
            </a:r>
            <a:r>
              <a:rPr lang="es-ES" sz="2500" dirty="0" smtClean="0">
                <a:latin typeface="Times New Roman"/>
                <a:cs typeface="Times New Roman"/>
              </a:rPr>
              <a:t>:2 </a:t>
            </a:r>
            <a:endParaRPr lang="es-ES" sz="2500" dirty="0">
              <a:latin typeface="Times New Roman"/>
              <a:cs typeface="Times New Roman"/>
            </a:endParaRPr>
          </a:p>
        </p:txBody>
      </p:sp>
      <p:sp>
        <p:nvSpPr>
          <p:cNvPr id="10" name="16 CuadroTexto"/>
          <p:cNvSpPr txBox="1"/>
          <p:nvPr/>
        </p:nvSpPr>
        <p:spPr>
          <a:xfrm>
            <a:off x="2123728" y="1450864"/>
            <a:ext cx="6696744" cy="1246495"/>
          </a:xfrm>
          <a:prstGeom prst="rect">
            <a:avLst/>
          </a:prstGeom>
          <a:solidFill>
            <a:srgbClr val="0070C0"/>
          </a:solidFill>
        </p:spPr>
        <p:txBody>
          <a:bodyPr wrap="square" rtlCol="0">
            <a:spAutoFit/>
          </a:bodyPr>
          <a:lstStyle/>
          <a:p>
            <a:r>
              <a:rPr lang="es-ES" sz="2500" b="1" u="sng" dirty="0">
                <a:latin typeface="Times New Roman"/>
                <a:cs typeface="Times New Roman"/>
              </a:rPr>
              <a:t>que </a:t>
            </a:r>
            <a:r>
              <a:rPr lang="es-ES" sz="2500" b="1" i="1" u="sng" dirty="0">
                <a:latin typeface="Times New Roman"/>
                <a:cs typeface="Times New Roman"/>
              </a:rPr>
              <a:t>prediques la palabra</a:t>
            </a:r>
            <a:r>
              <a:rPr lang="es-ES" sz="2500" b="1" u="sng" dirty="0">
                <a:latin typeface="Times New Roman"/>
                <a:cs typeface="Times New Roman"/>
              </a:rPr>
              <a:t>; que instes </a:t>
            </a:r>
            <a:r>
              <a:rPr lang="es-ES" sz="2500" b="1" i="1" u="sng" dirty="0">
                <a:latin typeface="Times New Roman"/>
                <a:cs typeface="Times New Roman"/>
              </a:rPr>
              <a:t>a tiempo y fuera de tiempo</a:t>
            </a:r>
            <a:r>
              <a:rPr lang="es-ES" sz="2500" dirty="0">
                <a:latin typeface="Times New Roman"/>
                <a:cs typeface="Times New Roman"/>
              </a:rPr>
              <a:t>; </a:t>
            </a:r>
            <a:r>
              <a:rPr lang="es-ES" sz="2500" dirty="0" smtClean="0">
                <a:latin typeface="Times New Roman"/>
                <a:cs typeface="Times New Roman"/>
              </a:rPr>
              <a:t>redarguye</a:t>
            </a:r>
            <a:r>
              <a:rPr lang="es-ES" sz="2500" dirty="0">
                <a:latin typeface="Times New Roman"/>
                <a:cs typeface="Times New Roman"/>
              </a:rPr>
              <a:t>, reprende, exhorta con toda paciencia y doctrina</a:t>
            </a:r>
            <a:r>
              <a:rPr lang="es-ES" sz="2500" dirty="0" smtClean="0">
                <a:latin typeface="Times New Roman"/>
                <a:cs typeface="Times New Roman"/>
              </a:rPr>
              <a:t>.</a:t>
            </a:r>
            <a:endParaRPr lang="es-ES_tradnl" sz="2500" dirty="0">
              <a:latin typeface="Times New Roman"/>
              <a:cs typeface="Times New Roman"/>
            </a:endParaRPr>
          </a:p>
        </p:txBody>
      </p:sp>
      <p:sp>
        <p:nvSpPr>
          <p:cNvPr id="11" name="3 CuadroTexto"/>
          <p:cNvSpPr txBox="1"/>
          <p:nvPr/>
        </p:nvSpPr>
        <p:spPr>
          <a:xfrm>
            <a:off x="107504" y="3573016"/>
            <a:ext cx="1944216" cy="446276"/>
          </a:xfrm>
          <a:prstGeom prst="rect">
            <a:avLst/>
          </a:prstGeom>
          <a:solidFill>
            <a:srgbClr val="FF0000"/>
          </a:solidFill>
        </p:spPr>
        <p:txBody>
          <a:bodyPr wrap="square" rtlCol="0">
            <a:spAutoFit/>
          </a:bodyPr>
          <a:lstStyle/>
          <a:p>
            <a:pPr algn="ctr"/>
            <a:r>
              <a:rPr lang="es-ES" sz="2300" smtClean="0">
                <a:latin typeface="Times New Roman"/>
                <a:cs typeface="Times New Roman"/>
              </a:rPr>
              <a:t>Marcos </a:t>
            </a:r>
            <a:r>
              <a:rPr lang="es-ES" sz="2300" dirty="0" smtClean="0">
                <a:latin typeface="Times New Roman"/>
                <a:cs typeface="Times New Roman"/>
              </a:rPr>
              <a:t>16:15 </a:t>
            </a:r>
            <a:endParaRPr lang="es-ES" sz="2300" dirty="0">
              <a:latin typeface="Times New Roman"/>
              <a:cs typeface="Times New Roman"/>
            </a:endParaRPr>
          </a:p>
        </p:txBody>
      </p:sp>
      <p:sp>
        <p:nvSpPr>
          <p:cNvPr id="12" name="16 CuadroTexto"/>
          <p:cNvSpPr txBox="1"/>
          <p:nvPr/>
        </p:nvSpPr>
        <p:spPr>
          <a:xfrm>
            <a:off x="2195736" y="3501008"/>
            <a:ext cx="6696744" cy="861774"/>
          </a:xfrm>
          <a:prstGeom prst="rect">
            <a:avLst/>
          </a:prstGeom>
          <a:solidFill>
            <a:srgbClr val="0070C0"/>
          </a:solidFill>
        </p:spPr>
        <p:txBody>
          <a:bodyPr wrap="square" rtlCol="0">
            <a:spAutoFit/>
          </a:bodyPr>
          <a:lstStyle/>
          <a:p>
            <a:r>
              <a:rPr lang="es-ES" sz="2500" dirty="0">
                <a:latin typeface="Times New Roman"/>
                <a:cs typeface="Times New Roman"/>
              </a:rPr>
              <a:t>Y les dijo: </a:t>
            </a:r>
            <a:r>
              <a:rPr lang="es-ES" sz="2500" b="1" i="1" u="sng" dirty="0">
                <a:latin typeface="Times New Roman"/>
                <a:cs typeface="Times New Roman"/>
              </a:rPr>
              <a:t>Id por todo el mundo y predicad el evangelio a toda criatur</a:t>
            </a:r>
            <a:r>
              <a:rPr lang="es-ES" sz="2500" i="1" dirty="0">
                <a:latin typeface="Times New Roman"/>
                <a:cs typeface="Times New Roman"/>
              </a:rPr>
              <a:t>a</a:t>
            </a:r>
            <a:r>
              <a:rPr lang="es-ES_tradnl" sz="2500" dirty="0">
                <a:latin typeface="Times New Roman"/>
                <a:cs typeface="Times New Roman"/>
              </a:rPr>
              <a:t> </a:t>
            </a:r>
          </a:p>
        </p:txBody>
      </p:sp>
      <p:pic>
        <p:nvPicPr>
          <p:cNvPr id="13" name="Imagen 12" descr="evangelism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433231"/>
            <a:ext cx="8394700" cy="2393697"/>
          </a:xfrm>
          <a:prstGeom prst="rect">
            <a:avLst/>
          </a:prstGeom>
        </p:spPr>
      </p:pic>
    </p:spTree>
    <p:extLst>
      <p:ext uri="{BB962C8B-B14F-4D97-AF65-F5344CB8AC3E}">
        <p14:creationId xmlns:p14="http://schemas.microsoft.com/office/powerpoint/2010/main" val="226338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94048" y="184865"/>
            <a:ext cx="8770439" cy="1077218"/>
          </a:xfrm>
          <a:prstGeom prst="rect">
            <a:avLst/>
          </a:prstGeom>
          <a:solidFill>
            <a:srgbClr val="0070C0"/>
          </a:solidFill>
        </p:spPr>
        <p:txBody>
          <a:bodyPr wrap="square" rtlCol="0">
            <a:spAutoFit/>
          </a:bodyPr>
          <a:lstStyle/>
          <a:p>
            <a:pPr algn="ctr"/>
            <a:r>
              <a:rPr lang="es-ES" sz="3200" b="1" dirty="0">
                <a:latin typeface="Cambria"/>
                <a:cs typeface="Cambria"/>
              </a:rPr>
              <a:t>¿Por qué a toda criatura si Dios </a:t>
            </a:r>
            <a:endParaRPr lang="es-ES" sz="3200" b="1" dirty="0" smtClean="0">
              <a:latin typeface="Cambria"/>
              <a:cs typeface="Cambria"/>
            </a:endParaRPr>
          </a:p>
          <a:p>
            <a:pPr algn="ctr"/>
            <a:r>
              <a:rPr lang="es-ES" sz="3200" b="1" dirty="0" smtClean="0">
                <a:latin typeface="Cambria"/>
                <a:cs typeface="Cambria"/>
              </a:rPr>
              <a:t>solo </a:t>
            </a:r>
            <a:r>
              <a:rPr lang="es-ES" sz="3200" b="1" dirty="0">
                <a:latin typeface="Cambria"/>
                <a:cs typeface="Cambria"/>
              </a:rPr>
              <a:t>salvara a sus elegidos</a:t>
            </a:r>
            <a:r>
              <a:rPr lang="es-ES" sz="3200" b="1" dirty="0" smtClean="0">
                <a:latin typeface="Cambria"/>
                <a:cs typeface="Cambria"/>
              </a:rPr>
              <a:t>?</a:t>
            </a:r>
            <a:endParaRPr lang="es-ES_tradnl" sz="3200" dirty="0">
              <a:latin typeface="Cambria"/>
              <a:cs typeface="Cambria"/>
            </a:endParaRPr>
          </a:p>
        </p:txBody>
      </p:sp>
      <p:sp>
        <p:nvSpPr>
          <p:cNvPr id="9" name="3 CuadroTexto"/>
          <p:cNvSpPr txBox="1"/>
          <p:nvPr/>
        </p:nvSpPr>
        <p:spPr>
          <a:xfrm>
            <a:off x="323528" y="1842645"/>
            <a:ext cx="1728192" cy="477054"/>
          </a:xfrm>
          <a:prstGeom prst="rect">
            <a:avLst/>
          </a:prstGeom>
          <a:solidFill>
            <a:srgbClr val="FF0000"/>
          </a:solidFill>
        </p:spPr>
        <p:txBody>
          <a:bodyPr wrap="square" rtlCol="0">
            <a:spAutoFit/>
          </a:bodyPr>
          <a:lstStyle/>
          <a:p>
            <a:pPr algn="ctr"/>
            <a:r>
              <a:rPr lang="es-ES" sz="2300" dirty="0" smtClean="0">
                <a:latin typeface="Times New Roman"/>
                <a:cs typeface="Times New Roman"/>
              </a:rPr>
              <a:t>1ª </a:t>
            </a:r>
            <a:r>
              <a:rPr lang="es-ES" sz="2500" dirty="0" err="1" smtClean="0">
                <a:latin typeface="Times New Roman"/>
                <a:cs typeface="Times New Roman"/>
              </a:rPr>
              <a:t>Cor</a:t>
            </a:r>
            <a:r>
              <a:rPr lang="es-ES" sz="2300" dirty="0" smtClean="0">
                <a:latin typeface="Times New Roman"/>
                <a:cs typeface="Times New Roman"/>
              </a:rPr>
              <a:t>. 9:22 </a:t>
            </a:r>
            <a:endParaRPr lang="es-ES" sz="2300" dirty="0">
              <a:latin typeface="Times New Roman"/>
              <a:cs typeface="Times New Roman"/>
            </a:endParaRPr>
          </a:p>
        </p:txBody>
      </p:sp>
      <p:sp>
        <p:nvSpPr>
          <p:cNvPr id="10" name="16 CuadroTexto"/>
          <p:cNvSpPr txBox="1"/>
          <p:nvPr/>
        </p:nvSpPr>
        <p:spPr>
          <a:xfrm>
            <a:off x="2267743" y="1457925"/>
            <a:ext cx="6696744" cy="1246495"/>
          </a:xfrm>
          <a:prstGeom prst="rect">
            <a:avLst/>
          </a:prstGeom>
          <a:solidFill>
            <a:srgbClr val="0070C0"/>
          </a:solidFill>
        </p:spPr>
        <p:txBody>
          <a:bodyPr wrap="square" rtlCol="0">
            <a:spAutoFit/>
          </a:bodyPr>
          <a:lstStyle/>
          <a:p>
            <a:r>
              <a:rPr lang="es-ES" sz="2500" dirty="0">
                <a:latin typeface="Times New Roman"/>
                <a:cs typeface="Times New Roman"/>
              </a:rPr>
              <a:t>Me he hecho débil a los débiles, para ganar a los débiles; </a:t>
            </a:r>
            <a:r>
              <a:rPr lang="es-ES" sz="2500" dirty="0" smtClean="0">
                <a:latin typeface="Times New Roman"/>
                <a:cs typeface="Times New Roman"/>
              </a:rPr>
              <a:t>a </a:t>
            </a:r>
            <a:r>
              <a:rPr lang="es-ES" sz="2500" dirty="0">
                <a:latin typeface="Times New Roman"/>
                <a:cs typeface="Times New Roman"/>
              </a:rPr>
              <a:t>todos me he hecho de todo, para que de todos modos </a:t>
            </a:r>
            <a:r>
              <a:rPr lang="es-ES" sz="2500" b="1" i="1" u="sng" dirty="0">
                <a:latin typeface="Times New Roman"/>
                <a:cs typeface="Times New Roman"/>
              </a:rPr>
              <a:t>salve a algunos</a:t>
            </a:r>
            <a:r>
              <a:rPr lang="es-ES" sz="2500" b="1" i="1" u="sng" dirty="0" smtClean="0">
                <a:latin typeface="Times New Roman"/>
                <a:cs typeface="Times New Roman"/>
              </a:rPr>
              <a:t>.</a:t>
            </a:r>
            <a:endParaRPr lang="es-ES_tradnl" sz="2500" b="1" i="1" u="sng" dirty="0">
              <a:latin typeface="Times New Roman"/>
              <a:cs typeface="Times New Roman"/>
            </a:endParaRPr>
          </a:p>
        </p:txBody>
      </p:sp>
      <p:sp>
        <p:nvSpPr>
          <p:cNvPr id="13" name="6 CuadroTexto"/>
          <p:cNvSpPr txBox="1"/>
          <p:nvPr/>
        </p:nvSpPr>
        <p:spPr>
          <a:xfrm>
            <a:off x="35496" y="3284984"/>
            <a:ext cx="6696744" cy="3293209"/>
          </a:xfrm>
          <a:prstGeom prst="rect">
            <a:avLst/>
          </a:prstGeom>
          <a:solidFill>
            <a:srgbClr val="C00000"/>
          </a:solidFill>
        </p:spPr>
        <p:txBody>
          <a:bodyPr wrap="square" rtlCol="0">
            <a:spAutoFit/>
          </a:bodyPr>
          <a:lstStyle/>
          <a:p>
            <a:pPr algn="just"/>
            <a:r>
              <a:rPr lang="es-ES" sz="2600" dirty="0" smtClean="0">
                <a:latin typeface="Candara"/>
                <a:cs typeface="Candara"/>
              </a:rPr>
              <a:t>“</a:t>
            </a:r>
            <a:r>
              <a:rPr lang="es-ES" sz="2600" dirty="0">
                <a:latin typeface="Candara"/>
                <a:cs typeface="Candara"/>
              </a:rPr>
              <a:t>La evangelización debe comenzar con la santidad de Dios, la pecaminosidad del hombre, </a:t>
            </a:r>
            <a:r>
              <a:rPr lang="es-ES" sz="2600" dirty="0" smtClean="0">
                <a:latin typeface="Candara"/>
                <a:cs typeface="Candara"/>
              </a:rPr>
              <a:t>la </a:t>
            </a:r>
            <a:r>
              <a:rPr lang="es-ES" sz="2600" dirty="0" err="1" smtClean="0">
                <a:latin typeface="Candara"/>
                <a:cs typeface="Candara"/>
              </a:rPr>
              <a:t>presentaci</a:t>
            </a:r>
            <a:r>
              <a:rPr lang="es-ES_tradnl" sz="2600" dirty="0" err="1" smtClean="0">
                <a:latin typeface="Candara"/>
                <a:cs typeface="Candara"/>
              </a:rPr>
              <a:t>ón</a:t>
            </a:r>
            <a:r>
              <a:rPr lang="es-ES_tradnl" sz="2600" dirty="0" smtClean="0">
                <a:latin typeface="Candara"/>
                <a:cs typeface="Candara"/>
              </a:rPr>
              <a:t> de</a:t>
            </a:r>
            <a:r>
              <a:rPr lang="es-ES" sz="2600" dirty="0" smtClean="0">
                <a:latin typeface="Candara"/>
                <a:cs typeface="Candara"/>
              </a:rPr>
              <a:t> </a:t>
            </a:r>
            <a:r>
              <a:rPr lang="es-ES" sz="2600" dirty="0">
                <a:latin typeface="Candara"/>
                <a:cs typeface="Candara"/>
              </a:rPr>
              <a:t>la ley y las consecuencias eternas del pecado. </a:t>
            </a:r>
            <a:endParaRPr lang="es-ES" sz="2600" dirty="0" smtClean="0">
              <a:latin typeface="Candara"/>
              <a:cs typeface="Candara"/>
            </a:endParaRPr>
          </a:p>
          <a:p>
            <a:pPr algn="just"/>
            <a:endParaRPr lang="es-ES" sz="2600" dirty="0" smtClean="0">
              <a:latin typeface="Candara"/>
              <a:cs typeface="Candara"/>
            </a:endParaRPr>
          </a:p>
          <a:p>
            <a:pPr algn="just"/>
            <a:r>
              <a:rPr lang="es-ES" sz="2600" dirty="0">
                <a:latin typeface="Candara"/>
                <a:cs typeface="Candara"/>
              </a:rPr>
              <a:t>E</a:t>
            </a:r>
            <a:r>
              <a:rPr lang="es-ES" sz="2600" dirty="0" smtClean="0">
                <a:latin typeface="Candara"/>
                <a:cs typeface="Candara"/>
              </a:rPr>
              <a:t>l </a:t>
            </a:r>
            <a:r>
              <a:rPr lang="es-ES" sz="2600" dirty="0">
                <a:latin typeface="Candara"/>
                <a:cs typeface="Candara"/>
              </a:rPr>
              <a:t>miedo de hoy día es que si no se hace un buen espectáculo para entretener a la gente no vendrán</a:t>
            </a:r>
            <a:r>
              <a:rPr lang="es-ES" sz="2600" b="1" dirty="0">
                <a:latin typeface="Candara"/>
                <a:cs typeface="Candara"/>
              </a:rPr>
              <a:t>”.           </a:t>
            </a:r>
            <a:r>
              <a:rPr lang="es-ES" sz="2600" b="1" dirty="0" smtClean="0">
                <a:latin typeface="Candara"/>
                <a:cs typeface="Candara"/>
              </a:rPr>
              <a:t> (Martin </a:t>
            </a:r>
            <a:r>
              <a:rPr lang="es-ES" sz="2600" b="1" dirty="0">
                <a:latin typeface="Candara"/>
                <a:cs typeface="Candara"/>
              </a:rPr>
              <a:t>Lloyd </a:t>
            </a:r>
            <a:r>
              <a:rPr lang="es-ES" sz="2600" b="1" dirty="0" smtClean="0">
                <a:latin typeface="Candara"/>
                <a:cs typeface="Candara"/>
              </a:rPr>
              <a:t>Jones).</a:t>
            </a:r>
            <a:r>
              <a:rPr lang="es-ES" sz="2600" dirty="0" smtClean="0">
                <a:latin typeface="Candara"/>
                <a:cs typeface="Candara"/>
              </a:rPr>
              <a:t> </a:t>
            </a:r>
            <a:endParaRPr lang="es-ES_tradnl" sz="2600" dirty="0">
              <a:latin typeface="Candara"/>
              <a:cs typeface="Candara"/>
            </a:endParaRPr>
          </a:p>
        </p:txBody>
      </p:sp>
      <p:pic>
        <p:nvPicPr>
          <p:cNvPr id="3" name="Imagen 2" descr="lloyd-jones_martyn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96203" y="2900262"/>
            <a:ext cx="2267744" cy="3957738"/>
          </a:xfrm>
          <a:prstGeom prst="rect">
            <a:avLst/>
          </a:prstGeom>
        </p:spPr>
      </p:pic>
    </p:spTree>
    <p:extLst>
      <p:ext uri="{BB962C8B-B14F-4D97-AF65-F5344CB8AC3E}">
        <p14:creationId xmlns:p14="http://schemas.microsoft.com/office/powerpoint/2010/main" val="82998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1340768"/>
            <a:ext cx="1728192" cy="477054"/>
          </a:xfrm>
          <a:prstGeom prst="rect">
            <a:avLst/>
          </a:prstGeom>
          <a:solidFill>
            <a:srgbClr val="FF0000"/>
          </a:solidFill>
        </p:spPr>
        <p:txBody>
          <a:bodyPr wrap="square" rtlCol="0">
            <a:spAutoFit/>
          </a:bodyPr>
          <a:lstStyle/>
          <a:p>
            <a:pPr algn="ctr"/>
            <a:r>
              <a:rPr lang="es-ES" sz="2500" dirty="0" err="1" smtClean="0">
                <a:latin typeface="Times New Roman"/>
                <a:cs typeface="Times New Roman"/>
              </a:rPr>
              <a:t>Stg</a:t>
            </a:r>
            <a:r>
              <a:rPr lang="es-ES" sz="2500" dirty="0" smtClean="0">
                <a:latin typeface="Times New Roman"/>
                <a:cs typeface="Times New Roman"/>
              </a:rPr>
              <a:t>. 2:10 </a:t>
            </a:r>
            <a:endParaRPr lang="es-ES" sz="2500" dirty="0">
              <a:latin typeface="Times New Roman"/>
              <a:cs typeface="Times New Roman"/>
            </a:endParaRPr>
          </a:p>
        </p:txBody>
      </p:sp>
      <p:sp>
        <p:nvSpPr>
          <p:cNvPr id="6" name="5 CuadroTexto"/>
          <p:cNvSpPr txBox="1"/>
          <p:nvPr/>
        </p:nvSpPr>
        <p:spPr>
          <a:xfrm>
            <a:off x="2195736" y="1196752"/>
            <a:ext cx="6696744" cy="861774"/>
          </a:xfrm>
          <a:prstGeom prst="rect">
            <a:avLst/>
          </a:prstGeom>
          <a:solidFill>
            <a:srgbClr val="0070C0"/>
          </a:solidFill>
        </p:spPr>
        <p:txBody>
          <a:bodyPr wrap="square" rtlCol="0">
            <a:spAutoFit/>
          </a:bodyPr>
          <a:lstStyle/>
          <a:p>
            <a:r>
              <a:rPr lang="es-ES" sz="2500" dirty="0" smtClean="0">
                <a:latin typeface="Times New Roman"/>
                <a:cs typeface="Times New Roman"/>
              </a:rPr>
              <a:t>Porque </a:t>
            </a:r>
            <a:r>
              <a:rPr lang="es-ES" sz="2500" dirty="0">
                <a:latin typeface="Times New Roman"/>
                <a:cs typeface="Times New Roman"/>
              </a:rPr>
              <a:t>cualquiera que guardare toda la ley, pero </a:t>
            </a:r>
            <a:r>
              <a:rPr lang="es-ES" sz="2500" i="1" dirty="0">
                <a:latin typeface="Times New Roman"/>
                <a:cs typeface="Times New Roman"/>
              </a:rPr>
              <a:t>ofendiere en un punto</a:t>
            </a:r>
            <a:r>
              <a:rPr lang="es-ES" sz="2500" i="1" dirty="0" smtClean="0">
                <a:latin typeface="Times New Roman"/>
                <a:cs typeface="Times New Roman"/>
              </a:rPr>
              <a:t>, se </a:t>
            </a:r>
            <a:r>
              <a:rPr lang="es-ES" sz="2500" i="1" dirty="0">
                <a:latin typeface="Times New Roman"/>
                <a:cs typeface="Times New Roman"/>
              </a:rPr>
              <a:t>hace culpable de todos</a:t>
            </a:r>
            <a:r>
              <a:rPr lang="es-ES" sz="2500" i="1" dirty="0" smtClean="0">
                <a:latin typeface="Times New Roman"/>
                <a:cs typeface="Times New Roman"/>
              </a:rPr>
              <a:t>.</a:t>
            </a:r>
            <a:endParaRPr lang="es-ES_tradnl" sz="2500" dirty="0">
              <a:latin typeface="Times New Roman"/>
              <a:cs typeface="Times New Roman"/>
            </a:endParaRPr>
          </a:p>
        </p:txBody>
      </p:sp>
      <p:sp>
        <p:nvSpPr>
          <p:cNvPr id="7" name="6 CuadroTexto"/>
          <p:cNvSpPr txBox="1"/>
          <p:nvPr/>
        </p:nvSpPr>
        <p:spPr>
          <a:xfrm>
            <a:off x="251520" y="2420888"/>
            <a:ext cx="1728192" cy="477054"/>
          </a:xfrm>
          <a:prstGeom prst="rect">
            <a:avLst/>
          </a:prstGeom>
          <a:solidFill>
            <a:srgbClr val="FF0000"/>
          </a:solidFill>
        </p:spPr>
        <p:txBody>
          <a:bodyPr wrap="square" rtlCol="0">
            <a:spAutoFit/>
          </a:bodyPr>
          <a:lstStyle/>
          <a:p>
            <a:pPr algn="ctr"/>
            <a:r>
              <a:rPr lang="es-ES" sz="2500" dirty="0" smtClean="0">
                <a:latin typeface="Times New Roman"/>
                <a:cs typeface="Times New Roman"/>
              </a:rPr>
              <a:t>Ro. 6:23</a:t>
            </a:r>
            <a:endParaRPr lang="es-ES" sz="2500" dirty="0">
              <a:latin typeface="Times New Roman"/>
              <a:cs typeface="Times New Roman"/>
            </a:endParaRPr>
          </a:p>
        </p:txBody>
      </p:sp>
      <p:sp>
        <p:nvSpPr>
          <p:cNvPr id="8" name="7 CuadroTexto"/>
          <p:cNvSpPr txBox="1"/>
          <p:nvPr/>
        </p:nvSpPr>
        <p:spPr>
          <a:xfrm>
            <a:off x="2123728" y="2276872"/>
            <a:ext cx="6948264" cy="861774"/>
          </a:xfrm>
          <a:prstGeom prst="rect">
            <a:avLst/>
          </a:prstGeom>
          <a:solidFill>
            <a:srgbClr val="0070C0"/>
          </a:solidFill>
        </p:spPr>
        <p:txBody>
          <a:bodyPr wrap="square" rtlCol="0">
            <a:spAutoFit/>
          </a:bodyPr>
          <a:lstStyle/>
          <a:p>
            <a:r>
              <a:rPr lang="es-ES" sz="2500" dirty="0">
                <a:latin typeface="Times New Roman"/>
                <a:cs typeface="Times New Roman"/>
              </a:rPr>
              <a:t>Porque </a:t>
            </a:r>
            <a:r>
              <a:rPr lang="es-ES" sz="2500" i="1" dirty="0">
                <a:latin typeface="Times New Roman"/>
                <a:cs typeface="Times New Roman"/>
              </a:rPr>
              <a:t>la paga del pecado es muerte</a:t>
            </a:r>
            <a:r>
              <a:rPr lang="es-ES" sz="2500" dirty="0">
                <a:latin typeface="Times New Roman"/>
                <a:cs typeface="Times New Roman"/>
              </a:rPr>
              <a:t>, mas </a:t>
            </a:r>
            <a:r>
              <a:rPr lang="es-ES" sz="2500" i="1" dirty="0">
                <a:latin typeface="Times New Roman"/>
                <a:cs typeface="Times New Roman"/>
              </a:rPr>
              <a:t>la dádiva de Dios es vida eterna </a:t>
            </a:r>
            <a:r>
              <a:rPr lang="es-ES" sz="2500" dirty="0" smtClean="0">
                <a:latin typeface="Times New Roman"/>
                <a:cs typeface="Times New Roman"/>
              </a:rPr>
              <a:t>en </a:t>
            </a:r>
            <a:r>
              <a:rPr lang="es-ES" sz="2500" dirty="0">
                <a:latin typeface="Times New Roman"/>
                <a:cs typeface="Times New Roman"/>
              </a:rPr>
              <a:t>Cristo Jesús Señor nuestro</a:t>
            </a:r>
            <a:r>
              <a:rPr lang="es-ES" sz="2500" dirty="0" smtClean="0"/>
              <a:t>.</a:t>
            </a:r>
            <a:endParaRPr lang="es-ES_tradnl" sz="2500" dirty="0"/>
          </a:p>
        </p:txBody>
      </p:sp>
      <p:sp>
        <p:nvSpPr>
          <p:cNvPr id="9" name="8 CuadroTexto"/>
          <p:cNvSpPr txBox="1"/>
          <p:nvPr/>
        </p:nvSpPr>
        <p:spPr>
          <a:xfrm>
            <a:off x="251520" y="3501008"/>
            <a:ext cx="1728192" cy="477054"/>
          </a:xfrm>
          <a:prstGeom prst="rect">
            <a:avLst/>
          </a:prstGeom>
          <a:solidFill>
            <a:srgbClr val="FF0000"/>
          </a:solidFill>
        </p:spPr>
        <p:txBody>
          <a:bodyPr wrap="square" rtlCol="0">
            <a:spAutoFit/>
          </a:bodyPr>
          <a:lstStyle/>
          <a:p>
            <a:pPr algn="ctr"/>
            <a:r>
              <a:rPr lang="es-ES" sz="2500" dirty="0" err="1" smtClean="0">
                <a:latin typeface="Times New Roman"/>
                <a:cs typeface="Times New Roman"/>
              </a:rPr>
              <a:t>Jn</a:t>
            </a:r>
            <a:r>
              <a:rPr lang="es-ES" sz="2500" dirty="0" smtClean="0">
                <a:latin typeface="Times New Roman"/>
                <a:cs typeface="Times New Roman"/>
              </a:rPr>
              <a:t>. 3:36</a:t>
            </a:r>
            <a:endParaRPr lang="es-ES" sz="2500" dirty="0">
              <a:latin typeface="Times New Roman"/>
              <a:cs typeface="Times New Roman"/>
            </a:endParaRPr>
          </a:p>
        </p:txBody>
      </p:sp>
      <p:sp>
        <p:nvSpPr>
          <p:cNvPr id="10" name="9 CuadroTexto"/>
          <p:cNvSpPr txBox="1"/>
          <p:nvPr/>
        </p:nvSpPr>
        <p:spPr>
          <a:xfrm>
            <a:off x="2195736" y="3356992"/>
            <a:ext cx="6696744" cy="1246495"/>
          </a:xfrm>
          <a:prstGeom prst="rect">
            <a:avLst/>
          </a:prstGeom>
          <a:solidFill>
            <a:srgbClr val="0070C0"/>
          </a:solidFill>
        </p:spPr>
        <p:txBody>
          <a:bodyPr wrap="square" rtlCol="0">
            <a:spAutoFit/>
          </a:bodyPr>
          <a:lstStyle/>
          <a:p>
            <a:r>
              <a:rPr lang="es-ES" sz="2500" i="1" dirty="0">
                <a:latin typeface="Times New Roman"/>
                <a:cs typeface="Times New Roman"/>
              </a:rPr>
              <a:t>El que cree en el Hijo tiene vida eterna</a:t>
            </a:r>
            <a:r>
              <a:rPr lang="es-ES" sz="2500" dirty="0">
                <a:latin typeface="Times New Roman"/>
                <a:cs typeface="Times New Roman"/>
              </a:rPr>
              <a:t>; pero </a:t>
            </a:r>
            <a:r>
              <a:rPr lang="es-ES" sz="2500" i="1" dirty="0">
                <a:latin typeface="Times New Roman"/>
                <a:cs typeface="Times New Roman"/>
              </a:rPr>
              <a:t>el que rehúsa creer en el </a:t>
            </a:r>
            <a:r>
              <a:rPr lang="es-ES" sz="2500" i="1" dirty="0" smtClean="0">
                <a:latin typeface="Times New Roman"/>
                <a:cs typeface="Times New Roman"/>
              </a:rPr>
              <a:t>Hijo</a:t>
            </a:r>
            <a:r>
              <a:rPr lang="es-ES_tradnl" sz="2500" dirty="0">
                <a:latin typeface="Times New Roman"/>
                <a:cs typeface="Times New Roman"/>
              </a:rPr>
              <a:t> </a:t>
            </a:r>
            <a:r>
              <a:rPr lang="es-ES" sz="2500" i="1" dirty="0" smtClean="0">
                <a:latin typeface="Times New Roman"/>
                <a:cs typeface="Times New Roman"/>
              </a:rPr>
              <a:t>no </a:t>
            </a:r>
            <a:r>
              <a:rPr lang="es-ES" sz="2500" i="1" dirty="0">
                <a:latin typeface="Times New Roman"/>
                <a:cs typeface="Times New Roman"/>
              </a:rPr>
              <a:t>verá la vida, sino que la ira de Dios está sobre él</a:t>
            </a:r>
            <a:r>
              <a:rPr lang="es-ES" sz="2500" i="1" dirty="0" smtClean="0">
                <a:latin typeface="Times New Roman"/>
                <a:cs typeface="Times New Roman"/>
              </a:rPr>
              <a:t>.</a:t>
            </a:r>
            <a:endParaRPr lang="es-ES_tradnl" sz="2500" dirty="0">
              <a:latin typeface="Times New Roman"/>
              <a:cs typeface="Times New Roman"/>
            </a:endParaRPr>
          </a:p>
        </p:txBody>
      </p:sp>
      <p:sp>
        <p:nvSpPr>
          <p:cNvPr id="11" name="10 CuadroTexto"/>
          <p:cNvSpPr txBox="1"/>
          <p:nvPr/>
        </p:nvSpPr>
        <p:spPr>
          <a:xfrm>
            <a:off x="251520" y="4869160"/>
            <a:ext cx="1728192" cy="477054"/>
          </a:xfrm>
          <a:prstGeom prst="rect">
            <a:avLst/>
          </a:prstGeom>
          <a:solidFill>
            <a:srgbClr val="FF0000"/>
          </a:solidFill>
        </p:spPr>
        <p:txBody>
          <a:bodyPr wrap="square" rtlCol="0">
            <a:spAutoFit/>
          </a:bodyPr>
          <a:lstStyle/>
          <a:p>
            <a:pPr algn="ctr"/>
            <a:r>
              <a:rPr lang="es-ES" sz="2500" smtClean="0">
                <a:latin typeface="Times New Roman"/>
                <a:cs typeface="Times New Roman"/>
              </a:rPr>
              <a:t>Ro. </a:t>
            </a:r>
            <a:r>
              <a:rPr lang="es-ES" sz="2500" dirty="0" smtClean="0">
                <a:latin typeface="Times New Roman"/>
                <a:cs typeface="Times New Roman"/>
              </a:rPr>
              <a:t>2:5</a:t>
            </a:r>
            <a:endParaRPr lang="es-ES" sz="2500" dirty="0">
              <a:latin typeface="Times New Roman"/>
              <a:cs typeface="Times New Roman"/>
            </a:endParaRPr>
          </a:p>
        </p:txBody>
      </p:sp>
      <p:sp>
        <p:nvSpPr>
          <p:cNvPr id="12" name="11 CuadroTexto"/>
          <p:cNvSpPr txBox="1"/>
          <p:nvPr/>
        </p:nvSpPr>
        <p:spPr>
          <a:xfrm>
            <a:off x="2123728" y="4702785"/>
            <a:ext cx="6948264" cy="1246495"/>
          </a:xfrm>
          <a:prstGeom prst="rect">
            <a:avLst/>
          </a:prstGeom>
          <a:solidFill>
            <a:srgbClr val="0070C0"/>
          </a:solidFill>
        </p:spPr>
        <p:txBody>
          <a:bodyPr wrap="square" rtlCol="0">
            <a:spAutoFit/>
          </a:bodyPr>
          <a:lstStyle/>
          <a:p>
            <a:r>
              <a:rPr lang="es-ES" sz="2500" dirty="0">
                <a:latin typeface="Times New Roman"/>
                <a:cs typeface="Times New Roman"/>
              </a:rPr>
              <a:t>Pero por tu dureza y </a:t>
            </a:r>
            <a:r>
              <a:rPr lang="es-ES" sz="2500" i="1" dirty="0">
                <a:latin typeface="Times New Roman"/>
                <a:cs typeface="Times New Roman"/>
              </a:rPr>
              <a:t>por tu corazón no arrepentido</a:t>
            </a:r>
            <a:r>
              <a:rPr lang="es-ES" sz="2500" dirty="0">
                <a:latin typeface="Times New Roman"/>
                <a:cs typeface="Times New Roman"/>
              </a:rPr>
              <a:t>, </a:t>
            </a:r>
            <a:r>
              <a:rPr lang="es-ES" sz="2500" i="1" dirty="0">
                <a:latin typeface="Times New Roman"/>
                <a:cs typeface="Times New Roman"/>
              </a:rPr>
              <a:t>atesoras para ti mismo ira </a:t>
            </a:r>
            <a:r>
              <a:rPr lang="es-ES" sz="2500" i="1" dirty="0" smtClean="0">
                <a:latin typeface="Times New Roman"/>
                <a:cs typeface="Times New Roman"/>
              </a:rPr>
              <a:t>para </a:t>
            </a:r>
            <a:r>
              <a:rPr lang="es-ES" sz="2500" i="1" dirty="0">
                <a:latin typeface="Times New Roman"/>
                <a:cs typeface="Times New Roman"/>
              </a:rPr>
              <a:t>el día de la ira y de la revelación del justo juicio de Dios</a:t>
            </a:r>
            <a:r>
              <a:rPr lang="es-ES" sz="2500" i="1" dirty="0" smtClean="0">
                <a:latin typeface="Times New Roman"/>
                <a:cs typeface="Times New Roman"/>
              </a:rPr>
              <a:t>,</a:t>
            </a:r>
            <a:endParaRPr lang="es-ES_tradnl" sz="2500" dirty="0">
              <a:latin typeface="Times New Roman"/>
              <a:cs typeface="Times New Roman"/>
            </a:endParaRPr>
          </a:p>
        </p:txBody>
      </p:sp>
      <p:sp>
        <p:nvSpPr>
          <p:cNvPr id="13" name="3 CuadroTexto"/>
          <p:cNvSpPr txBox="1"/>
          <p:nvPr/>
        </p:nvSpPr>
        <p:spPr>
          <a:xfrm>
            <a:off x="323528" y="332656"/>
            <a:ext cx="1728192" cy="477054"/>
          </a:xfrm>
          <a:prstGeom prst="rect">
            <a:avLst/>
          </a:prstGeom>
          <a:solidFill>
            <a:srgbClr val="FF0000"/>
          </a:solidFill>
        </p:spPr>
        <p:txBody>
          <a:bodyPr wrap="square" rtlCol="0">
            <a:spAutoFit/>
          </a:bodyPr>
          <a:lstStyle/>
          <a:p>
            <a:pPr algn="ctr"/>
            <a:r>
              <a:rPr lang="es-ES" sz="2500" dirty="0" smtClean="0">
                <a:latin typeface="Times New Roman"/>
                <a:cs typeface="Times New Roman"/>
              </a:rPr>
              <a:t>Ro. </a:t>
            </a:r>
            <a:r>
              <a:rPr lang="es-ES" sz="2500" dirty="0">
                <a:latin typeface="Times New Roman"/>
                <a:cs typeface="Times New Roman"/>
              </a:rPr>
              <a:t>3</a:t>
            </a:r>
            <a:r>
              <a:rPr lang="es-ES" sz="2500" dirty="0" smtClean="0">
                <a:latin typeface="Times New Roman"/>
                <a:cs typeface="Times New Roman"/>
              </a:rPr>
              <a:t>:23</a:t>
            </a:r>
            <a:endParaRPr lang="es-ES" sz="2500" dirty="0">
              <a:latin typeface="Times New Roman"/>
              <a:cs typeface="Times New Roman"/>
            </a:endParaRPr>
          </a:p>
        </p:txBody>
      </p:sp>
      <p:sp>
        <p:nvSpPr>
          <p:cNvPr id="14" name="5 CuadroTexto"/>
          <p:cNvSpPr txBox="1"/>
          <p:nvPr/>
        </p:nvSpPr>
        <p:spPr>
          <a:xfrm>
            <a:off x="2195736" y="116632"/>
            <a:ext cx="6696744" cy="861774"/>
          </a:xfrm>
          <a:prstGeom prst="rect">
            <a:avLst/>
          </a:prstGeom>
          <a:solidFill>
            <a:srgbClr val="0070C0"/>
          </a:solidFill>
        </p:spPr>
        <p:txBody>
          <a:bodyPr wrap="square" rtlCol="0">
            <a:spAutoFit/>
          </a:bodyPr>
          <a:lstStyle/>
          <a:p>
            <a:pPr algn="just"/>
            <a:r>
              <a:rPr lang="es-ES" sz="2500" dirty="0">
                <a:latin typeface="Times New Roman"/>
                <a:cs typeface="Times New Roman"/>
              </a:rPr>
              <a:t>por cuanto </a:t>
            </a:r>
            <a:r>
              <a:rPr lang="es-ES" sz="2500" i="1" dirty="0">
                <a:latin typeface="Times New Roman"/>
                <a:cs typeface="Times New Roman"/>
              </a:rPr>
              <a:t>todos pecaron</a:t>
            </a:r>
            <a:r>
              <a:rPr lang="es-ES" sz="2500" dirty="0">
                <a:latin typeface="Times New Roman"/>
                <a:cs typeface="Times New Roman"/>
              </a:rPr>
              <a:t>, y </a:t>
            </a:r>
            <a:r>
              <a:rPr lang="es-ES" sz="2500" i="1" dirty="0">
                <a:latin typeface="Times New Roman"/>
                <a:cs typeface="Times New Roman"/>
              </a:rPr>
              <a:t>están destituidos de la gloria de Dios</a:t>
            </a:r>
            <a:r>
              <a:rPr lang="es-ES" sz="2500" dirty="0">
                <a:latin typeface="Times New Roman"/>
                <a:cs typeface="Times New Roman"/>
              </a:rPr>
              <a:t>,</a:t>
            </a:r>
            <a:r>
              <a:rPr lang="es-ES_tradnl" sz="2500" dirty="0">
                <a:latin typeface="Times New Roman"/>
                <a:cs typeface="Times New Roman"/>
              </a:rPr>
              <a:t> </a:t>
            </a:r>
            <a:endParaRPr lang="es-ES" sz="2500" dirty="0">
              <a:latin typeface="Times New Roman"/>
              <a:cs typeface="Times New Roman"/>
            </a:endParaRPr>
          </a:p>
        </p:txBody>
      </p:sp>
      <p:sp>
        <p:nvSpPr>
          <p:cNvPr id="15" name="10 CuadroTexto"/>
          <p:cNvSpPr txBox="1"/>
          <p:nvPr/>
        </p:nvSpPr>
        <p:spPr>
          <a:xfrm>
            <a:off x="251520" y="6021288"/>
            <a:ext cx="1728192" cy="477054"/>
          </a:xfrm>
          <a:prstGeom prst="rect">
            <a:avLst/>
          </a:prstGeom>
          <a:solidFill>
            <a:srgbClr val="FF0000"/>
          </a:solidFill>
        </p:spPr>
        <p:txBody>
          <a:bodyPr wrap="square" rtlCol="0">
            <a:spAutoFit/>
          </a:bodyPr>
          <a:lstStyle/>
          <a:p>
            <a:pPr algn="ctr"/>
            <a:r>
              <a:rPr lang="es-ES" sz="2500" dirty="0" err="1" smtClean="0">
                <a:latin typeface="Times New Roman"/>
                <a:cs typeface="Times New Roman"/>
              </a:rPr>
              <a:t>Apc</a:t>
            </a:r>
            <a:r>
              <a:rPr lang="es-ES" sz="2500" dirty="0" smtClean="0">
                <a:latin typeface="Times New Roman"/>
                <a:cs typeface="Times New Roman"/>
              </a:rPr>
              <a:t>. 20:15</a:t>
            </a:r>
            <a:endParaRPr lang="es-ES" sz="2500" dirty="0">
              <a:latin typeface="Times New Roman"/>
              <a:cs typeface="Times New Roman"/>
            </a:endParaRPr>
          </a:p>
        </p:txBody>
      </p:sp>
      <p:sp>
        <p:nvSpPr>
          <p:cNvPr id="16" name="11 CuadroTexto"/>
          <p:cNvSpPr txBox="1"/>
          <p:nvPr/>
        </p:nvSpPr>
        <p:spPr>
          <a:xfrm>
            <a:off x="2123728" y="6011514"/>
            <a:ext cx="6696744" cy="861774"/>
          </a:xfrm>
          <a:prstGeom prst="rect">
            <a:avLst/>
          </a:prstGeom>
          <a:solidFill>
            <a:srgbClr val="0070C0"/>
          </a:solidFill>
        </p:spPr>
        <p:txBody>
          <a:bodyPr wrap="square" rtlCol="0">
            <a:spAutoFit/>
          </a:bodyPr>
          <a:lstStyle/>
          <a:p>
            <a:r>
              <a:rPr lang="es-ES" sz="2500" dirty="0">
                <a:latin typeface="Times New Roman"/>
                <a:cs typeface="Times New Roman"/>
              </a:rPr>
              <a:t>Y </a:t>
            </a:r>
            <a:r>
              <a:rPr lang="es-ES" sz="2500" i="1" dirty="0">
                <a:latin typeface="Times New Roman"/>
                <a:cs typeface="Times New Roman"/>
              </a:rPr>
              <a:t>el que no se halló inscrito en el libro de la vida fue lanzado al lago de fuego.</a:t>
            </a:r>
            <a:r>
              <a:rPr lang="es-ES_tradnl" sz="2500" dirty="0">
                <a:latin typeface="Times New Roman"/>
                <a:cs typeface="Times New Roman"/>
              </a:rPr>
              <a:t> </a:t>
            </a:r>
          </a:p>
        </p:txBody>
      </p:sp>
    </p:spTree>
    <p:extLst>
      <p:ext uri="{BB962C8B-B14F-4D97-AF65-F5344CB8AC3E}">
        <p14:creationId xmlns:p14="http://schemas.microsoft.com/office/powerpoint/2010/main" val="22438449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482674_146526362190054_1862022822_n.jpg"/>
          <p:cNvPicPr>
            <a:picLocks noChangeAspect="1"/>
          </p:cNvPicPr>
          <p:nvPr/>
        </p:nvPicPr>
        <p:blipFill rotWithShape="1">
          <a:blip r:embed="rId2">
            <a:extLst>
              <a:ext uri="{28A0092B-C50C-407E-A947-70E740481C1C}">
                <a14:useLocalDpi xmlns:a14="http://schemas.microsoft.com/office/drawing/2010/main" val="0"/>
              </a:ext>
            </a:extLst>
          </a:blip>
          <a:srcRect b="72360"/>
          <a:stretch/>
        </p:blipFill>
        <p:spPr>
          <a:xfrm>
            <a:off x="1475656" y="188640"/>
            <a:ext cx="6120680" cy="1263690"/>
          </a:xfrm>
          <a:prstGeom prst="rect">
            <a:avLst/>
          </a:prstGeom>
          <a:ln w="88900" cap="sq" cmpd="thickThin">
            <a:solidFill>
              <a:srgbClr val="000000"/>
            </a:solidFill>
            <a:prstDash val="solid"/>
            <a:miter lim="800000"/>
          </a:ln>
          <a:effectLst>
            <a:innerShdw blurRad="76200">
              <a:srgbClr val="000000"/>
            </a:innerShdw>
          </a:effectLst>
        </p:spPr>
      </p:pic>
      <p:pic>
        <p:nvPicPr>
          <p:cNvPr id="3" name="Imagen 2" descr="jeringa.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700808"/>
            <a:ext cx="3456384" cy="2880320"/>
          </a:xfrm>
          <a:prstGeom prst="rect">
            <a:avLst/>
          </a:prstGeom>
          <a:ln>
            <a:noFill/>
          </a:ln>
          <a:effectLst>
            <a:softEdge rad="112500"/>
          </a:effectLst>
        </p:spPr>
      </p:pic>
      <p:pic>
        <p:nvPicPr>
          <p:cNvPr id="4" name="Imagen 3" descr="mujer_con_bolsas.jpg"/>
          <p:cNvPicPr>
            <a:picLocks noChangeAspect="1"/>
          </p:cNvPicPr>
          <p:nvPr/>
        </p:nvPicPr>
        <p:blipFill>
          <a:blip r:embed="rId4">
            <a:extLst>
              <a:ext uri="{BEBA8EAE-BF5A-486C-A8C5-ECC9F3942E4B}">
                <a14:imgProps xmlns:a14="http://schemas.microsoft.com/office/drawing/2010/main">
                  <a14:imgLayer r:embed="rId5">
                    <a14:imgEffect>
                      <a14:backgroundRemoval t="10000" b="99600" l="0" r="89694"/>
                    </a14:imgEffect>
                  </a14:imgLayer>
                </a14:imgProps>
              </a:ext>
              <a:ext uri="{28A0092B-C50C-407E-A947-70E740481C1C}">
                <a14:useLocalDpi xmlns:a14="http://schemas.microsoft.com/office/drawing/2010/main" val="0"/>
              </a:ext>
            </a:extLst>
          </a:blip>
          <a:stretch>
            <a:fillRect/>
          </a:stretch>
        </p:blipFill>
        <p:spPr>
          <a:xfrm>
            <a:off x="4139952" y="1268760"/>
            <a:ext cx="4559300" cy="3175000"/>
          </a:xfrm>
          <a:prstGeom prst="rect">
            <a:avLst/>
          </a:prstGeom>
        </p:spPr>
      </p:pic>
      <p:pic>
        <p:nvPicPr>
          <p:cNvPr id="6" name="Imagen 5" descr="Cancer-Un-millón-de-personas-morirán-de-cáncer-cada-año-en-América-Latina.jpg"/>
          <p:cNvPicPr>
            <a:picLocks noChangeAspect="1"/>
          </p:cNvPicPr>
          <p:nvPr/>
        </p:nvPicPr>
        <p:blipFill rotWithShape="1">
          <a:blip r:embed="rId6">
            <a:extLst>
              <a:ext uri="{28A0092B-C50C-407E-A947-70E740481C1C}">
                <a14:useLocalDpi xmlns:a14="http://schemas.microsoft.com/office/drawing/2010/main" val="0"/>
              </a:ext>
            </a:extLst>
          </a:blip>
          <a:srcRect l="14297" t="16576" r="1963"/>
          <a:stretch/>
        </p:blipFill>
        <p:spPr>
          <a:xfrm>
            <a:off x="755576" y="4437112"/>
            <a:ext cx="7657108" cy="2319561"/>
          </a:xfrm>
          <a:prstGeom prst="rect">
            <a:avLst/>
          </a:prstGeom>
          <a:ln>
            <a:noFill/>
          </a:ln>
          <a:effectLst>
            <a:softEdge rad="112500"/>
          </a:effectLst>
        </p:spPr>
      </p:pic>
    </p:spTree>
    <p:extLst>
      <p:ext uri="{BB962C8B-B14F-4D97-AF65-F5344CB8AC3E}">
        <p14:creationId xmlns:p14="http://schemas.microsoft.com/office/powerpoint/2010/main" val="4147270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evangelism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3068960"/>
            <a:ext cx="8856984" cy="3609578"/>
          </a:xfrm>
          <a:prstGeom prst="rect">
            <a:avLst/>
          </a:prstGeom>
          <a:ln>
            <a:noFill/>
          </a:ln>
          <a:effectLst>
            <a:softEdge rad="112500"/>
          </a:effectLst>
        </p:spPr>
      </p:pic>
      <p:sp>
        <p:nvSpPr>
          <p:cNvPr id="5" name="Rectángulo 4"/>
          <p:cNvSpPr/>
          <p:nvPr/>
        </p:nvSpPr>
        <p:spPr>
          <a:xfrm>
            <a:off x="179512" y="188640"/>
            <a:ext cx="8856984" cy="2308324"/>
          </a:xfrm>
          <a:prstGeom prst="rect">
            <a:avLst/>
          </a:prstGeom>
        </p:spPr>
        <p:txBody>
          <a:bodyPr wrap="square">
            <a:spAutoFit/>
          </a:bodyPr>
          <a:lstStyle/>
          <a:p>
            <a:pPr algn="ctr">
              <a:lnSpc>
                <a:spcPct val="150000"/>
              </a:lnSpc>
              <a:spcAft>
                <a:spcPts val="0"/>
              </a:spcAft>
            </a:pPr>
            <a:r>
              <a:rPr lang="es-ES" sz="3200" b="1" dirty="0">
                <a:latin typeface="Avenir Book" charset="0"/>
                <a:ea typeface="Avenir Book" charset="0"/>
                <a:cs typeface="Avenir Book" charset="0"/>
              </a:rPr>
              <a:t>Ro. 10:15</a:t>
            </a:r>
            <a:r>
              <a:rPr lang="es-ES" sz="3200" dirty="0">
                <a:latin typeface="Avenir Book" charset="0"/>
                <a:ea typeface="Avenir Book" charset="0"/>
                <a:cs typeface="Avenir Book" charset="0"/>
              </a:rPr>
              <a:t> […] !!Cuán hermosos son los pies </a:t>
            </a:r>
            <a:endParaRPr lang="es-ES" sz="3200" dirty="0" smtClean="0">
              <a:latin typeface="Avenir Book" charset="0"/>
              <a:ea typeface="Avenir Book" charset="0"/>
              <a:cs typeface="Avenir Book" charset="0"/>
            </a:endParaRPr>
          </a:p>
          <a:p>
            <a:pPr algn="ctr">
              <a:lnSpc>
                <a:spcPct val="150000"/>
              </a:lnSpc>
              <a:spcAft>
                <a:spcPts val="0"/>
              </a:spcAft>
            </a:pPr>
            <a:r>
              <a:rPr lang="es-ES" sz="3200" dirty="0" smtClean="0">
                <a:latin typeface="Avenir Book" charset="0"/>
                <a:ea typeface="Avenir Book" charset="0"/>
                <a:cs typeface="Avenir Book" charset="0"/>
              </a:rPr>
              <a:t>de </a:t>
            </a:r>
            <a:r>
              <a:rPr lang="es-ES" sz="3200" dirty="0">
                <a:latin typeface="Avenir Book" charset="0"/>
                <a:ea typeface="Avenir Book" charset="0"/>
                <a:cs typeface="Avenir Book" charset="0"/>
              </a:rPr>
              <a:t>los que anuncian la paz, </a:t>
            </a:r>
            <a:endParaRPr lang="es-ES" sz="3200" dirty="0" smtClean="0">
              <a:latin typeface="Avenir Book" charset="0"/>
              <a:ea typeface="Avenir Book" charset="0"/>
              <a:cs typeface="Avenir Book" charset="0"/>
            </a:endParaRPr>
          </a:p>
          <a:p>
            <a:pPr algn="ctr">
              <a:lnSpc>
                <a:spcPct val="150000"/>
              </a:lnSpc>
              <a:spcAft>
                <a:spcPts val="0"/>
              </a:spcAft>
            </a:pPr>
            <a:r>
              <a:rPr lang="es-ES" sz="3200" dirty="0" smtClean="0">
                <a:latin typeface="Avenir Book" charset="0"/>
                <a:ea typeface="Avenir Book" charset="0"/>
                <a:cs typeface="Avenir Book" charset="0"/>
              </a:rPr>
              <a:t>de </a:t>
            </a:r>
            <a:r>
              <a:rPr lang="es-ES" sz="3200" dirty="0">
                <a:latin typeface="Avenir Book" charset="0"/>
                <a:ea typeface="Avenir Book" charset="0"/>
                <a:cs typeface="Avenir Book" charset="0"/>
              </a:rPr>
              <a:t>los que anuncian buenas nuevas!</a:t>
            </a:r>
            <a:endParaRPr lang="es-ES" sz="3600" dirty="0">
              <a:effectLst/>
              <a:latin typeface="Avenir Book" charset="0"/>
              <a:ea typeface="Avenir Book" charset="0"/>
              <a:cs typeface="Avenir Book" charset="0"/>
            </a:endParaRPr>
          </a:p>
        </p:txBody>
      </p:sp>
    </p:spTree>
    <p:extLst>
      <p:ext uri="{BB962C8B-B14F-4D97-AF65-F5344CB8AC3E}">
        <p14:creationId xmlns:p14="http://schemas.microsoft.com/office/powerpoint/2010/main" val="29659203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CuadroTexto"/>
          <p:cNvSpPr txBox="1"/>
          <p:nvPr/>
        </p:nvSpPr>
        <p:spPr>
          <a:xfrm>
            <a:off x="431540" y="196853"/>
            <a:ext cx="7992888" cy="584775"/>
          </a:xfrm>
          <a:prstGeom prst="rect">
            <a:avLst/>
          </a:prstGeom>
          <a:solidFill>
            <a:srgbClr val="FF0000"/>
          </a:solidFill>
        </p:spPr>
        <p:txBody>
          <a:bodyPr wrap="square" rtlCol="0">
            <a:spAutoFit/>
          </a:bodyPr>
          <a:lstStyle/>
          <a:p>
            <a:pPr algn="ctr"/>
            <a:r>
              <a:rPr lang="es-ES" sz="3200" dirty="0" smtClean="0">
                <a:latin typeface="Cambria"/>
                <a:cs typeface="Cambria"/>
              </a:rPr>
              <a:t>NUEVE CLAVES PARA EL EVANGELISMO</a:t>
            </a:r>
          </a:p>
        </p:txBody>
      </p:sp>
      <p:pic>
        <p:nvPicPr>
          <p:cNvPr id="10" name="Imagen 9"/>
          <p:cNvPicPr>
            <a:picLocks noChangeAspect="1"/>
          </p:cNvPicPr>
          <p:nvPr/>
        </p:nvPicPr>
        <p:blipFill rotWithShape="1">
          <a:blip r:embed="rId2">
            <a:extLst>
              <a:ext uri="{28A0092B-C50C-407E-A947-70E740481C1C}">
                <a14:useLocalDpi xmlns:a14="http://schemas.microsoft.com/office/drawing/2010/main" val="0"/>
              </a:ext>
            </a:extLst>
          </a:blip>
          <a:srcRect t="29525" b="24801"/>
          <a:stretch/>
        </p:blipFill>
        <p:spPr>
          <a:xfrm>
            <a:off x="30020" y="4769768"/>
            <a:ext cx="9144000" cy="2088232"/>
          </a:xfrm>
          <a:prstGeom prst="rect">
            <a:avLst/>
          </a:prstGeom>
        </p:spPr>
      </p:pic>
      <p:sp>
        <p:nvSpPr>
          <p:cNvPr id="11" name="Rectángulo 10"/>
          <p:cNvSpPr/>
          <p:nvPr/>
        </p:nvSpPr>
        <p:spPr>
          <a:xfrm>
            <a:off x="179512" y="980728"/>
            <a:ext cx="8964488" cy="1077218"/>
          </a:xfrm>
          <a:prstGeom prst="rect">
            <a:avLst/>
          </a:prstGeom>
        </p:spPr>
        <p:txBody>
          <a:bodyPr wrap="square">
            <a:spAutoFit/>
          </a:bodyPr>
          <a:lstStyle/>
          <a:p>
            <a:pPr marL="514350" indent="-514350">
              <a:buAutoNum type="arabicPeriod"/>
            </a:pPr>
            <a:r>
              <a:rPr lang="es-ES" sz="3200" b="1" dirty="0" smtClean="0">
                <a:latin typeface="Avenir Book" charset="0"/>
                <a:ea typeface="Avenir Book" charset="0"/>
                <a:cs typeface="Avenir Book" charset="0"/>
              </a:rPr>
              <a:t>Ora </a:t>
            </a:r>
            <a:r>
              <a:rPr lang="es-ES" sz="3200" b="1" dirty="0">
                <a:latin typeface="Avenir Book" charset="0"/>
                <a:ea typeface="Avenir Book" charset="0"/>
                <a:cs typeface="Avenir Book" charset="0"/>
              </a:rPr>
              <a:t>y ama a la gente a la que compartes </a:t>
            </a:r>
            <a:endParaRPr lang="es-ES" sz="3200" b="1" dirty="0" smtClean="0">
              <a:latin typeface="Avenir Book" charset="0"/>
              <a:ea typeface="Avenir Book" charset="0"/>
              <a:cs typeface="Avenir Book" charset="0"/>
            </a:endParaRPr>
          </a:p>
          <a:p>
            <a:r>
              <a:rPr lang="es-ES" sz="3200" b="1" dirty="0" smtClean="0">
                <a:latin typeface="Avenir Book" charset="0"/>
                <a:ea typeface="Avenir Book" charset="0"/>
                <a:cs typeface="Avenir Book" charset="0"/>
              </a:rPr>
              <a:t>     el </a:t>
            </a:r>
            <a:r>
              <a:rPr lang="es-ES" sz="3200" b="1" dirty="0">
                <a:latin typeface="Avenir Book" charset="0"/>
                <a:ea typeface="Avenir Book" charset="0"/>
                <a:cs typeface="Avenir Book" charset="0"/>
              </a:rPr>
              <a:t>evangelio.</a:t>
            </a:r>
            <a:r>
              <a:rPr lang="es-ES" sz="3200" dirty="0">
                <a:latin typeface="Avenir Book" charset="0"/>
                <a:ea typeface="Avenir Book" charset="0"/>
                <a:cs typeface="Avenir Book" charset="0"/>
              </a:rPr>
              <a:t> </a:t>
            </a:r>
          </a:p>
        </p:txBody>
      </p:sp>
      <p:sp>
        <p:nvSpPr>
          <p:cNvPr id="12" name="Rectángulo 11"/>
          <p:cNvSpPr/>
          <p:nvPr/>
        </p:nvSpPr>
        <p:spPr>
          <a:xfrm>
            <a:off x="179512" y="2495798"/>
            <a:ext cx="8820472" cy="1077218"/>
          </a:xfrm>
          <a:prstGeom prst="rect">
            <a:avLst/>
          </a:prstGeom>
        </p:spPr>
        <p:txBody>
          <a:bodyPr wrap="square">
            <a:spAutoFit/>
          </a:bodyPr>
          <a:lstStyle/>
          <a:p>
            <a:r>
              <a:rPr lang="es-ES" sz="3200" b="1" dirty="0" smtClean="0">
                <a:latin typeface="Avenir Book" charset="0"/>
                <a:ea typeface="Avenir Book" charset="0"/>
                <a:cs typeface="Avenir Book" charset="0"/>
              </a:rPr>
              <a:t>2. Procura </a:t>
            </a:r>
            <a:r>
              <a:rPr lang="es-ES" sz="3200" b="1" dirty="0">
                <a:latin typeface="Avenir Book" charset="0"/>
                <a:ea typeface="Avenir Book" charset="0"/>
                <a:cs typeface="Avenir Book" charset="0"/>
              </a:rPr>
              <a:t>reflejar la naturaleza y la verdad </a:t>
            </a:r>
            <a:r>
              <a:rPr lang="es-ES" sz="3200" b="1" dirty="0" smtClean="0">
                <a:latin typeface="Avenir Book" charset="0"/>
                <a:ea typeface="Avenir Book" charset="0"/>
                <a:cs typeface="Avenir Book" charset="0"/>
              </a:rPr>
              <a:t>de</a:t>
            </a:r>
          </a:p>
          <a:p>
            <a:r>
              <a:rPr lang="es-ES" sz="3200" b="1" dirty="0">
                <a:latin typeface="Avenir Book" charset="0"/>
                <a:ea typeface="Avenir Book" charset="0"/>
                <a:cs typeface="Avenir Book" charset="0"/>
              </a:rPr>
              <a:t> </a:t>
            </a:r>
            <a:r>
              <a:rPr lang="es-ES" sz="3200" b="1" dirty="0" smtClean="0">
                <a:latin typeface="Avenir Book" charset="0"/>
                <a:ea typeface="Avenir Book" charset="0"/>
                <a:cs typeface="Avenir Book" charset="0"/>
              </a:rPr>
              <a:t>   </a:t>
            </a:r>
            <a:r>
              <a:rPr lang="es-ES" sz="3200" b="1" dirty="0">
                <a:latin typeface="Avenir Book" charset="0"/>
                <a:ea typeface="Avenir Book" charset="0"/>
                <a:cs typeface="Avenir Book" charset="0"/>
              </a:rPr>
              <a:t>Dios tanto en tu vida como en tu carácter.</a:t>
            </a:r>
            <a:r>
              <a:rPr lang="es-ES" sz="3200" dirty="0">
                <a:latin typeface="Avenir Book" charset="0"/>
                <a:ea typeface="Avenir Book" charset="0"/>
                <a:cs typeface="Avenir Book" charset="0"/>
              </a:rPr>
              <a:t> </a:t>
            </a:r>
          </a:p>
        </p:txBody>
      </p:sp>
      <p:sp>
        <p:nvSpPr>
          <p:cNvPr id="13" name="Rectángulo 12"/>
          <p:cNvSpPr/>
          <p:nvPr/>
        </p:nvSpPr>
        <p:spPr>
          <a:xfrm>
            <a:off x="323528" y="4077072"/>
            <a:ext cx="5040162" cy="584775"/>
          </a:xfrm>
          <a:prstGeom prst="rect">
            <a:avLst/>
          </a:prstGeom>
        </p:spPr>
        <p:txBody>
          <a:bodyPr wrap="none">
            <a:spAutoFit/>
          </a:bodyPr>
          <a:lstStyle/>
          <a:p>
            <a:pPr lvl="0">
              <a:spcAft>
                <a:spcPts val="0"/>
              </a:spcAft>
            </a:pPr>
            <a:r>
              <a:rPr lang="es-ES" sz="3200" b="1" dirty="0" smtClean="0">
                <a:latin typeface="Avenir Book" charset="0"/>
                <a:ea typeface="Avenir Book" charset="0"/>
                <a:cs typeface="Avenir Book" charset="0"/>
              </a:rPr>
              <a:t>3. Pídele </a:t>
            </a:r>
            <a:r>
              <a:rPr lang="es-ES" sz="3200" b="1" dirty="0">
                <a:latin typeface="Avenir Book" charset="0"/>
                <a:ea typeface="Avenir Book" charset="0"/>
                <a:cs typeface="Avenir Book" charset="0"/>
              </a:rPr>
              <a:t>a Dios sabiduría. </a:t>
            </a:r>
            <a:endParaRPr lang="es-ES" sz="3200" dirty="0">
              <a:effectLst/>
              <a:latin typeface="Avenir Book" charset="0"/>
              <a:ea typeface="Avenir Book" charset="0"/>
              <a:cs typeface="Avenir Book" charset="0"/>
            </a:endParaRPr>
          </a:p>
        </p:txBody>
      </p:sp>
    </p:spTree>
    <p:extLst>
      <p:ext uri="{BB962C8B-B14F-4D97-AF65-F5344CB8AC3E}">
        <p14:creationId xmlns:p14="http://schemas.microsoft.com/office/powerpoint/2010/main" val="1671667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323528" y="260648"/>
            <a:ext cx="5026376" cy="584775"/>
          </a:xfrm>
          <a:prstGeom prst="rect">
            <a:avLst/>
          </a:prstGeom>
        </p:spPr>
        <p:txBody>
          <a:bodyPr wrap="none">
            <a:spAutoFit/>
          </a:bodyPr>
          <a:lstStyle/>
          <a:p>
            <a:pPr lvl="0" algn="just">
              <a:spcAft>
                <a:spcPts val="0"/>
              </a:spcAft>
            </a:pPr>
            <a:r>
              <a:rPr lang="es-ES" sz="3200" b="1" dirty="0" smtClean="0">
                <a:latin typeface="Avenir Book" charset="0"/>
                <a:ea typeface="Avenir Book" charset="0"/>
                <a:cs typeface="Avenir Book" charset="0"/>
              </a:rPr>
              <a:t>4. Presenta </a:t>
            </a:r>
            <a:r>
              <a:rPr lang="es-ES" sz="3200" b="1" dirty="0">
                <a:latin typeface="Avenir Book" charset="0"/>
                <a:ea typeface="Avenir Book" charset="0"/>
                <a:cs typeface="Avenir Book" charset="0"/>
              </a:rPr>
              <a:t>la ley de Dios. </a:t>
            </a:r>
            <a:endParaRPr lang="es-ES" sz="3200" b="1" dirty="0">
              <a:effectLst/>
              <a:latin typeface="Avenir Book" charset="0"/>
              <a:ea typeface="Avenir Book" charset="0"/>
              <a:cs typeface="Avenir Book" charset="0"/>
            </a:endParaRPr>
          </a:p>
        </p:txBody>
      </p:sp>
      <p:sp>
        <p:nvSpPr>
          <p:cNvPr id="4" name="Rectángulo 3"/>
          <p:cNvSpPr/>
          <p:nvPr/>
        </p:nvSpPr>
        <p:spPr>
          <a:xfrm>
            <a:off x="323528" y="1196752"/>
            <a:ext cx="5808000" cy="584775"/>
          </a:xfrm>
          <a:prstGeom prst="rect">
            <a:avLst/>
          </a:prstGeom>
        </p:spPr>
        <p:txBody>
          <a:bodyPr wrap="none">
            <a:spAutoFit/>
          </a:bodyPr>
          <a:lstStyle/>
          <a:p>
            <a:r>
              <a:rPr lang="es-ES" sz="3200" b="1" dirty="0" smtClean="0">
                <a:latin typeface="Avenir Book" charset="0"/>
                <a:ea typeface="Avenir Book" charset="0"/>
                <a:cs typeface="Avenir Book" charset="0"/>
              </a:rPr>
              <a:t>5. Siembra </a:t>
            </a:r>
            <a:r>
              <a:rPr lang="es-ES" sz="3200" b="1" dirty="0">
                <a:latin typeface="Avenir Book" charset="0"/>
                <a:ea typeface="Avenir Book" charset="0"/>
                <a:cs typeface="Avenir Book" charset="0"/>
              </a:rPr>
              <a:t>la palabra de Dios. </a:t>
            </a:r>
          </a:p>
        </p:txBody>
      </p:sp>
      <p:sp>
        <p:nvSpPr>
          <p:cNvPr id="5" name="Rectángulo 4"/>
          <p:cNvSpPr/>
          <p:nvPr/>
        </p:nvSpPr>
        <p:spPr>
          <a:xfrm>
            <a:off x="251520" y="2132856"/>
            <a:ext cx="8856984" cy="1224951"/>
          </a:xfrm>
          <a:prstGeom prst="rect">
            <a:avLst/>
          </a:prstGeom>
        </p:spPr>
        <p:txBody>
          <a:bodyPr wrap="square">
            <a:spAutoFit/>
          </a:bodyPr>
          <a:lstStyle/>
          <a:p>
            <a:pPr algn="just">
              <a:lnSpc>
                <a:spcPct val="115000"/>
              </a:lnSpc>
              <a:spcAft>
                <a:spcPts val="0"/>
              </a:spcAft>
            </a:pPr>
            <a:r>
              <a:rPr lang="es-ES" sz="3200" b="1" dirty="0">
                <a:latin typeface="Avenir Book" charset="0"/>
                <a:ea typeface="Avenir Book" charset="0"/>
                <a:cs typeface="Avenir Book" charset="0"/>
              </a:rPr>
              <a:t> </a:t>
            </a:r>
            <a:r>
              <a:rPr lang="es-ES" sz="3200" b="1" dirty="0" smtClean="0">
                <a:latin typeface="Avenir Book" charset="0"/>
                <a:ea typeface="Avenir Book" charset="0"/>
                <a:cs typeface="Avenir Book" charset="0"/>
              </a:rPr>
              <a:t>6. Se </a:t>
            </a:r>
            <a:r>
              <a:rPr lang="es-ES" sz="3200" b="1" dirty="0">
                <a:latin typeface="Avenir Book" charset="0"/>
                <a:ea typeface="Avenir Book" charset="0"/>
                <a:cs typeface="Avenir Book" charset="0"/>
              </a:rPr>
              <a:t>una vasija del Espíritu Santo a </a:t>
            </a:r>
            <a:r>
              <a:rPr lang="es-ES" sz="3200" b="1" dirty="0" smtClean="0">
                <a:latin typeface="Avenir Book" charset="0"/>
                <a:ea typeface="Avenir Book" charset="0"/>
                <a:cs typeface="Avenir Book" charset="0"/>
              </a:rPr>
              <a:t>través</a:t>
            </a:r>
          </a:p>
          <a:p>
            <a:pPr algn="just">
              <a:lnSpc>
                <a:spcPct val="115000"/>
              </a:lnSpc>
              <a:spcAft>
                <a:spcPts val="0"/>
              </a:spcAft>
            </a:pPr>
            <a:r>
              <a:rPr lang="es-ES" sz="3200" b="1" dirty="0">
                <a:latin typeface="Avenir Book" charset="0"/>
                <a:ea typeface="Avenir Book" charset="0"/>
                <a:cs typeface="Avenir Book" charset="0"/>
              </a:rPr>
              <a:t> </a:t>
            </a:r>
            <a:r>
              <a:rPr lang="es-ES" sz="3200" b="1" dirty="0" smtClean="0">
                <a:latin typeface="Avenir Book" charset="0"/>
                <a:ea typeface="Avenir Book" charset="0"/>
                <a:cs typeface="Avenir Book" charset="0"/>
              </a:rPr>
              <a:t>    </a:t>
            </a:r>
            <a:r>
              <a:rPr lang="es-ES" sz="3200" b="1" dirty="0">
                <a:latin typeface="Avenir Book" charset="0"/>
                <a:ea typeface="Avenir Book" charset="0"/>
                <a:cs typeface="Avenir Book" charset="0"/>
              </a:rPr>
              <a:t>de tu vida y testimonio. </a:t>
            </a:r>
            <a:endParaRPr lang="es-ES" sz="3200" dirty="0">
              <a:effectLst/>
              <a:latin typeface="Avenir Book" charset="0"/>
              <a:ea typeface="Avenir Book" charset="0"/>
              <a:cs typeface="Avenir Book" charset="0"/>
            </a:endParaRP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15124" b="14877"/>
          <a:stretch/>
        </p:blipFill>
        <p:spPr>
          <a:xfrm>
            <a:off x="0" y="3269297"/>
            <a:ext cx="9144000" cy="3600400"/>
          </a:xfrm>
          <a:prstGeom prst="rect">
            <a:avLst/>
          </a:prstGeom>
        </p:spPr>
      </p:pic>
    </p:spTree>
    <p:extLst>
      <p:ext uri="{BB962C8B-B14F-4D97-AF65-F5344CB8AC3E}">
        <p14:creationId xmlns:p14="http://schemas.microsoft.com/office/powerpoint/2010/main" val="194367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79512" y="44624"/>
            <a:ext cx="8784976" cy="1077218"/>
          </a:xfrm>
          <a:prstGeom prst="rect">
            <a:avLst/>
          </a:prstGeom>
        </p:spPr>
        <p:txBody>
          <a:bodyPr wrap="square">
            <a:spAutoFit/>
          </a:bodyPr>
          <a:lstStyle/>
          <a:p>
            <a:r>
              <a:rPr lang="es-ES" sz="3200" b="1" dirty="0" smtClean="0">
                <a:latin typeface="Avenir Book" charset="0"/>
                <a:ea typeface="Avenir Book" charset="0"/>
                <a:cs typeface="Avenir Book" charset="0"/>
              </a:rPr>
              <a:t>7. Mueve </a:t>
            </a:r>
            <a:r>
              <a:rPr lang="es-ES" sz="3200" b="1" dirty="0">
                <a:latin typeface="Avenir Book" charset="0"/>
                <a:ea typeface="Avenir Book" charset="0"/>
                <a:cs typeface="Avenir Book" charset="0"/>
              </a:rPr>
              <a:t>a la persona a un punto de duda </a:t>
            </a:r>
            <a:r>
              <a:rPr lang="es-ES" sz="3200" b="1" dirty="0" smtClean="0">
                <a:latin typeface="Avenir Book" charset="0"/>
                <a:ea typeface="Avenir Book" charset="0"/>
                <a:cs typeface="Avenir Book" charset="0"/>
              </a:rPr>
              <a:t>con</a:t>
            </a:r>
          </a:p>
          <a:p>
            <a:r>
              <a:rPr lang="es-ES" sz="3200" b="1" dirty="0">
                <a:latin typeface="Avenir Book" charset="0"/>
                <a:ea typeface="Avenir Book" charset="0"/>
                <a:cs typeface="Avenir Book" charset="0"/>
              </a:rPr>
              <a:t> </a:t>
            </a:r>
            <a:r>
              <a:rPr lang="es-ES" sz="3200" b="1" dirty="0" smtClean="0">
                <a:latin typeface="Avenir Book" charset="0"/>
                <a:ea typeface="Avenir Book" charset="0"/>
                <a:cs typeface="Avenir Book" charset="0"/>
              </a:rPr>
              <a:t>   </a:t>
            </a:r>
            <a:r>
              <a:rPr lang="es-ES" sz="3200" b="1" dirty="0">
                <a:latin typeface="Avenir Book" charset="0"/>
                <a:ea typeface="Avenir Book" charset="0"/>
                <a:cs typeface="Avenir Book" charset="0"/>
              </a:rPr>
              <a:t>respecto a la vida que está llevando.</a:t>
            </a:r>
            <a:r>
              <a:rPr lang="es-ES" sz="3200" dirty="0">
                <a:latin typeface="Avenir Book" charset="0"/>
                <a:ea typeface="Avenir Book" charset="0"/>
                <a:cs typeface="Avenir Book" charset="0"/>
              </a:rPr>
              <a:t> </a:t>
            </a:r>
          </a:p>
        </p:txBody>
      </p:sp>
      <p:sp>
        <p:nvSpPr>
          <p:cNvPr id="4" name="Rectángulo 3"/>
          <p:cNvSpPr/>
          <p:nvPr/>
        </p:nvSpPr>
        <p:spPr>
          <a:xfrm>
            <a:off x="107504" y="1268760"/>
            <a:ext cx="9066923" cy="1077218"/>
          </a:xfrm>
          <a:prstGeom prst="rect">
            <a:avLst/>
          </a:prstGeom>
        </p:spPr>
        <p:txBody>
          <a:bodyPr wrap="square">
            <a:spAutoFit/>
          </a:bodyPr>
          <a:lstStyle/>
          <a:p>
            <a:r>
              <a:rPr lang="es-ES" sz="3200" b="1" dirty="0" smtClean="0">
                <a:latin typeface="Avenir Book" charset="0"/>
                <a:ea typeface="Avenir Book" charset="0"/>
                <a:cs typeface="Avenir Book" charset="0"/>
              </a:rPr>
              <a:t>8. Ayuda </a:t>
            </a:r>
            <a:r>
              <a:rPr lang="es-ES" sz="3200" b="1" dirty="0">
                <a:latin typeface="Avenir Book" charset="0"/>
                <a:ea typeface="Avenir Book" charset="0"/>
                <a:cs typeface="Avenir Book" charset="0"/>
              </a:rPr>
              <a:t>a la persona a obtener la verdad </a:t>
            </a:r>
            <a:r>
              <a:rPr lang="es-ES" sz="3200" b="1" dirty="0" smtClean="0">
                <a:latin typeface="Avenir Book" charset="0"/>
                <a:ea typeface="Avenir Book" charset="0"/>
                <a:cs typeface="Avenir Book" charset="0"/>
              </a:rPr>
              <a:t>que</a:t>
            </a:r>
          </a:p>
          <a:p>
            <a:r>
              <a:rPr lang="es-ES" sz="3200" b="1" dirty="0">
                <a:latin typeface="Avenir Book" charset="0"/>
                <a:ea typeface="Avenir Book" charset="0"/>
                <a:cs typeface="Avenir Book" charset="0"/>
              </a:rPr>
              <a:t> </a:t>
            </a:r>
            <a:r>
              <a:rPr lang="es-ES" sz="3200" b="1" dirty="0" smtClean="0">
                <a:latin typeface="Avenir Book" charset="0"/>
                <a:ea typeface="Avenir Book" charset="0"/>
                <a:cs typeface="Avenir Book" charset="0"/>
              </a:rPr>
              <a:t>   </a:t>
            </a:r>
            <a:r>
              <a:rPr lang="es-ES" sz="3200" b="1" dirty="0">
                <a:latin typeface="Avenir Book" charset="0"/>
                <a:ea typeface="Avenir Book" charset="0"/>
                <a:cs typeface="Avenir Book" charset="0"/>
              </a:rPr>
              <a:t>Dios ya puso en su corazón </a:t>
            </a:r>
            <a:endParaRPr lang="es-ES" sz="3200" dirty="0">
              <a:latin typeface="Avenir Book" charset="0"/>
              <a:ea typeface="Avenir Book" charset="0"/>
              <a:cs typeface="Avenir Book" charset="0"/>
            </a:endParaRPr>
          </a:p>
        </p:txBody>
      </p:sp>
      <p:sp>
        <p:nvSpPr>
          <p:cNvPr id="6" name="Rectángulo 5"/>
          <p:cNvSpPr/>
          <p:nvPr/>
        </p:nvSpPr>
        <p:spPr>
          <a:xfrm>
            <a:off x="107504" y="2564904"/>
            <a:ext cx="8784976" cy="1791260"/>
          </a:xfrm>
          <a:prstGeom prst="rect">
            <a:avLst/>
          </a:prstGeom>
        </p:spPr>
        <p:txBody>
          <a:bodyPr wrap="square">
            <a:spAutoFit/>
          </a:bodyPr>
          <a:lstStyle/>
          <a:p>
            <a:pPr algn="just">
              <a:lnSpc>
                <a:spcPct val="115000"/>
              </a:lnSpc>
              <a:spcAft>
                <a:spcPts val="0"/>
              </a:spcAft>
            </a:pPr>
            <a:r>
              <a:rPr lang="es-ES" sz="3200" b="1" dirty="0" smtClean="0">
                <a:latin typeface="Avenir Book" charset="0"/>
                <a:ea typeface="Avenir Book" charset="0"/>
                <a:cs typeface="Avenir Book" charset="0"/>
              </a:rPr>
              <a:t>9. Desafía </a:t>
            </a:r>
            <a:r>
              <a:rPr lang="es-ES" sz="3200" b="1" dirty="0">
                <a:latin typeface="Avenir Book" charset="0"/>
                <a:ea typeface="Avenir Book" charset="0"/>
                <a:cs typeface="Avenir Book" charset="0"/>
              </a:rPr>
              <a:t>a las personas a que se arrepientan </a:t>
            </a:r>
            <a:endParaRPr lang="es-ES" sz="3200" b="1" dirty="0" smtClean="0">
              <a:latin typeface="Avenir Book" charset="0"/>
              <a:ea typeface="Avenir Book" charset="0"/>
              <a:cs typeface="Avenir Book" charset="0"/>
            </a:endParaRPr>
          </a:p>
          <a:p>
            <a:pPr algn="just">
              <a:lnSpc>
                <a:spcPct val="115000"/>
              </a:lnSpc>
              <a:spcAft>
                <a:spcPts val="0"/>
              </a:spcAft>
            </a:pPr>
            <a:r>
              <a:rPr lang="es-ES" sz="3200" b="1" dirty="0">
                <a:latin typeface="Avenir Book" charset="0"/>
                <a:ea typeface="Avenir Book" charset="0"/>
                <a:cs typeface="Avenir Book" charset="0"/>
              </a:rPr>
              <a:t> </a:t>
            </a:r>
            <a:r>
              <a:rPr lang="es-ES" sz="3200" b="1" dirty="0" smtClean="0">
                <a:latin typeface="Avenir Book" charset="0"/>
                <a:ea typeface="Avenir Book" charset="0"/>
                <a:cs typeface="Avenir Book" charset="0"/>
              </a:rPr>
              <a:t>   y </a:t>
            </a:r>
            <a:r>
              <a:rPr lang="es-ES" sz="3200" b="1" dirty="0">
                <a:latin typeface="Avenir Book" charset="0"/>
                <a:ea typeface="Avenir Book" charset="0"/>
                <a:cs typeface="Avenir Book" charset="0"/>
              </a:rPr>
              <a:t>crean en el evangelio para así </a:t>
            </a:r>
            <a:r>
              <a:rPr lang="es-ES" sz="3200" b="1" dirty="0" smtClean="0">
                <a:latin typeface="Avenir Book" charset="0"/>
                <a:ea typeface="Avenir Book" charset="0"/>
                <a:cs typeface="Avenir Book" charset="0"/>
              </a:rPr>
              <a:t>reconciliarse</a:t>
            </a:r>
          </a:p>
          <a:p>
            <a:pPr algn="just">
              <a:lnSpc>
                <a:spcPct val="115000"/>
              </a:lnSpc>
              <a:spcAft>
                <a:spcPts val="0"/>
              </a:spcAft>
            </a:pPr>
            <a:r>
              <a:rPr lang="es-ES" sz="3200" b="1" dirty="0">
                <a:latin typeface="Avenir Book" charset="0"/>
                <a:ea typeface="Avenir Book" charset="0"/>
                <a:cs typeface="Avenir Book" charset="0"/>
              </a:rPr>
              <a:t> </a:t>
            </a:r>
            <a:r>
              <a:rPr lang="es-ES" sz="3200" b="1" dirty="0" smtClean="0">
                <a:latin typeface="Avenir Book" charset="0"/>
                <a:ea typeface="Avenir Book" charset="0"/>
                <a:cs typeface="Avenir Book" charset="0"/>
              </a:rPr>
              <a:t>   </a:t>
            </a:r>
            <a:r>
              <a:rPr lang="es-ES" sz="3200" b="1" dirty="0">
                <a:latin typeface="Avenir Book" charset="0"/>
                <a:ea typeface="Avenir Book" charset="0"/>
                <a:cs typeface="Avenir Book" charset="0"/>
              </a:rPr>
              <a:t>con Dios. </a:t>
            </a:r>
            <a:endParaRPr lang="es-ES" sz="3200" dirty="0">
              <a:effectLst/>
              <a:latin typeface="Avenir Book" charset="0"/>
              <a:ea typeface="Avenir Book" charset="0"/>
              <a:cs typeface="Avenir Book" charset="0"/>
            </a:endParaRPr>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3" y="4356164"/>
            <a:ext cx="9144000" cy="2501836"/>
          </a:xfrm>
          <a:prstGeom prst="rect">
            <a:avLst/>
          </a:prstGeom>
        </p:spPr>
      </p:pic>
    </p:spTree>
    <p:extLst>
      <p:ext uri="{BB962C8B-B14F-4D97-AF65-F5344CB8AC3E}">
        <p14:creationId xmlns:p14="http://schemas.microsoft.com/office/powerpoint/2010/main" val="236616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79512" y="437465"/>
            <a:ext cx="8712968" cy="6447919"/>
          </a:xfrm>
          <a:prstGeom prst="rect">
            <a:avLst/>
          </a:prstGeom>
          <a:noFill/>
        </p:spPr>
        <p:txBody>
          <a:bodyPr wrap="square" rtlCol="0">
            <a:spAutoFit/>
          </a:bodyPr>
          <a:lstStyle/>
          <a:p>
            <a:pPr algn="just"/>
            <a:r>
              <a:rPr lang="es-ES" sz="3600" u="sng" dirty="0" smtClean="0">
                <a:latin typeface="Cambria" charset="0"/>
                <a:ea typeface="Cambria" charset="0"/>
                <a:cs typeface="Cambria" charset="0"/>
              </a:rPr>
              <a:t>Observaciones</a:t>
            </a:r>
            <a:r>
              <a:rPr lang="es-ES" sz="3600" dirty="0" smtClean="0">
                <a:latin typeface="Cambria" charset="0"/>
                <a:ea typeface="Cambria" charset="0"/>
                <a:cs typeface="Cambria" charset="0"/>
              </a:rPr>
              <a:t>:</a:t>
            </a:r>
          </a:p>
          <a:p>
            <a:pPr algn="just"/>
            <a:endParaRPr lang="es-ES" sz="2300" dirty="0" smtClean="0"/>
          </a:p>
          <a:p>
            <a:pPr algn="just">
              <a:lnSpc>
                <a:spcPct val="110000"/>
              </a:lnSpc>
            </a:pPr>
            <a:r>
              <a:rPr lang="es-ES" sz="2800" dirty="0" smtClean="0"/>
              <a:t>*Cristo ha muerto por algunos.</a:t>
            </a:r>
          </a:p>
          <a:p>
            <a:pPr algn="just">
              <a:lnSpc>
                <a:spcPct val="110000"/>
              </a:lnSpc>
            </a:pPr>
            <a:r>
              <a:rPr lang="es-ES" sz="2800" dirty="0" smtClean="0"/>
              <a:t>*Estos algunos son realmente salvos.</a:t>
            </a:r>
          </a:p>
          <a:p>
            <a:pPr algn="just">
              <a:lnSpc>
                <a:spcPct val="110000"/>
              </a:lnSpc>
            </a:pPr>
            <a:r>
              <a:rPr lang="es-ES" sz="2800" dirty="0" smtClean="0"/>
              <a:t>*Estos algunos </a:t>
            </a:r>
            <a:r>
              <a:rPr lang="es-ES" sz="2800" dirty="0"/>
              <a:t>son </a:t>
            </a:r>
            <a:r>
              <a:rPr lang="es-ES" sz="2800" i="1" dirty="0"/>
              <a:t>su pueblo, sus amigos, </a:t>
            </a:r>
            <a:r>
              <a:rPr lang="es-ES" sz="2800" i="1" dirty="0" smtClean="0"/>
              <a:t>su </a:t>
            </a:r>
            <a:r>
              <a:rPr lang="es-ES" sz="2800" i="1" dirty="0"/>
              <a:t>Iglesia, </a:t>
            </a:r>
            <a:endParaRPr lang="es-ES" sz="2800" i="1" dirty="0" smtClean="0"/>
          </a:p>
          <a:p>
            <a:pPr algn="just">
              <a:lnSpc>
                <a:spcPct val="110000"/>
              </a:lnSpc>
            </a:pPr>
            <a:r>
              <a:rPr lang="es-ES" sz="2800" i="1" dirty="0"/>
              <a:t> </a:t>
            </a:r>
            <a:r>
              <a:rPr lang="es-ES" sz="2800" i="1" dirty="0" smtClean="0"/>
              <a:t>  su </a:t>
            </a:r>
            <a:r>
              <a:rPr lang="es-ES" sz="2800" i="1" dirty="0"/>
              <a:t>esposa, sus ovejas. </a:t>
            </a:r>
            <a:endParaRPr lang="es-ES" sz="2800" i="1" dirty="0" smtClean="0"/>
          </a:p>
          <a:p>
            <a:pPr algn="just">
              <a:lnSpc>
                <a:spcPct val="110000"/>
              </a:lnSpc>
            </a:pPr>
            <a:r>
              <a:rPr lang="es-ES" sz="2800" dirty="0" smtClean="0"/>
              <a:t>*La </a:t>
            </a:r>
            <a:r>
              <a:rPr lang="es-ES" sz="2800" dirty="0"/>
              <a:t>muerte de Cristo quita nuestro pecado y la ira de </a:t>
            </a:r>
            <a:r>
              <a:rPr lang="es-ES" sz="2800" dirty="0" smtClean="0"/>
              <a:t>Dios</a:t>
            </a:r>
          </a:p>
          <a:p>
            <a:pPr algn="just">
              <a:lnSpc>
                <a:spcPct val="110000"/>
              </a:lnSpc>
            </a:pPr>
            <a:r>
              <a:rPr lang="es-ES" sz="2800" dirty="0"/>
              <a:t> </a:t>
            </a:r>
            <a:r>
              <a:rPr lang="es-ES" sz="2800" dirty="0" smtClean="0"/>
              <a:t>  </a:t>
            </a:r>
            <a:r>
              <a:rPr lang="es-ES" sz="2800" dirty="0"/>
              <a:t>hacia nosotros. </a:t>
            </a:r>
            <a:endParaRPr lang="es-ES" sz="2800" dirty="0" smtClean="0"/>
          </a:p>
          <a:p>
            <a:pPr algn="just">
              <a:lnSpc>
                <a:spcPct val="110000"/>
              </a:lnSpc>
            </a:pPr>
            <a:r>
              <a:rPr lang="es-ES" sz="2800" dirty="0" smtClean="0"/>
              <a:t>*La </a:t>
            </a:r>
            <a:r>
              <a:rPr lang="es-ES" sz="2800" dirty="0"/>
              <a:t>muerte de Cristo nos reconcilia con Dios y nos libra </a:t>
            </a:r>
            <a:r>
              <a:rPr lang="es-ES" sz="2800" dirty="0" smtClean="0"/>
              <a:t>de</a:t>
            </a:r>
          </a:p>
          <a:p>
            <a:pPr algn="just">
              <a:lnSpc>
                <a:spcPct val="110000"/>
              </a:lnSpc>
            </a:pPr>
            <a:r>
              <a:rPr lang="es-ES" sz="2800" dirty="0"/>
              <a:t> </a:t>
            </a:r>
            <a:r>
              <a:rPr lang="es-ES" sz="2800" dirty="0" smtClean="0"/>
              <a:t>  </a:t>
            </a:r>
            <a:r>
              <a:rPr lang="es-ES" sz="2800" dirty="0"/>
              <a:t>la maldición de la ley. </a:t>
            </a:r>
          </a:p>
          <a:p>
            <a:pPr algn="just">
              <a:lnSpc>
                <a:spcPct val="110000"/>
              </a:lnSpc>
            </a:pPr>
            <a:r>
              <a:rPr lang="es-ES" sz="2800" dirty="0" smtClean="0"/>
              <a:t>*Esta expiación no niega la universalidad del mensaje</a:t>
            </a:r>
          </a:p>
          <a:p>
            <a:pPr algn="just">
              <a:lnSpc>
                <a:spcPct val="110000"/>
              </a:lnSpc>
            </a:pPr>
            <a:r>
              <a:rPr lang="es-ES" sz="2800" dirty="0"/>
              <a:t> </a:t>
            </a:r>
            <a:r>
              <a:rPr lang="es-ES" sz="2800" dirty="0" smtClean="0"/>
              <a:t> bíblico.</a:t>
            </a:r>
          </a:p>
          <a:p>
            <a:pPr algn="just"/>
            <a:endParaRPr lang="es-ES" sz="2300" dirty="0" smtClean="0"/>
          </a:p>
          <a:p>
            <a:pPr algn="just"/>
            <a:r>
              <a:rPr lang="es-ES" sz="2300" dirty="0" smtClean="0"/>
              <a:t> </a:t>
            </a:r>
          </a:p>
        </p:txBody>
      </p:sp>
    </p:spTree>
    <p:extLst>
      <p:ext uri="{BB962C8B-B14F-4D97-AF65-F5344CB8AC3E}">
        <p14:creationId xmlns:p14="http://schemas.microsoft.com/office/powerpoint/2010/main" val="304781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el-hombre-ante-la-cruz.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284984"/>
            <a:ext cx="9144000" cy="3573016"/>
          </a:xfrm>
          <a:prstGeom prst="rect">
            <a:avLst/>
          </a:prstGeom>
        </p:spPr>
      </p:pic>
      <p:sp>
        <p:nvSpPr>
          <p:cNvPr id="5" name="CuadroTexto 4"/>
          <p:cNvSpPr txBox="1"/>
          <p:nvPr/>
        </p:nvSpPr>
        <p:spPr>
          <a:xfrm>
            <a:off x="0" y="-12581"/>
            <a:ext cx="9324528" cy="3585597"/>
          </a:xfrm>
          <a:prstGeom prst="rect">
            <a:avLst/>
          </a:prstGeom>
          <a:noFill/>
        </p:spPr>
        <p:txBody>
          <a:bodyPr wrap="square" rtlCol="0">
            <a:spAutoFit/>
          </a:bodyPr>
          <a:lstStyle/>
          <a:p>
            <a:pPr algn="ctr">
              <a:lnSpc>
                <a:spcPct val="120000"/>
              </a:lnSpc>
            </a:pPr>
            <a:r>
              <a:rPr lang="es-ES_tradnl" sz="3000" dirty="0">
                <a:latin typeface="Cambria"/>
                <a:cs typeface="Cambria"/>
              </a:rPr>
              <a:t>Cual de estas frases es la correcta: </a:t>
            </a:r>
            <a:endParaRPr lang="es-ES_tradnl" sz="3000" dirty="0" smtClean="0">
              <a:latin typeface="Cambria"/>
              <a:cs typeface="Cambria"/>
            </a:endParaRPr>
          </a:p>
          <a:p>
            <a:pPr algn="ctr">
              <a:lnSpc>
                <a:spcPct val="120000"/>
              </a:lnSpc>
            </a:pPr>
            <a:endParaRPr lang="es-ES_tradnl" sz="3000" dirty="0" smtClean="0">
              <a:latin typeface="Cambria"/>
              <a:cs typeface="Cambria"/>
            </a:endParaRPr>
          </a:p>
          <a:p>
            <a:pPr>
              <a:lnSpc>
                <a:spcPct val="150000"/>
              </a:lnSpc>
            </a:pPr>
            <a:r>
              <a:rPr lang="es-ES_tradnl" sz="3000" dirty="0" smtClean="0"/>
              <a:t>-</a:t>
            </a:r>
            <a:r>
              <a:rPr lang="es-ES_tradnl" sz="3000" dirty="0"/>
              <a:t>C</a:t>
            </a:r>
            <a:r>
              <a:rPr lang="es-ES_tradnl" sz="3000" dirty="0" smtClean="0"/>
              <a:t>risto murió́ </a:t>
            </a:r>
            <a:r>
              <a:rPr lang="es-ES_tradnl" sz="3000" dirty="0"/>
              <a:t>por algunos pecados de todos los </a:t>
            </a:r>
            <a:r>
              <a:rPr lang="es-ES_tradnl" sz="3000" dirty="0" smtClean="0"/>
              <a:t>hombres. </a:t>
            </a:r>
            <a:endParaRPr lang="es-ES_tradnl" sz="3000" dirty="0"/>
          </a:p>
          <a:p>
            <a:pPr>
              <a:lnSpc>
                <a:spcPct val="150000"/>
              </a:lnSpc>
            </a:pPr>
            <a:r>
              <a:rPr lang="es-ES_tradnl" sz="3000" dirty="0" smtClean="0"/>
              <a:t>-</a:t>
            </a:r>
            <a:r>
              <a:rPr lang="es-ES_tradnl" sz="3000" dirty="0"/>
              <a:t>C</a:t>
            </a:r>
            <a:r>
              <a:rPr lang="es-ES_tradnl" sz="3000" dirty="0" smtClean="0"/>
              <a:t>risto murió́ </a:t>
            </a:r>
            <a:r>
              <a:rPr lang="es-ES_tradnl" sz="3000" dirty="0"/>
              <a:t>por todos los pecados de todos los hombres. </a:t>
            </a:r>
          </a:p>
          <a:p>
            <a:pPr>
              <a:lnSpc>
                <a:spcPct val="150000"/>
              </a:lnSpc>
            </a:pPr>
            <a:r>
              <a:rPr lang="es-ES_tradnl" sz="3000" dirty="0" smtClean="0"/>
              <a:t>-</a:t>
            </a:r>
            <a:r>
              <a:rPr lang="es-ES_tradnl" sz="3000" dirty="0"/>
              <a:t>C</a:t>
            </a:r>
            <a:r>
              <a:rPr lang="es-ES_tradnl" sz="3000" dirty="0" smtClean="0"/>
              <a:t>risto murió́ </a:t>
            </a:r>
            <a:r>
              <a:rPr lang="es-ES_tradnl" sz="3000" dirty="0"/>
              <a:t>por todos los pecados de algunos hombres. </a:t>
            </a:r>
          </a:p>
          <a:p>
            <a:endParaRPr lang="es-ES" sz="2000" dirty="0"/>
          </a:p>
        </p:txBody>
      </p:sp>
    </p:spTree>
    <p:extLst>
      <p:ext uri="{BB962C8B-B14F-4D97-AF65-F5344CB8AC3E}">
        <p14:creationId xmlns:p14="http://schemas.microsoft.com/office/powerpoint/2010/main" val="6425504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79512" y="907841"/>
            <a:ext cx="8604448" cy="5401479"/>
          </a:xfrm>
          <a:prstGeom prst="rect">
            <a:avLst/>
          </a:prstGeom>
        </p:spPr>
        <p:txBody>
          <a:bodyPr wrap="square">
            <a:spAutoFit/>
          </a:bodyPr>
          <a:lstStyle/>
          <a:p>
            <a:pPr algn="ctr">
              <a:lnSpc>
                <a:spcPct val="115000"/>
              </a:lnSpc>
              <a:spcAft>
                <a:spcPts val="0"/>
              </a:spcAft>
            </a:pPr>
            <a:r>
              <a:rPr lang="es-ES" sz="7500" b="1" dirty="0">
                <a:latin typeface="Candara" charset="0"/>
                <a:ea typeface="ＭＳ 明朝" charset="-128"/>
              </a:rPr>
              <a:t>«</a:t>
            </a:r>
            <a:r>
              <a:rPr lang="es-ES" sz="7500" b="1" dirty="0">
                <a:latin typeface="Candara" charset="0"/>
                <a:ea typeface="Times New Roman" charset="0"/>
              </a:rPr>
              <a:t>Yo te escogí. </a:t>
            </a:r>
            <a:endParaRPr lang="es-ES" sz="7500" b="1" dirty="0" smtClean="0">
              <a:latin typeface="Candara" charset="0"/>
              <a:ea typeface="Times New Roman" charset="0"/>
            </a:endParaRPr>
          </a:p>
          <a:p>
            <a:pPr algn="ctr">
              <a:lnSpc>
                <a:spcPct val="115000"/>
              </a:lnSpc>
              <a:spcAft>
                <a:spcPts val="0"/>
              </a:spcAft>
            </a:pPr>
            <a:r>
              <a:rPr lang="es-ES" sz="7500" b="1" dirty="0" smtClean="0">
                <a:latin typeface="Candara" charset="0"/>
                <a:ea typeface="Times New Roman" charset="0"/>
              </a:rPr>
              <a:t>Yo </a:t>
            </a:r>
            <a:r>
              <a:rPr lang="es-ES" sz="7500" b="1" dirty="0">
                <a:latin typeface="Candara" charset="0"/>
                <a:ea typeface="Times New Roman" charset="0"/>
              </a:rPr>
              <a:t>envié a Mi Hijo </a:t>
            </a:r>
            <a:endParaRPr lang="es-ES" sz="7500" b="1" dirty="0" smtClean="0">
              <a:latin typeface="Candara" charset="0"/>
              <a:ea typeface="Times New Roman" charset="0"/>
            </a:endParaRPr>
          </a:p>
          <a:p>
            <a:pPr algn="ctr">
              <a:lnSpc>
                <a:spcPct val="115000"/>
              </a:lnSpc>
              <a:spcAft>
                <a:spcPts val="0"/>
              </a:spcAft>
            </a:pPr>
            <a:r>
              <a:rPr lang="es-ES" sz="7500" b="1" dirty="0" smtClean="0">
                <a:latin typeface="Candara" charset="0"/>
                <a:ea typeface="Times New Roman" charset="0"/>
              </a:rPr>
              <a:t>a </a:t>
            </a:r>
            <a:r>
              <a:rPr lang="es-ES" sz="7500" b="1" dirty="0">
                <a:latin typeface="Candara" charset="0"/>
                <a:ea typeface="Times New Roman" charset="0"/>
              </a:rPr>
              <a:t>morir con </a:t>
            </a:r>
            <a:r>
              <a:rPr lang="es-ES" sz="7500" b="1" dirty="0" smtClean="0">
                <a:latin typeface="Candara" charset="0"/>
                <a:ea typeface="Times New Roman" charset="0"/>
              </a:rPr>
              <a:t>el</a:t>
            </a:r>
          </a:p>
          <a:p>
            <a:pPr algn="ctr">
              <a:lnSpc>
                <a:spcPct val="115000"/>
              </a:lnSpc>
              <a:spcAft>
                <a:spcPts val="0"/>
              </a:spcAft>
            </a:pPr>
            <a:r>
              <a:rPr lang="es-ES" sz="7500" b="1" dirty="0" smtClean="0">
                <a:latin typeface="Candara" charset="0"/>
                <a:ea typeface="Times New Roman" charset="0"/>
              </a:rPr>
              <a:t> </a:t>
            </a:r>
            <a:r>
              <a:rPr lang="es-ES" sz="7500" b="1" dirty="0">
                <a:latin typeface="Candara" charset="0"/>
                <a:ea typeface="Times New Roman" charset="0"/>
              </a:rPr>
              <a:t>fin de tenerte</a:t>
            </a:r>
            <a:r>
              <a:rPr lang="es-ES" sz="7500" b="1" dirty="0">
                <a:latin typeface="Candara" charset="0"/>
                <a:ea typeface="ＭＳ 明朝" charset="-128"/>
              </a:rPr>
              <a:t>»</a:t>
            </a:r>
            <a:endParaRPr lang="es-ES" sz="7500" dirty="0">
              <a:effectLst/>
              <a:latin typeface="Times New Roman" charset="0"/>
              <a:ea typeface="ＭＳ 明朝" charset="-128"/>
            </a:endParaRPr>
          </a:p>
        </p:txBody>
      </p:sp>
    </p:spTree>
    <p:extLst>
      <p:ext uri="{BB962C8B-B14F-4D97-AF65-F5344CB8AC3E}">
        <p14:creationId xmlns:p14="http://schemas.microsoft.com/office/powerpoint/2010/main" val="5069596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6749" y="3871609"/>
            <a:ext cx="3886200" cy="3584642"/>
          </a:xfrm>
          <a:prstGeom prst="rect">
            <a:avLst/>
          </a:prstGeom>
        </p:spPr>
      </p:pic>
      <p:sp>
        <p:nvSpPr>
          <p:cNvPr id="4" name="Rectángulo 3"/>
          <p:cNvSpPr/>
          <p:nvPr/>
        </p:nvSpPr>
        <p:spPr>
          <a:xfrm>
            <a:off x="155643" y="-221024"/>
            <a:ext cx="9221821" cy="4662815"/>
          </a:xfrm>
          <a:prstGeom prst="rect">
            <a:avLst/>
          </a:prstGeom>
        </p:spPr>
        <p:txBody>
          <a:bodyPr wrap="square">
            <a:spAutoFit/>
          </a:bodyPr>
          <a:lstStyle/>
          <a:p>
            <a:pPr algn="ctr">
              <a:lnSpc>
                <a:spcPct val="150000"/>
              </a:lnSpc>
            </a:pPr>
            <a:r>
              <a:rPr lang="es-ES_tradnl" sz="5400" b="1" spc="300" dirty="0" smtClean="0">
                <a:solidFill>
                  <a:schemeClr val="bg1"/>
                </a:solidFill>
                <a:latin typeface="Cambria" charset="0"/>
                <a:ea typeface="ＭＳ 明朝" charset="-128"/>
                <a:cs typeface="Times New Roman" charset="0"/>
              </a:rPr>
              <a:t>EJERCICIO</a:t>
            </a:r>
          </a:p>
          <a:p>
            <a:pPr algn="ctr">
              <a:lnSpc>
                <a:spcPct val="150000"/>
              </a:lnSpc>
            </a:pPr>
            <a:r>
              <a:rPr lang="es-ES_tradnl" sz="4800" b="1" dirty="0" smtClean="0">
                <a:solidFill>
                  <a:schemeClr val="bg1"/>
                </a:solidFill>
                <a:latin typeface="Cambria" charset="0"/>
                <a:ea typeface="ＭＳ 明朝" charset="-128"/>
                <a:cs typeface="Times New Roman" charset="0"/>
              </a:rPr>
              <a:t>Historia y Teología </a:t>
            </a:r>
          </a:p>
          <a:p>
            <a:pPr algn="ctr">
              <a:lnSpc>
                <a:spcPct val="150000"/>
              </a:lnSpc>
            </a:pPr>
            <a:r>
              <a:rPr lang="es-ES_tradnl" sz="4800" b="1" dirty="0" smtClean="0">
                <a:solidFill>
                  <a:schemeClr val="bg1"/>
                </a:solidFill>
                <a:latin typeface="Cambria" charset="0"/>
                <a:ea typeface="ＭＳ 明朝" charset="-128"/>
                <a:cs typeface="Times New Roman" charset="0"/>
              </a:rPr>
              <a:t>Sublime Gracia </a:t>
            </a:r>
          </a:p>
          <a:p>
            <a:pPr algn="ctr">
              <a:lnSpc>
                <a:spcPct val="150000"/>
              </a:lnSpc>
            </a:pPr>
            <a:r>
              <a:rPr lang="es-ES_tradnl" sz="4800" dirty="0" smtClean="0">
                <a:solidFill>
                  <a:schemeClr val="bg1"/>
                </a:solidFill>
                <a:latin typeface="Cambria" charset="0"/>
                <a:ea typeface="ＭＳ 明朝" charset="-128"/>
                <a:cs typeface="Times New Roman" charset="0"/>
              </a:rPr>
              <a:t>Desde el 2:02:30 al 2:39:32</a:t>
            </a:r>
            <a:endParaRPr lang="es-ES" sz="4800" dirty="0">
              <a:solidFill>
                <a:schemeClr val="bg1"/>
              </a:solidFill>
            </a:endParaRPr>
          </a:p>
        </p:txBody>
      </p:sp>
    </p:spTree>
    <p:extLst>
      <p:ext uri="{BB962C8B-B14F-4D97-AF65-F5344CB8AC3E}">
        <p14:creationId xmlns:p14="http://schemas.microsoft.com/office/powerpoint/2010/main" val="1930881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64904"/>
            <a:ext cx="9144000" cy="4258444"/>
          </a:xfrm>
          <a:prstGeom prst="rect">
            <a:avLst/>
          </a:prstGeom>
          <a:ln>
            <a:noFill/>
          </a:ln>
          <a:effectLst>
            <a:softEdge rad="112500"/>
          </a:effectLst>
        </p:spPr>
      </p:pic>
      <p:sp>
        <p:nvSpPr>
          <p:cNvPr id="3" name="Rectángulo 2"/>
          <p:cNvSpPr/>
          <p:nvPr/>
        </p:nvSpPr>
        <p:spPr>
          <a:xfrm>
            <a:off x="233772" y="51589"/>
            <a:ext cx="8676456" cy="2585323"/>
          </a:xfrm>
          <a:prstGeom prst="rect">
            <a:avLst/>
          </a:prstGeom>
        </p:spPr>
        <p:txBody>
          <a:bodyPr wrap="square">
            <a:spAutoFit/>
          </a:bodyPr>
          <a:lstStyle/>
          <a:p>
            <a:pPr algn="ctr">
              <a:lnSpc>
                <a:spcPct val="150000"/>
              </a:lnSpc>
            </a:pPr>
            <a:r>
              <a:rPr lang="es-ES_tradnl" sz="3600" dirty="0">
                <a:latin typeface="Candara"/>
                <a:cs typeface="Candara"/>
              </a:rPr>
              <a:t>-Cristo </a:t>
            </a:r>
            <a:r>
              <a:rPr lang="es-ES_tradnl" sz="3600" dirty="0" smtClean="0">
                <a:latin typeface="Candara"/>
                <a:cs typeface="Candara"/>
              </a:rPr>
              <a:t>ha </a:t>
            </a:r>
            <a:r>
              <a:rPr lang="es-ES_tradnl" sz="3600" dirty="0">
                <a:latin typeface="Candara"/>
                <a:cs typeface="Candara"/>
              </a:rPr>
              <a:t>muerto por todos </a:t>
            </a:r>
          </a:p>
          <a:p>
            <a:pPr algn="ctr">
              <a:lnSpc>
                <a:spcPct val="150000"/>
              </a:lnSpc>
            </a:pPr>
            <a:r>
              <a:rPr lang="es-ES_tradnl" sz="3600" dirty="0" smtClean="0">
                <a:latin typeface="Candara"/>
                <a:cs typeface="Candara"/>
              </a:rPr>
              <a:t> -Cristo ha </a:t>
            </a:r>
            <a:r>
              <a:rPr lang="es-ES_tradnl" sz="3600" dirty="0">
                <a:latin typeface="Candara"/>
                <a:cs typeface="Candara"/>
              </a:rPr>
              <a:t>muerto por muchos </a:t>
            </a:r>
            <a:r>
              <a:rPr lang="es-ES_tradnl" sz="3600" dirty="0" smtClean="0">
                <a:latin typeface="Candara"/>
                <a:cs typeface="Candara"/>
              </a:rPr>
              <a:t> </a:t>
            </a:r>
          </a:p>
          <a:p>
            <a:pPr algn="ctr">
              <a:lnSpc>
                <a:spcPct val="150000"/>
              </a:lnSpc>
            </a:pPr>
            <a:r>
              <a:rPr lang="es-ES_tradnl" sz="3600" dirty="0" smtClean="0">
                <a:latin typeface="Candara"/>
                <a:cs typeface="Candara"/>
              </a:rPr>
              <a:t>-Cristo ha </a:t>
            </a:r>
            <a:r>
              <a:rPr lang="es-ES_tradnl" sz="3600" dirty="0">
                <a:latin typeface="Candara"/>
                <a:cs typeface="Candara"/>
              </a:rPr>
              <a:t>muerto por los suyos </a:t>
            </a:r>
            <a:endParaRPr lang="es-ES" sz="3600" dirty="0">
              <a:latin typeface="Candara"/>
              <a:cs typeface="Candara"/>
            </a:endParaRPr>
          </a:p>
        </p:txBody>
      </p:sp>
    </p:spTree>
    <p:extLst>
      <p:ext uri="{BB962C8B-B14F-4D97-AF65-F5344CB8AC3E}">
        <p14:creationId xmlns:p14="http://schemas.microsoft.com/office/powerpoint/2010/main" val="18753359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323528" y="188640"/>
            <a:ext cx="8316416" cy="584775"/>
          </a:xfrm>
          <a:prstGeom prst="rect">
            <a:avLst/>
          </a:prstGeom>
          <a:noFill/>
        </p:spPr>
        <p:txBody>
          <a:bodyPr wrap="square" rtlCol="0">
            <a:spAutoFit/>
          </a:bodyPr>
          <a:lstStyle/>
          <a:p>
            <a:pPr algn="just"/>
            <a:r>
              <a:rPr lang="es-ES" sz="3200" dirty="0" smtClean="0">
                <a:solidFill>
                  <a:srgbClr val="FFFF00"/>
                </a:solidFill>
                <a:latin typeface="Cambria"/>
                <a:cs typeface="Cambria"/>
              </a:rPr>
              <a:t>1.- Las tres posturas posibles</a:t>
            </a:r>
          </a:p>
        </p:txBody>
      </p:sp>
      <p:sp>
        <p:nvSpPr>
          <p:cNvPr id="4" name="3 CuadroTexto"/>
          <p:cNvSpPr txBox="1"/>
          <p:nvPr/>
        </p:nvSpPr>
        <p:spPr>
          <a:xfrm>
            <a:off x="134449" y="1245530"/>
            <a:ext cx="6586370" cy="1015663"/>
          </a:xfrm>
          <a:prstGeom prst="rect">
            <a:avLst/>
          </a:prstGeom>
          <a:solidFill>
            <a:srgbClr val="FF0000"/>
          </a:solidFill>
        </p:spPr>
        <p:txBody>
          <a:bodyPr wrap="square" rtlCol="0">
            <a:spAutoFit/>
          </a:bodyPr>
          <a:lstStyle/>
          <a:p>
            <a:pPr algn="just"/>
            <a:r>
              <a:rPr lang="es-ES" sz="3000" dirty="0" smtClean="0"/>
              <a:t>1.- Cristo ha muerto por todos y todos serán salvos. (Universalismo)</a:t>
            </a:r>
            <a:endParaRPr lang="es-ES" sz="3000" dirty="0"/>
          </a:p>
        </p:txBody>
      </p:sp>
      <p:sp>
        <p:nvSpPr>
          <p:cNvPr id="6" name="5 CuadroTexto"/>
          <p:cNvSpPr txBox="1"/>
          <p:nvPr/>
        </p:nvSpPr>
        <p:spPr>
          <a:xfrm>
            <a:off x="134449" y="2906360"/>
            <a:ext cx="6552728" cy="1477328"/>
          </a:xfrm>
          <a:prstGeom prst="rect">
            <a:avLst/>
          </a:prstGeom>
          <a:solidFill>
            <a:srgbClr val="7030A0"/>
          </a:solidFill>
        </p:spPr>
        <p:txBody>
          <a:bodyPr wrap="square" rtlCol="0">
            <a:spAutoFit/>
          </a:bodyPr>
          <a:lstStyle/>
          <a:p>
            <a:pPr algn="just"/>
            <a:r>
              <a:rPr lang="es-ES" sz="3000" dirty="0" smtClean="0"/>
              <a:t>2.- Cristo ha muerto por todos pero solamente algunos serán salvos. (Arminianismo)</a:t>
            </a:r>
            <a:endParaRPr lang="es-ES" sz="3000" dirty="0"/>
          </a:p>
        </p:txBody>
      </p:sp>
      <p:sp>
        <p:nvSpPr>
          <p:cNvPr id="7" name="6 CuadroTexto"/>
          <p:cNvSpPr txBox="1"/>
          <p:nvPr/>
        </p:nvSpPr>
        <p:spPr>
          <a:xfrm>
            <a:off x="133840" y="5157192"/>
            <a:ext cx="6552728" cy="1015663"/>
          </a:xfrm>
          <a:prstGeom prst="rect">
            <a:avLst/>
          </a:prstGeom>
          <a:solidFill>
            <a:srgbClr val="0070C0"/>
          </a:solidFill>
        </p:spPr>
        <p:txBody>
          <a:bodyPr wrap="square" rtlCol="0">
            <a:spAutoFit/>
          </a:bodyPr>
          <a:lstStyle/>
          <a:p>
            <a:pPr algn="just"/>
            <a:r>
              <a:rPr lang="es-ES" sz="3000" dirty="0" smtClean="0"/>
              <a:t>3.- Cristo ha muerto por algunos y estos algunos serán salvos. (Fe reformada)</a:t>
            </a:r>
            <a:endParaRPr lang="es-ES" sz="3000" dirty="0"/>
          </a:p>
        </p:txBody>
      </p:sp>
      <p:pic>
        <p:nvPicPr>
          <p:cNvPr id="4098" name="Picture 2" descr="http://jeffmanning11.files.wordpress.com/2011/10/christ-on-the-cros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68" y="4760612"/>
            <a:ext cx="2411760" cy="180882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4100" name="Picture 4" descr="http://sonomachristianhome.com/wp-content/uploads/2012/02/Christ-on-Cross-Dusk-Sunray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0819" y="2906360"/>
            <a:ext cx="2423181" cy="160276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4102" name="Picture 6" descr="http://vww.lamarihuana.com/wp-content/uploads/2010/06/multitud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65882" y="994130"/>
            <a:ext cx="2378118" cy="1714791"/>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36961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Rectángulo 2"/>
          <p:cNvSpPr/>
          <p:nvPr/>
        </p:nvSpPr>
        <p:spPr>
          <a:xfrm>
            <a:off x="1619672" y="118373"/>
            <a:ext cx="8424936" cy="646331"/>
          </a:xfrm>
          <a:prstGeom prst="rect">
            <a:avLst/>
          </a:prstGeom>
        </p:spPr>
        <p:txBody>
          <a:bodyPr wrap="square">
            <a:spAutoFit/>
          </a:bodyPr>
          <a:lstStyle/>
          <a:p>
            <a:pPr marL="342900" lvl="0" indent="-342900" algn="just">
              <a:spcAft>
                <a:spcPts val="0"/>
              </a:spcAft>
              <a:buFont typeface="Wingdings" charset="2"/>
              <a:buChar char=""/>
            </a:pPr>
            <a:r>
              <a:rPr lang="es-ES_tradnl" sz="3600" b="1" dirty="0">
                <a:solidFill>
                  <a:schemeClr val="bg1"/>
                </a:solidFill>
                <a:latin typeface="Cambria" charset="0"/>
                <a:ea typeface="ＭＳ 明朝" charset="-128"/>
                <a:cs typeface="Times New Roman" charset="0"/>
              </a:rPr>
              <a:t>¿</a:t>
            </a:r>
            <a:r>
              <a:rPr lang="es-ES_tradnl" sz="3600" b="1" dirty="0" smtClean="0">
                <a:solidFill>
                  <a:schemeClr val="bg1"/>
                </a:solidFill>
                <a:latin typeface="Cambria" charset="0"/>
                <a:ea typeface="ＭＳ 明朝" charset="-128"/>
                <a:cs typeface="Times New Roman" charset="0"/>
              </a:rPr>
              <a:t>Por quien murió Cristo</a:t>
            </a:r>
            <a:r>
              <a:rPr lang="es-ES_tradnl" sz="3600" b="1" dirty="0">
                <a:solidFill>
                  <a:schemeClr val="bg1"/>
                </a:solidFill>
                <a:latin typeface="Cambria" charset="0"/>
                <a:ea typeface="ＭＳ 明朝" charset="-128"/>
                <a:cs typeface="Times New Roman" charset="0"/>
              </a:rPr>
              <a:t>?</a:t>
            </a:r>
            <a:endParaRPr lang="es-ES" sz="3600" dirty="0">
              <a:solidFill>
                <a:schemeClr val="bg1"/>
              </a:solidFill>
              <a:effectLst/>
              <a:latin typeface="Cambria" charset="0"/>
              <a:ea typeface="ＭＳ 明朝" charset="-128"/>
              <a:cs typeface="Times New Roman" charset="0"/>
            </a:endParaRPr>
          </a:p>
        </p:txBody>
      </p:sp>
      <p:sp>
        <p:nvSpPr>
          <p:cNvPr id="4" name="Rectángulo 3"/>
          <p:cNvSpPr/>
          <p:nvPr/>
        </p:nvSpPr>
        <p:spPr>
          <a:xfrm>
            <a:off x="107504" y="936883"/>
            <a:ext cx="8928992" cy="907941"/>
          </a:xfrm>
          <a:prstGeom prst="rect">
            <a:avLst/>
          </a:prstGeom>
        </p:spPr>
        <p:txBody>
          <a:bodyPr wrap="square">
            <a:spAutoFit/>
          </a:bodyPr>
          <a:lstStyle/>
          <a:p>
            <a:r>
              <a:rPr lang="es-ES" sz="2500" b="1" dirty="0" smtClean="0">
                <a:solidFill>
                  <a:srgbClr val="000000"/>
                </a:solidFill>
                <a:latin typeface="Avenir Book" charset="0"/>
                <a:ea typeface="Avenir Book" charset="0"/>
                <a:cs typeface="Avenir Book" charset="0"/>
              </a:rPr>
              <a:t>Mt. 1:21 </a:t>
            </a:r>
            <a:r>
              <a:rPr lang="es-ES" sz="2500" dirty="0" smtClean="0">
                <a:solidFill>
                  <a:srgbClr val="000000"/>
                </a:solidFill>
                <a:latin typeface="Avenir Book" charset="0"/>
                <a:ea typeface="Avenir Book" charset="0"/>
                <a:cs typeface="Avenir Book" charset="0"/>
              </a:rPr>
              <a:t>Y </a:t>
            </a:r>
            <a:r>
              <a:rPr lang="es-ES" sz="2500" dirty="0">
                <a:solidFill>
                  <a:srgbClr val="000000"/>
                </a:solidFill>
                <a:latin typeface="Avenir Book" charset="0"/>
                <a:ea typeface="Avenir Book" charset="0"/>
                <a:cs typeface="Avenir Book" charset="0"/>
              </a:rPr>
              <a:t>dará a luz un hijo, y llamarás su nombre </a:t>
            </a:r>
            <a:r>
              <a:rPr lang="es-ES" sz="2500" dirty="0" smtClean="0">
                <a:solidFill>
                  <a:srgbClr val="000000"/>
                </a:solidFill>
                <a:latin typeface="Avenir Book" charset="0"/>
                <a:ea typeface="Avenir Book" charset="0"/>
                <a:cs typeface="Avenir Book" charset="0"/>
              </a:rPr>
              <a:t>JESÚS,</a:t>
            </a:r>
          </a:p>
          <a:p>
            <a:r>
              <a:rPr lang="es-ES" sz="2500" baseline="30000" dirty="0">
                <a:solidFill>
                  <a:srgbClr val="000000"/>
                </a:solidFill>
                <a:latin typeface="Avenir Book" charset="0"/>
                <a:ea typeface="Avenir Book" charset="0"/>
                <a:cs typeface="Avenir Book" charset="0"/>
              </a:rPr>
              <a:t> </a:t>
            </a:r>
            <a:r>
              <a:rPr lang="es-ES" sz="2500" baseline="30000" dirty="0" smtClean="0">
                <a:solidFill>
                  <a:srgbClr val="000000"/>
                </a:solidFill>
                <a:latin typeface="Avenir Book" charset="0"/>
                <a:ea typeface="Avenir Book" charset="0"/>
                <a:cs typeface="Avenir Book" charset="0"/>
              </a:rPr>
              <a:t>                     </a:t>
            </a:r>
            <a:r>
              <a:rPr lang="es-ES" sz="2500" dirty="0" smtClean="0">
                <a:solidFill>
                  <a:srgbClr val="000000"/>
                </a:solidFill>
                <a:latin typeface="Avenir Book" charset="0"/>
                <a:ea typeface="Avenir Book" charset="0"/>
                <a:cs typeface="Avenir Book" charset="0"/>
              </a:rPr>
              <a:t>porque </a:t>
            </a:r>
            <a:r>
              <a:rPr lang="es-ES" sz="2500" dirty="0">
                <a:solidFill>
                  <a:srgbClr val="000000"/>
                </a:solidFill>
                <a:latin typeface="Avenir Book" charset="0"/>
                <a:ea typeface="Avenir Book" charset="0"/>
                <a:cs typeface="Avenir Book" charset="0"/>
              </a:rPr>
              <a:t>él </a:t>
            </a:r>
            <a:r>
              <a:rPr lang="es-ES" sz="2700" b="1" i="1" dirty="0">
                <a:solidFill>
                  <a:srgbClr val="000000"/>
                </a:solidFill>
                <a:latin typeface="Avenir Book" charset="0"/>
                <a:ea typeface="Avenir Book" charset="0"/>
                <a:cs typeface="Avenir Book" charset="0"/>
              </a:rPr>
              <a:t>salvará a </a:t>
            </a:r>
            <a:r>
              <a:rPr lang="es-ES" sz="2700" b="1" i="1" u="sng" dirty="0">
                <a:solidFill>
                  <a:srgbClr val="000000"/>
                </a:solidFill>
                <a:latin typeface="Avenir Book" charset="0"/>
                <a:ea typeface="Avenir Book" charset="0"/>
                <a:cs typeface="Avenir Book" charset="0"/>
              </a:rPr>
              <a:t>su</a:t>
            </a:r>
            <a:r>
              <a:rPr lang="es-ES" sz="2700" b="1" i="1" dirty="0">
                <a:solidFill>
                  <a:srgbClr val="000000"/>
                </a:solidFill>
                <a:latin typeface="Avenir Book" charset="0"/>
                <a:ea typeface="Avenir Book" charset="0"/>
                <a:cs typeface="Avenir Book" charset="0"/>
              </a:rPr>
              <a:t> pueblo</a:t>
            </a:r>
            <a:r>
              <a:rPr lang="es-ES" sz="2700" dirty="0">
                <a:solidFill>
                  <a:srgbClr val="000000"/>
                </a:solidFill>
                <a:latin typeface="Avenir Book" charset="0"/>
                <a:ea typeface="Avenir Book" charset="0"/>
                <a:cs typeface="Avenir Book" charset="0"/>
              </a:rPr>
              <a:t> </a:t>
            </a:r>
            <a:r>
              <a:rPr lang="es-ES" sz="2500" dirty="0">
                <a:solidFill>
                  <a:srgbClr val="000000"/>
                </a:solidFill>
                <a:latin typeface="Avenir Book" charset="0"/>
                <a:ea typeface="Avenir Book" charset="0"/>
                <a:cs typeface="Avenir Book" charset="0"/>
              </a:rPr>
              <a:t>de sus pecados.</a:t>
            </a:r>
            <a:endParaRPr lang="es-ES" sz="2500" dirty="0">
              <a:latin typeface="Avenir Book" charset="0"/>
              <a:ea typeface="Avenir Book" charset="0"/>
              <a:cs typeface="Avenir Book" charset="0"/>
            </a:endParaRPr>
          </a:p>
        </p:txBody>
      </p:sp>
      <p:sp>
        <p:nvSpPr>
          <p:cNvPr id="9" name="Rectángulo 8"/>
          <p:cNvSpPr/>
          <p:nvPr/>
        </p:nvSpPr>
        <p:spPr>
          <a:xfrm>
            <a:off x="108652" y="2233027"/>
            <a:ext cx="9033928" cy="907941"/>
          </a:xfrm>
          <a:prstGeom prst="rect">
            <a:avLst/>
          </a:prstGeom>
        </p:spPr>
        <p:txBody>
          <a:bodyPr wrap="square">
            <a:spAutoFit/>
          </a:bodyPr>
          <a:lstStyle/>
          <a:p>
            <a:r>
              <a:rPr lang="es-ES" sz="2500" b="1" dirty="0" err="1">
                <a:solidFill>
                  <a:srgbClr val="000000"/>
                </a:solidFill>
                <a:latin typeface="Avenir Book" charset="0"/>
                <a:ea typeface="Avenir Book" charset="0"/>
                <a:cs typeface="Avenir Book" charset="0"/>
              </a:rPr>
              <a:t>Jn</a:t>
            </a:r>
            <a:r>
              <a:rPr lang="es-ES" sz="2500" b="1" dirty="0">
                <a:solidFill>
                  <a:srgbClr val="000000"/>
                </a:solidFill>
                <a:latin typeface="Avenir Book" charset="0"/>
                <a:ea typeface="Avenir Book" charset="0"/>
                <a:cs typeface="Avenir Book" charset="0"/>
              </a:rPr>
              <a:t>. </a:t>
            </a:r>
            <a:r>
              <a:rPr lang="es-ES" sz="2500" b="1" dirty="0" smtClean="0">
                <a:solidFill>
                  <a:srgbClr val="000000"/>
                </a:solidFill>
                <a:latin typeface="Avenir Book" charset="0"/>
                <a:ea typeface="Avenir Book" charset="0"/>
                <a:cs typeface="Avenir Book" charset="0"/>
              </a:rPr>
              <a:t>10: 14 </a:t>
            </a:r>
            <a:r>
              <a:rPr lang="es-ES" sz="2500" dirty="0" smtClean="0">
                <a:solidFill>
                  <a:srgbClr val="000000"/>
                </a:solidFill>
                <a:latin typeface="Avenir Book" charset="0"/>
                <a:ea typeface="Avenir Book" charset="0"/>
                <a:cs typeface="Avenir Book" charset="0"/>
              </a:rPr>
              <a:t>Yo </a:t>
            </a:r>
            <a:r>
              <a:rPr lang="es-ES" sz="2500" dirty="0">
                <a:solidFill>
                  <a:srgbClr val="000000"/>
                </a:solidFill>
                <a:latin typeface="Avenir Book" charset="0"/>
                <a:ea typeface="Avenir Book" charset="0"/>
                <a:cs typeface="Avenir Book" charset="0"/>
              </a:rPr>
              <a:t>soy el buen pastor; y conozco </a:t>
            </a:r>
            <a:r>
              <a:rPr lang="es-ES" sz="2800" b="1" i="1" u="sng" dirty="0">
                <a:solidFill>
                  <a:srgbClr val="000000"/>
                </a:solidFill>
                <a:latin typeface="Avenir Book" charset="0"/>
                <a:ea typeface="Avenir Book" charset="0"/>
                <a:cs typeface="Avenir Book" charset="0"/>
              </a:rPr>
              <a:t>mis </a:t>
            </a:r>
            <a:r>
              <a:rPr lang="es-ES" sz="2800" b="1" i="1" u="sng" dirty="0">
                <a:solidFill>
                  <a:schemeClr val="bg1"/>
                </a:solidFill>
                <a:latin typeface="Avenir Book" charset="0"/>
                <a:ea typeface="Avenir Book" charset="0"/>
                <a:cs typeface="Avenir Book" charset="0"/>
              </a:rPr>
              <a:t>ovejas</a:t>
            </a:r>
            <a:r>
              <a:rPr lang="es-ES" sz="2800" dirty="0" smtClean="0">
                <a:solidFill>
                  <a:schemeClr val="bg1"/>
                </a:solidFill>
                <a:latin typeface="Avenir Book" charset="0"/>
                <a:ea typeface="Avenir Book" charset="0"/>
                <a:cs typeface="Avenir Book" charset="0"/>
              </a:rPr>
              <a:t>, </a:t>
            </a:r>
            <a:r>
              <a:rPr lang="es-ES" sz="2800" dirty="0">
                <a:solidFill>
                  <a:schemeClr val="bg1"/>
                </a:solidFill>
                <a:latin typeface="Times New Roman"/>
                <a:cs typeface="Times New Roman"/>
              </a:rPr>
              <a:t>[…]</a:t>
            </a:r>
            <a:r>
              <a:rPr lang="es-ES" sz="2500" dirty="0" smtClean="0">
                <a:solidFill>
                  <a:schemeClr val="bg1"/>
                </a:solidFill>
                <a:latin typeface="Avenir Book" charset="0"/>
                <a:ea typeface="Avenir Book" charset="0"/>
                <a:cs typeface="Avenir Book" charset="0"/>
              </a:rPr>
              <a:t> </a:t>
            </a:r>
          </a:p>
          <a:p>
            <a:r>
              <a:rPr lang="es-ES" sz="2500" dirty="0">
                <a:solidFill>
                  <a:srgbClr val="000000"/>
                </a:solidFill>
                <a:latin typeface="Avenir Book" charset="0"/>
                <a:ea typeface="Avenir Book" charset="0"/>
                <a:cs typeface="Avenir Book" charset="0"/>
              </a:rPr>
              <a:t> </a:t>
            </a:r>
            <a:r>
              <a:rPr lang="es-ES" sz="2500" dirty="0" smtClean="0">
                <a:solidFill>
                  <a:srgbClr val="000000"/>
                </a:solidFill>
                <a:latin typeface="Avenir Book" charset="0"/>
                <a:ea typeface="Avenir Book" charset="0"/>
                <a:cs typeface="Avenir Book" charset="0"/>
              </a:rPr>
              <a:t>           </a:t>
            </a:r>
            <a:endParaRPr lang="es-ES" sz="2500" b="0" i="0" dirty="0">
              <a:solidFill>
                <a:srgbClr val="000000"/>
              </a:solidFill>
              <a:effectLst/>
              <a:latin typeface="Avenir Book" charset="0"/>
              <a:ea typeface="Avenir Book" charset="0"/>
              <a:cs typeface="Avenir Book" charset="0"/>
            </a:endParaRPr>
          </a:p>
        </p:txBody>
      </p:sp>
      <p:sp>
        <p:nvSpPr>
          <p:cNvPr id="11" name="Rectángulo 10"/>
          <p:cNvSpPr/>
          <p:nvPr/>
        </p:nvSpPr>
        <p:spPr>
          <a:xfrm>
            <a:off x="143508" y="3060492"/>
            <a:ext cx="8856984" cy="2123658"/>
          </a:xfrm>
          <a:prstGeom prst="rect">
            <a:avLst/>
          </a:prstGeom>
        </p:spPr>
        <p:txBody>
          <a:bodyPr wrap="square">
            <a:spAutoFit/>
          </a:bodyPr>
          <a:lstStyle/>
          <a:p>
            <a:pPr algn="just">
              <a:spcAft>
                <a:spcPts val="0"/>
              </a:spcAft>
            </a:pPr>
            <a:r>
              <a:rPr lang="es-ES" sz="2500" b="1" dirty="0" err="1">
                <a:solidFill>
                  <a:schemeClr val="bg1"/>
                </a:solidFill>
                <a:latin typeface="Avenir Book" charset="0"/>
                <a:ea typeface="Avenir Book" charset="0"/>
                <a:cs typeface="Avenir Book" charset="0"/>
              </a:rPr>
              <a:t>Jn</a:t>
            </a:r>
            <a:r>
              <a:rPr lang="es-ES" sz="2500" b="1" dirty="0">
                <a:solidFill>
                  <a:schemeClr val="bg1"/>
                </a:solidFill>
                <a:latin typeface="Avenir Book" charset="0"/>
                <a:ea typeface="Avenir Book" charset="0"/>
                <a:cs typeface="Avenir Book" charset="0"/>
              </a:rPr>
              <a:t>. 10:15</a:t>
            </a:r>
            <a:r>
              <a:rPr lang="es-ES" sz="2500" dirty="0">
                <a:solidFill>
                  <a:schemeClr val="bg1"/>
                </a:solidFill>
                <a:latin typeface="Avenir Book" charset="0"/>
                <a:ea typeface="Avenir Book" charset="0"/>
                <a:cs typeface="Avenir Book" charset="0"/>
              </a:rPr>
              <a:t>  así como el Padre me conoce, </a:t>
            </a:r>
            <a:r>
              <a:rPr lang="es-ES" sz="2500" dirty="0" smtClean="0">
                <a:solidFill>
                  <a:schemeClr val="bg1"/>
                </a:solidFill>
                <a:latin typeface="Avenir Book" charset="0"/>
                <a:ea typeface="Avenir Book" charset="0"/>
                <a:cs typeface="Avenir Book" charset="0"/>
              </a:rPr>
              <a:t>y </a:t>
            </a:r>
            <a:r>
              <a:rPr lang="es-ES" sz="2500" dirty="0">
                <a:solidFill>
                  <a:schemeClr val="bg1"/>
                </a:solidFill>
                <a:latin typeface="Avenir Book" charset="0"/>
                <a:ea typeface="Avenir Book" charset="0"/>
                <a:cs typeface="Avenir Book" charset="0"/>
              </a:rPr>
              <a:t>yo </a:t>
            </a:r>
            <a:r>
              <a:rPr lang="es-ES" sz="2500" dirty="0" smtClean="0">
                <a:solidFill>
                  <a:schemeClr val="bg1"/>
                </a:solidFill>
                <a:latin typeface="Avenir Book" charset="0"/>
                <a:ea typeface="Avenir Book" charset="0"/>
                <a:cs typeface="Avenir Book" charset="0"/>
              </a:rPr>
              <a:t>conozco</a:t>
            </a:r>
          </a:p>
          <a:p>
            <a:pPr algn="just">
              <a:spcAft>
                <a:spcPts val="0"/>
              </a:spcAft>
            </a:pPr>
            <a:r>
              <a:rPr lang="es-ES" sz="2500" dirty="0">
                <a:solidFill>
                  <a:schemeClr val="bg1"/>
                </a:solidFill>
                <a:latin typeface="Avenir Book" charset="0"/>
                <a:ea typeface="Avenir Book" charset="0"/>
                <a:cs typeface="Avenir Book" charset="0"/>
              </a:rPr>
              <a:t> </a:t>
            </a:r>
            <a:r>
              <a:rPr lang="es-ES" sz="2500" dirty="0" smtClean="0">
                <a:solidFill>
                  <a:schemeClr val="bg1"/>
                </a:solidFill>
                <a:latin typeface="Avenir Book" charset="0"/>
                <a:ea typeface="Avenir Book" charset="0"/>
                <a:cs typeface="Avenir Book" charset="0"/>
              </a:rPr>
              <a:t>               </a:t>
            </a:r>
            <a:r>
              <a:rPr lang="es-ES" sz="2500" dirty="0">
                <a:solidFill>
                  <a:schemeClr val="bg1"/>
                </a:solidFill>
                <a:latin typeface="Avenir Book" charset="0"/>
                <a:ea typeface="Avenir Book" charset="0"/>
                <a:cs typeface="Avenir Book" charset="0"/>
              </a:rPr>
              <a:t>al Padre; y pongo </a:t>
            </a:r>
            <a:r>
              <a:rPr lang="es-ES" sz="2800" b="1" i="1" u="sng" dirty="0">
                <a:solidFill>
                  <a:schemeClr val="bg1"/>
                </a:solidFill>
                <a:latin typeface="Avenir Book" charset="0"/>
                <a:ea typeface="Avenir Book" charset="0"/>
                <a:cs typeface="Avenir Book" charset="0"/>
              </a:rPr>
              <a:t>mi vida por las ovejas.</a:t>
            </a:r>
            <a:endParaRPr lang="es-ES" sz="2800" dirty="0">
              <a:solidFill>
                <a:schemeClr val="bg1"/>
              </a:solidFill>
              <a:latin typeface="Avenir Book" charset="0"/>
              <a:ea typeface="Avenir Book" charset="0"/>
              <a:cs typeface="Avenir Book" charset="0"/>
            </a:endParaRPr>
          </a:p>
          <a:p>
            <a:pPr algn="just">
              <a:spcAft>
                <a:spcPts val="0"/>
              </a:spcAft>
            </a:pPr>
            <a:r>
              <a:rPr lang="es-ES" sz="2500" dirty="0">
                <a:solidFill>
                  <a:schemeClr val="bg1"/>
                </a:solidFill>
                <a:latin typeface="Avenir Book" charset="0"/>
                <a:ea typeface="Avenir Book" charset="0"/>
                <a:cs typeface="Avenir Book" charset="0"/>
              </a:rPr>
              <a:t> </a:t>
            </a:r>
          </a:p>
          <a:p>
            <a:pPr algn="just">
              <a:spcAft>
                <a:spcPts val="0"/>
              </a:spcAft>
            </a:pPr>
            <a:r>
              <a:rPr lang="es-ES" sz="2500" b="1" dirty="0" err="1">
                <a:solidFill>
                  <a:schemeClr val="bg1"/>
                </a:solidFill>
                <a:latin typeface="Avenir Book" charset="0"/>
                <a:ea typeface="Avenir Book" charset="0"/>
                <a:cs typeface="Avenir Book" charset="0"/>
              </a:rPr>
              <a:t>Jn</a:t>
            </a:r>
            <a:r>
              <a:rPr lang="es-ES" sz="2500" b="1" dirty="0">
                <a:solidFill>
                  <a:schemeClr val="bg1"/>
                </a:solidFill>
                <a:latin typeface="Avenir Book" charset="0"/>
                <a:ea typeface="Avenir Book" charset="0"/>
                <a:cs typeface="Avenir Book" charset="0"/>
              </a:rPr>
              <a:t>. 10:26</a:t>
            </a:r>
            <a:r>
              <a:rPr lang="es-ES" sz="2500" dirty="0">
                <a:solidFill>
                  <a:schemeClr val="bg1"/>
                </a:solidFill>
                <a:latin typeface="Avenir Book" charset="0"/>
                <a:ea typeface="Avenir Book" charset="0"/>
                <a:cs typeface="Avenir Book" charset="0"/>
              </a:rPr>
              <a:t>  pero vosotros no creéis, </a:t>
            </a:r>
            <a:r>
              <a:rPr lang="es-ES" sz="2500" dirty="0" smtClean="0">
                <a:solidFill>
                  <a:schemeClr val="bg1"/>
                </a:solidFill>
                <a:latin typeface="Avenir Book" charset="0"/>
                <a:ea typeface="Avenir Book" charset="0"/>
                <a:cs typeface="Avenir Book" charset="0"/>
              </a:rPr>
              <a:t>porque</a:t>
            </a:r>
          </a:p>
          <a:p>
            <a:pPr algn="just">
              <a:spcAft>
                <a:spcPts val="0"/>
              </a:spcAft>
            </a:pPr>
            <a:r>
              <a:rPr lang="es-ES" sz="2500" dirty="0">
                <a:solidFill>
                  <a:schemeClr val="bg1"/>
                </a:solidFill>
                <a:latin typeface="Avenir Book" charset="0"/>
                <a:ea typeface="Avenir Book" charset="0"/>
                <a:cs typeface="Avenir Book" charset="0"/>
              </a:rPr>
              <a:t> </a:t>
            </a:r>
            <a:r>
              <a:rPr lang="es-ES" sz="2500" dirty="0" smtClean="0">
                <a:solidFill>
                  <a:schemeClr val="bg1"/>
                </a:solidFill>
                <a:latin typeface="Avenir Book" charset="0"/>
                <a:ea typeface="Avenir Book" charset="0"/>
                <a:cs typeface="Avenir Book" charset="0"/>
              </a:rPr>
              <a:t>               </a:t>
            </a:r>
            <a:r>
              <a:rPr lang="es-ES" sz="2800" b="1" i="1" u="sng" dirty="0">
                <a:solidFill>
                  <a:schemeClr val="bg1"/>
                </a:solidFill>
                <a:latin typeface="Avenir Book" charset="0"/>
                <a:ea typeface="Avenir Book" charset="0"/>
                <a:cs typeface="Avenir Book" charset="0"/>
              </a:rPr>
              <a:t>no sois de mis ovejas</a:t>
            </a:r>
            <a:r>
              <a:rPr lang="es-ES" sz="2800" dirty="0">
                <a:solidFill>
                  <a:schemeClr val="bg1"/>
                </a:solidFill>
                <a:latin typeface="Avenir Book" charset="0"/>
                <a:ea typeface="Avenir Book" charset="0"/>
                <a:cs typeface="Avenir Book" charset="0"/>
              </a:rPr>
              <a:t>, </a:t>
            </a:r>
            <a:r>
              <a:rPr lang="es-ES" sz="2500" dirty="0">
                <a:solidFill>
                  <a:schemeClr val="bg1"/>
                </a:solidFill>
                <a:latin typeface="Avenir Book" charset="0"/>
                <a:ea typeface="Avenir Book" charset="0"/>
                <a:cs typeface="Avenir Book" charset="0"/>
              </a:rPr>
              <a:t>como os he dicho.</a:t>
            </a:r>
            <a:endParaRPr lang="es-ES" sz="2500" dirty="0">
              <a:solidFill>
                <a:schemeClr val="bg1"/>
              </a:solidFill>
              <a:effectLst/>
              <a:latin typeface="Avenir Book" charset="0"/>
              <a:ea typeface="Avenir Book" charset="0"/>
              <a:cs typeface="Avenir Book" charset="0"/>
            </a:endParaRPr>
          </a:p>
        </p:txBody>
      </p:sp>
    </p:spTree>
    <p:extLst>
      <p:ext uri="{BB962C8B-B14F-4D97-AF65-F5344CB8AC3E}">
        <p14:creationId xmlns:p14="http://schemas.microsoft.com/office/powerpoint/2010/main" val="13442476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ángulo 8"/>
          <p:cNvSpPr/>
          <p:nvPr/>
        </p:nvSpPr>
        <p:spPr>
          <a:xfrm>
            <a:off x="176334" y="351400"/>
            <a:ext cx="9057254" cy="1354217"/>
          </a:xfrm>
          <a:prstGeom prst="rect">
            <a:avLst/>
          </a:prstGeom>
        </p:spPr>
        <p:txBody>
          <a:bodyPr wrap="square">
            <a:spAutoFit/>
          </a:bodyPr>
          <a:lstStyle/>
          <a:p>
            <a:r>
              <a:rPr lang="es-ES" sz="2600" b="1" dirty="0" err="1" smtClean="0">
                <a:solidFill>
                  <a:srgbClr val="000000"/>
                </a:solidFill>
                <a:latin typeface="Avenir Book" charset="0"/>
                <a:ea typeface="Avenir Book" charset="0"/>
                <a:cs typeface="Avenir Book" charset="0"/>
              </a:rPr>
              <a:t>Jn</a:t>
            </a:r>
            <a:r>
              <a:rPr lang="es-ES" sz="2600" b="1" dirty="0" smtClean="0">
                <a:solidFill>
                  <a:srgbClr val="000000"/>
                </a:solidFill>
                <a:latin typeface="Avenir Book" charset="0"/>
                <a:ea typeface="Avenir Book" charset="0"/>
                <a:cs typeface="Avenir Book" charset="0"/>
              </a:rPr>
              <a:t>. 15:13 </a:t>
            </a:r>
            <a:r>
              <a:rPr lang="es-ES" sz="2600" dirty="0" smtClean="0">
                <a:solidFill>
                  <a:srgbClr val="000000"/>
                </a:solidFill>
                <a:latin typeface="Avenir Book" charset="0"/>
                <a:ea typeface="Avenir Book" charset="0"/>
                <a:cs typeface="Avenir Book" charset="0"/>
              </a:rPr>
              <a:t>Nadie </a:t>
            </a:r>
            <a:r>
              <a:rPr lang="es-ES" sz="2600" dirty="0">
                <a:solidFill>
                  <a:srgbClr val="000000"/>
                </a:solidFill>
                <a:latin typeface="Avenir Book" charset="0"/>
                <a:ea typeface="Avenir Book" charset="0"/>
                <a:cs typeface="Avenir Book" charset="0"/>
              </a:rPr>
              <a:t>tiene mayor amor que este, </a:t>
            </a:r>
            <a:endParaRPr lang="es-ES" sz="2600" dirty="0" smtClean="0">
              <a:solidFill>
                <a:srgbClr val="000000"/>
              </a:solidFill>
              <a:latin typeface="Avenir Book" charset="0"/>
              <a:ea typeface="Avenir Book" charset="0"/>
              <a:cs typeface="Avenir Book" charset="0"/>
            </a:endParaRPr>
          </a:p>
          <a:p>
            <a:r>
              <a:rPr lang="es-ES" sz="2600" dirty="0">
                <a:solidFill>
                  <a:srgbClr val="000000"/>
                </a:solidFill>
                <a:latin typeface="Avenir Book" charset="0"/>
                <a:ea typeface="Avenir Book" charset="0"/>
                <a:cs typeface="Avenir Book" charset="0"/>
              </a:rPr>
              <a:t> </a:t>
            </a:r>
            <a:r>
              <a:rPr lang="es-ES" sz="2600" dirty="0" smtClean="0">
                <a:solidFill>
                  <a:srgbClr val="000000"/>
                </a:solidFill>
                <a:latin typeface="Avenir Book" charset="0"/>
                <a:ea typeface="Avenir Book" charset="0"/>
                <a:cs typeface="Avenir Book" charset="0"/>
              </a:rPr>
              <a:t>               que </a:t>
            </a:r>
            <a:r>
              <a:rPr lang="es-ES" sz="2600" dirty="0">
                <a:solidFill>
                  <a:srgbClr val="000000"/>
                </a:solidFill>
                <a:latin typeface="Avenir Book" charset="0"/>
                <a:ea typeface="Avenir Book" charset="0"/>
                <a:cs typeface="Avenir Book" charset="0"/>
              </a:rPr>
              <a:t>uno ponga </a:t>
            </a:r>
            <a:r>
              <a:rPr lang="es-ES" sz="2800" b="1" i="1" u="sng" dirty="0">
                <a:solidFill>
                  <a:srgbClr val="000000"/>
                </a:solidFill>
                <a:latin typeface="Avenir Book" charset="0"/>
                <a:ea typeface="Avenir Book" charset="0"/>
                <a:cs typeface="Avenir Book" charset="0"/>
              </a:rPr>
              <a:t>su vida por sus amigos</a:t>
            </a:r>
            <a:r>
              <a:rPr lang="es-ES" sz="2600" dirty="0">
                <a:solidFill>
                  <a:srgbClr val="000000"/>
                </a:solidFill>
                <a:latin typeface="Avenir Book" charset="0"/>
                <a:ea typeface="Avenir Book" charset="0"/>
                <a:cs typeface="Avenir Book" charset="0"/>
              </a:rPr>
              <a:t>.</a:t>
            </a:r>
          </a:p>
          <a:p>
            <a:r>
              <a:rPr lang="es-ES" sz="2600" b="1" dirty="0" err="1">
                <a:solidFill>
                  <a:srgbClr val="000000"/>
                </a:solidFill>
                <a:latin typeface="Avenir Book" charset="0"/>
                <a:ea typeface="Avenir Book" charset="0"/>
                <a:cs typeface="Avenir Book" charset="0"/>
              </a:rPr>
              <a:t>Jn</a:t>
            </a:r>
            <a:r>
              <a:rPr lang="es-ES" sz="2600" b="1" dirty="0">
                <a:solidFill>
                  <a:srgbClr val="000000"/>
                </a:solidFill>
                <a:latin typeface="Avenir Book" charset="0"/>
                <a:ea typeface="Avenir Book" charset="0"/>
                <a:cs typeface="Avenir Book" charset="0"/>
              </a:rPr>
              <a:t>. </a:t>
            </a:r>
            <a:r>
              <a:rPr lang="es-ES" sz="2600" b="1" dirty="0" smtClean="0">
                <a:solidFill>
                  <a:srgbClr val="000000"/>
                </a:solidFill>
                <a:latin typeface="Avenir Book" charset="0"/>
                <a:ea typeface="Avenir Book" charset="0"/>
                <a:cs typeface="Avenir Book" charset="0"/>
              </a:rPr>
              <a:t>15:14 </a:t>
            </a:r>
            <a:r>
              <a:rPr lang="es-ES" sz="2800" b="1" i="1" dirty="0" smtClean="0">
                <a:solidFill>
                  <a:srgbClr val="000000"/>
                </a:solidFill>
                <a:latin typeface="Avenir Book" charset="0"/>
                <a:ea typeface="Avenir Book" charset="0"/>
                <a:cs typeface="Avenir Book" charset="0"/>
              </a:rPr>
              <a:t>Vosotros </a:t>
            </a:r>
            <a:r>
              <a:rPr lang="es-ES" sz="2800" b="1" i="1" dirty="0">
                <a:solidFill>
                  <a:srgbClr val="000000"/>
                </a:solidFill>
                <a:latin typeface="Avenir Book" charset="0"/>
                <a:ea typeface="Avenir Book" charset="0"/>
                <a:cs typeface="Avenir Book" charset="0"/>
              </a:rPr>
              <a:t>sois mis </a:t>
            </a:r>
            <a:r>
              <a:rPr lang="es-ES" sz="2800" b="1" i="1" u="sng" dirty="0">
                <a:solidFill>
                  <a:srgbClr val="000000"/>
                </a:solidFill>
                <a:latin typeface="Avenir Book" charset="0"/>
                <a:ea typeface="Avenir Book" charset="0"/>
                <a:cs typeface="Avenir Book" charset="0"/>
              </a:rPr>
              <a:t>amigos</a:t>
            </a:r>
            <a:r>
              <a:rPr lang="es-ES" sz="2800" u="sng" dirty="0">
                <a:solidFill>
                  <a:srgbClr val="000000"/>
                </a:solidFill>
                <a:latin typeface="Avenir Book" charset="0"/>
                <a:ea typeface="Avenir Book" charset="0"/>
                <a:cs typeface="Avenir Book" charset="0"/>
              </a:rPr>
              <a:t>, </a:t>
            </a:r>
            <a:endParaRPr lang="es-ES" sz="2800" b="0" i="0" u="sng" dirty="0">
              <a:solidFill>
                <a:srgbClr val="000000"/>
              </a:solidFill>
              <a:effectLst/>
              <a:latin typeface="Avenir Book" charset="0"/>
              <a:ea typeface="Avenir Book" charset="0"/>
              <a:cs typeface="Avenir Book" charset="0"/>
            </a:endParaRPr>
          </a:p>
        </p:txBody>
      </p:sp>
      <p:sp>
        <p:nvSpPr>
          <p:cNvPr id="10" name="Rectángulo 9"/>
          <p:cNvSpPr/>
          <p:nvPr/>
        </p:nvSpPr>
        <p:spPr>
          <a:xfrm>
            <a:off x="35496" y="2073622"/>
            <a:ext cx="9145016" cy="923330"/>
          </a:xfrm>
          <a:prstGeom prst="rect">
            <a:avLst/>
          </a:prstGeom>
        </p:spPr>
        <p:txBody>
          <a:bodyPr wrap="square">
            <a:spAutoFit/>
          </a:bodyPr>
          <a:lstStyle/>
          <a:p>
            <a:r>
              <a:rPr lang="es-ES" sz="2600" b="1" dirty="0" err="1" smtClean="0">
                <a:solidFill>
                  <a:srgbClr val="000000"/>
                </a:solidFill>
                <a:latin typeface="Avenir Book" charset="0"/>
                <a:ea typeface="Avenir Book" charset="0"/>
                <a:cs typeface="Avenir Book" charset="0"/>
              </a:rPr>
              <a:t>Heb</a:t>
            </a:r>
            <a:r>
              <a:rPr lang="es-ES" sz="2600" b="1" dirty="0" smtClean="0">
                <a:solidFill>
                  <a:srgbClr val="000000"/>
                </a:solidFill>
                <a:latin typeface="Avenir Book" charset="0"/>
                <a:ea typeface="Avenir Book" charset="0"/>
                <a:cs typeface="Avenir Book" charset="0"/>
              </a:rPr>
              <a:t>. 9:28 </a:t>
            </a:r>
            <a:r>
              <a:rPr lang="es-ES" sz="2600" dirty="0" smtClean="0">
                <a:solidFill>
                  <a:srgbClr val="000000"/>
                </a:solidFill>
                <a:latin typeface="Avenir Book" charset="0"/>
                <a:ea typeface="Avenir Book" charset="0"/>
                <a:cs typeface="Avenir Book" charset="0"/>
              </a:rPr>
              <a:t>Cristo </a:t>
            </a:r>
            <a:r>
              <a:rPr lang="es-ES" sz="2600" dirty="0">
                <a:solidFill>
                  <a:srgbClr val="000000"/>
                </a:solidFill>
                <a:latin typeface="Avenir Book" charset="0"/>
                <a:ea typeface="Avenir Book" charset="0"/>
                <a:cs typeface="Avenir Book" charset="0"/>
              </a:rPr>
              <a:t>fue ofrecido una sola vez </a:t>
            </a:r>
            <a:r>
              <a:rPr lang="es-ES" sz="2600" dirty="0" smtClean="0">
                <a:solidFill>
                  <a:srgbClr val="000000"/>
                </a:solidFill>
                <a:latin typeface="Avenir Book" charset="0"/>
                <a:ea typeface="Avenir Book" charset="0"/>
                <a:cs typeface="Avenir Book" charset="0"/>
              </a:rPr>
              <a:t>para</a:t>
            </a:r>
          </a:p>
          <a:p>
            <a:r>
              <a:rPr lang="es-ES" sz="2600" dirty="0">
                <a:solidFill>
                  <a:srgbClr val="000000"/>
                </a:solidFill>
                <a:latin typeface="Avenir Book" charset="0"/>
                <a:ea typeface="Avenir Book" charset="0"/>
                <a:cs typeface="Avenir Book" charset="0"/>
              </a:rPr>
              <a:t> </a:t>
            </a:r>
            <a:r>
              <a:rPr lang="es-ES" sz="2600" dirty="0" smtClean="0">
                <a:solidFill>
                  <a:srgbClr val="000000"/>
                </a:solidFill>
                <a:latin typeface="Avenir Book" charset="0"/>
                <a:ea typeface="Avenir Book" charset="0"/>
                <a:cs typeface="Avenir Book" charset="0"/>
              </a:rPr>
              <a:t>                </a:t>
            </a:r>
            <a:r>
              <a:rPr lang="es-ES" sz="2800" b="1" i="1" dirty="0">
                <a:solidFill>
                  <a:srgbClr val="000000"/>
                </a:solidFill>
                <a:latin typeface="Avenir Book" charset="0"/>
                <a:ea typeface="Avenir Book" charset="0"/>
                <a:cs typeface="Avenir Book" charset="0"/>
              </a:rPr>
              <a:t>llevar los pecados de </a:t>
            </a:r>
            <a:r>
              <a:rPr lang="es-ES" sz="2800" b="1" i="1" u="sng" dirty="0">
                <a:solidFill>
                  <a:srgbClr val="000000"/>
                </a:solidFill>
                <a:latin typeface="Avenir Book" charset="0"/>
                <a:ea typeface="Avenir Book" charset="0"/>
                <a:cs typeface="Avenir Book" charset="0"/>
              </a:rPr>
              <a:t>muchos</a:t>
            </a:r>
            <a:r>
              <a:rPr lang="es-ES" sz="2800" dirty="0">
                <a:solidFill>
                  <a:srgbClr val="000000"/>
                </a:solidFill>
                <a:latin typeface="Avenir Book" charset="0"/>
                <a:ea typeface="Avenir Book" charset="0"/>
                <a:cs typeface="Avenir Book" charset="0"/>
              </a:rPr>
              <a:t>; </a:t>
            </a:r>
            <a:endParaRPr lang="es-ES" sz="2800" dirty="0">
              <a:latin typeface="Avenir Book" charset="0"/>
              <a:ea typeface="Avenir Book" charset="0"/>
              <a:cs typeface="Avenir Book" charset="0"/>
            </a:endParaRPr>
          </a:p>
        </p:txBody>
      </p:sp>
      <p:sp>
        <p:nvSpPr>
          <p:cNvPr id="11" name="Rectángulo 10"/>
          <p:cNvSpPr/>
          <p:nvPr/>
        </p:nvSpPr>
        <p:spPr>
          <a:xfrm>
            <a:off x="174103" y="3429000"/>
            <a:ext cx="9505056" cy="1323439"/>
          </a:xfrm>
          <a:prstGeom prst="rect">
            <a:avLst/>
          </a:prstGeom>
        </p:spPr>
        <p:txBody>
          <a:bodyPr wrap="square">
            <a:spAutoFit/>
          </a:bodyPr>
          <a:lstStyle/>
          <a:p>
            <a:r>
              <a:rPr lang="es-ES" sz="2600" b="1" dirty="0" err="1" smtClean="0">
                <a:solidFill>
                  <a:srgbClr val="000000"/>
                </a:solidFill>
                <a:latin typeface="Avenir Book" charset="0"/>
                <a:ea typeface="Avenir Book" charset="0"/>
                <a:cs typeface="Avenir Book" charset="0"/>
              </a:rPr>
              <a:t>Hch</a:t>
            </a:r>
            <a:r>
              <a:rPr lang="es-ES" sz="2600" b="1" dirty="0" smtClean="0">
                <a:solidFill>
                  <a:srgbClr val="000000"/>
                </a:solidFill>
                <a:latin typeface="Avenir Book" charset="0"/>
                <a:ea typeface="Avenir Book" charset="0"/>
                <a:cs typeface="Avenir Book" charset="0"/>
              </a:rPr>
              <a:t>. 18:10 </a:t>
            </a:r>
            <a:r>
              <a:rPr lang="es-ES" sz="2600" dirty="0" smtClean="0">
                <a:solidFill>
                  <a:srgbClr val="000000"/>
                </a:solidFill>
                <a:latin typeface="Avenir Book" charset="0"/>
                <a:ea typeface="Avenir Book" charset="0"/>
                <a:cs typeface="Avenir Book" charset="0"/>
              </a:rPr>
              <a:t>yo </a:t>
            </a:r>
            <a:r>
              <a:rPr lang="es-ES" sz="2600" dirty="0">
                <a:solidFill>
                  <a:srgbClr val="000000"/>
                </a:solidFill>
                <a:latin typeface="Avenir Book" charset="0"/>
                <a:ea typeface="Avenir Book" charset="0"/>
                <a:cs typeface="Avenir Book" charset="0"/>
              </a:rPr>
              <a:t>estoy contigo, y ninguno pondrá sobre ti la </a:t>
            </a:r>
            <a:endParaRPr lang="es-ES" sz="2600" dirty="0" smtClean="0">
              <a:solidFill>
                <a:srgbClr val="000000"/>
              </a:solidFill>
              <a:latin typeface="Avenir Book" charset="0"/>
              <a:ea typeface="Avenir Book" charset="0"/>
              <a:cs typeface="Avenir Book" charset="0"/>
            </a:endParaRPr>
          </a:p>
          <a:p>
            <a:r>
              <a:rPr lang="es-ES" sz="2600" dirty="0">
                <a:solidFill>
                  <a:srgbClr val="000000"/>
                </a:solidFill>
                <a:latin typeface="Avenir Book" charset="0"/>
                <a:ea typeface="Avenir Book" charset="0"/>
                <a:cs typeface="Avenir Book" charset="0"/>
              </a:rPr>
              <a:t> </a:t>
            </a:r>
            <a:r>
              <a:rPr lang="es-ES" sz="2600" dirty="0" smtClean="0">
                <a:solidFill>
                  <a:srgbClr val="000000"/>
                </a:solidFill>
                <a:latin typeface="Avenir Book" charset="0"/>
                <a:ea typeface="Avenir Book" charset="0"/>
                <a:cs typeface="Avenir Book" charset="0"/>
              </a:rPr>
              <a:t>                 mano </a:t>
            </a:r>
            <a:r>
              <a:rPr lang="es-ES" sz="2600" dirty="0">
                <a:solidFill>
                  <a:srgbClr val="000000"/>
                </a:solidFill>
                <a:latin typeface="Avenir Book" charset="0"/>
                <a:ea typeface="Avenir Book" charset="0"/>
                <a:cs typeface="Avenir Book" charset="0"/>
              </a:rPr>
              <a:t>para hacerte mal, porque </a:t>
            </a:r>
            <a:endParaRPr lang="es-ES" sz="2600" dirty="0" smtClean="0">
              <a:solidFill>
                <a:srgbClr val="000000"/>
              </a:solidFill>
              <a:latin typeface="Avenir Book" charset="0"/>
              <a:ea typeface="Avenir Book" charset="0"/>
              <a:cs typeface="Avenir Book" charset="0"/>
            </a:endParaRPr>
          </a:p>
          <a:p>
            <a:r>
              <a:rPr lang="es-ES" sz="2600" dirty="0">
                <a:solidFill>
                  <a:srgbClr val="000000"/>
                </a:solidFill>
                <a:latin typeface="Avenir Book" charset="0"/>
                <a:ea typeface="Avenir Book" charset="0"/>
                <a:cs typeface="Avenir Book" charset="0"/>
              </a:rPr>
              <a:t> </a:t>
            </a:r>
            <a:r>
              <a:rPr lang="es-ES" sz="2600" dirty="0" smtClean="0">
                <a:solidFill>
                  <a:srgbClr val="000000"/>
                </a:solidFill>
                <a:latin typeface="Avenir Book" charset="0"/>
                <a:ea typeface="Avenir Book" charset="0"/>
                <a:cs typeface="Avenir Book" charset="0"/>
              </a:rPr>
              <a:t>                 </a:t>
            </a:r>
            <a:r>
              <a:rPr lang="es-ES" sz="2800" b="1" i="1" dirty="0" smtClean="0">
                <a:solidFill>
                  <a:srgbClr val="000000"/>
                </a:solidFill>
                <a:latin typeface="Avenir Book" charset="0"/>
                <a:ea typeface="Avenir Book" charset="0"/>
                <a:cs typeface="Avenir Book" charset="0"/>
              </a:rPr>
              <a:t>yo </a:t>
            </a:r>
            <a:r>
              <a:rPr lang="es-ES" sz="2800" b="1" i="1" dirty="0">
                <a:solidFill>
                  <a:srgbClr val="000000"/>
                </a:solidFill>
                <a:latin typeface="Avenir Book" charset="0"/>
                <a:ea typeface="Avenir Book" charset="0"/>
                <a:cs typeface="Avenir Book" charset="0"/>
              </a:rPr>
              <a:t>tengo mucho </a:t>
            </a:r>
            <a:r>
              <a:rPr lang="es-ES" sz="2800" b="1" i="1" u="sng" dirty="0">
                <a:solidFill>
                  <a:srgbClr val="000000"/>
                </a:solidFill>
                <a:latin typeface="Avenir Book" charset="0"/>
                <a:ea typeface="Avenir Book" charset="0"/>
                <a:cs typeface="Avenir Book" charset="0"/>
              </a:rPr>
              <a:t>pueblo</a:t>
            </a:r>
            <a:r>
              <a:rPr lang="es-ES" sz="2800" b="1" i="1" dirty="0">
                <a:solidFill>
                  <a:srgbClr val="000000"/>
                </a:solidFill>
                <a:latin typeface="Avenir Book" charset="0"/>
                <a:ea typeface="Avenir Book" charset="0"/>
                <a:cs typeface="Avenir Book" charset="0"/>
              </a:rPr>
              <a:t> en esta ciudad</a:t>
            </a:r>
            <a:r>
              <a:rPr lang="es-ES" sz="2800" dirty="0">
                <a:solidFill>
                  <a:srgbClr val="000000"/>
                </a:solidFill>
                <a:latin typeface="Avenir Book" charset="0"/>
                <a:ea typeface="Avenir Book" charset="0"/>
                <a:cs typeface="Avenir Book" charset="0"/>
              </a:rPr>
              <a:t>.</a:t>
            </a:r>
            <a:endParaRPr lang="es-ES" sz="2800" dirty="0">
              <a:latin typeface="Avenir Book" charset="0"/>
              <a:ea typeface="Avenir Book" charset="0"/>
              <a:cs typeface="Avenir Book" charset="0"/>
            </a:endParaRPr>
          </a:p>
        </p:txBody>
      </p:sp>
    </p:spTree>
    <p:extLst>
      <p:ext uri="{BB962C8B-B14F-4D97-AF65-F5344CB8AC3E}">
        <p14:creationId xmlns:p14="http://schemas.microsoft.com/office/powerpoint/2010/main" val="4387923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Rectángulo 5"/>
          <p:cNvSpPr/>
          <p:nvPr/>
        </p:nvSpPr>
        <p:spPr>
          <a:xfrm>
            <a:off x="108012" y="785604"/>
            <a:ext cx="9035988" cy="4154984"/>
          </a:xfrm>
          <a:prstGeom prst="rect">
            <a:avLst/>
          </a:prstGeom>
        </p:spPr>
        <p:txBody>
          <a:bodyPr wrap="square">
            <a:spAutoFit/>
          </a:bodyPr>
          <a:lstStyle/>
          <a:p>
            <a:pPr algn="just">
              <a:spcAft>
                <a:spcPts val="0"/>
              </a:spcAft>
            </a:pPr>
            <a:r>
              <a:rPr lang="es-ES" sz="2600" b="1" dirty="0" err="1">
                <a:solidFill>
                  <a:schemeClr val="bg1"/>
                </a:solidFill>
                <a:latin typeface="Avenir Book" charset="0"/>
                <a:ea typeface="Avenir Book" charset="0"/>
                <a:cs typeface="Avenir Book" charset="0"/>
              </a:rPr>
              <a:t>Jn</a:t>
            </a:r>
            <a:r>
              <a:rPr lang="es-ES" sz="2600" b="1" dirty="0">
                <a:solidFill>
                  <a:schemeClr val="bg1"/>
                </a:solidFill>
                <a:latin typeface="Avenir Book" charset="0"/>
                <a:ea typeface="Avenir Book" charset="0"/>
                <a:cs typeface="Avenir Book" charset="0"/>
              </a:rPr>
              <a:t>. 6:37</a:t>
            </a:r>
            <a:r>
              <a:rPr lang="es-ES" sz="2600" dirty="0">
                <a:solidFill>
                  <a:schemeClr val="bg1"/>
                </a:solidFill>
                <a:latin typeface="Avenir Book" charset="0"/>
                <a:ea typeface="Avenir Book" charset="0"/>
                <a:cs typeface="Avenir Book" charset="0"/>
              </a:rPr>
              <a:t>  Todo lo que </a:t>
            </a:r>
            <a:r>
              <a:rPr lang="es-ES" sz="2800" b="1" i="1" u="sng" dirty="0">
                <a:solidFill>
                  <a:schemeClr val="bg1"/>
                </a:solidFill>
                <a:latin typeface="Avenir Book" charset="0"/>
                <a:ea typeface="Avenir Book" charset="0"/>
                <a:cs typeface="Avenir Book" charset="0"/>
              </a:rPr>
              <a:t>el Padre me da</a:t>
            </a:r>
            <a:r>
              <a:rPr lang="es-ES" sz="2800" dirty="0">
                <a:solidFill>
                  <a:schemeClr val="bg1"/>
                </a:solidFill>
                <a:latin typeface="Avenir Book" charset="0"/>
                <a:ea typeface="Avenir Book" charset="0"/>
                <a:cs typeface="Avenir Book" charset="0"/>
              </a:rPr>
              <a:t>, </a:t>
            </a:r>
            <a:r>
              <a:rPr lang="es-ES" sz="2600" dirty="0">
                <a:solidFill>
                  <a:schemeClr val="bg1"/>
                </a:solidFill>
                <a:latin typeface="Avenir Book" charset="0"/>
                <a:ea typeface="Avenir Book" charset="0"/>
                <a:cs typeface="Avenir Book" charset="0"/>
              </a:rPr>
              <a:t>vendrá a mí; </a:t>
            </a:r>
            <a:endParaRPr lang="es-ES" sz="2600" dirty="0" smtClean="0">
              <a:solidFill>
                <a:schemeClr val="bg1"/>
              </a:solidFill>
              <a:latin typeface="Avenir Book" charset="0"/>
              <a:ea typeface="Avenir Book" charset="0"/>
              <a:cs typeface="Avenir Book" charset="0"/>
            </a:endParaRPr>
          </a:p>
          <a:p>
            <a:pPr algn="just">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y </a:t>
            </a:r>
            <a:r>
              <a:rPr lang="es-ES" sz="2600" dirty="0">
                <a:solidFill>
                  <a:schemeClr val="bg1"/>
                </a:solidFill>
                <a:latin typeface="Avenir Book" charset="0"/>
                <a:ea typeface="Avenir Book" charset="0"/>
                <a:cs typeface="Avenir Book" charset="0"/>
              </a:rPr>
              <a:t>al que a mí viene, no le echo fuera.</a:t>
            </a:r>
          </a:p>
          <a:p>
            <a:pPr>
              <a:spcAft>
                <a:spcPts val="0"/>
              </a:spcAft>
            </a:pPr>
            <a:r>
              <a:rPr lang="es-ES" sz="2600" b="1" dirty="0" err="1">
                <a:solidFill>
                  <a:schemeClr val="bg1"/>
                </a:solidFill>
                <a:latin typeface="Avenir Book" charset="0"/>
                <a:ea typeface="Avenir Book" charset="0"/>
                <a:cs typeface="Avenir Book" charset="0"/>
              </a:rPr>
              <a:t>Jn</a:t>
            </a:r>
            <a:r>
              <a:rPr lang="es-ES" sz="2600" b="1" dirty="0">
                <a:solidFill>
                  <a:schemeClr val="bg1"/>
                </a:solidFill>
                <a:latin typeface="Avenir Book" charset="0"/>
                <a:ea typeface="Avenir Book" charset="0"/>
                <a:cs typeface="Avenir Book" charset="0"/>
              </a:rPr>
              <a:t>. 6:38</a:t>
            </a:r>
            <a:r>
              <a:rPr lang="es-ES" sz="2600" dirty="0">
                <a:solidFill>
                  <a:schemeClr val="bg1"/>
                </a:solidFill>
                <a:latin typeface="Avenir Book" charset="0"/>
                <a:ea typeface="Avenir Book" charset="0"/>
                <a:cs typeface="Avenir Book" charset="0"/>
              </a:rPr>
              <a:t>  Porque he descendido del cielo, no para hacer mi </a:t>
            </a:r>
            <a:endParaRPr lang="es-ES" sz="2600" dirty="0" smtClean="0">
              <a:solidFill>
                <a:schemeClr val="bg1"/>
              </a:solidFill>
              <a:latin typeface="Avenir Book" charset="0"/>
              <a:ea typeface="Avenir Book" charset="0"/>
              <a:cs typeface="Avenir Book" charset="0"/>
            </a:endParaRPr>
          </a:p>
          <a:p>
            <a:pPr>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voluntad</a:t>
            </a:r>
            <a:r>
              <a:rPr lang="es-ES" sz="2600" dirty="0">
                <a:solidFill>
                  <a:schemeClr val="bg1"/>
                </a:solidFill>
                <a:latin typeface="Avenir Book" charset="0"/>
                <a:ea typeface="Avenir Book" charset="0"/>
                <a:cs typeface="Avenir Book" charset="0"/>
              </a:rPr>
              <a:t>, sino la voluntad del que me envió.</a:t>
            </a:r>
          </a:p>
          <a:p>
            <a:pPr marL="228600" indent="-228600">
              <a:spcAft>
                <a:spcPts val="0"/>
              </a:spcAft>
            </a:pPr>
            <a:r>
              <a:rPr lang="es-ES" sz="2600" b="1" dirty="0" err="1">
                <a:solidFill>
                  <a:schemeClr val="bg1"/>
                </a:solidFill>
                <a:latin typeface="Avenir Book" charset="0"/>
                <a:ea typeface="Avenir Book" charset="0"/>
                <a:cs typeface="Avenir Book" charset="0"/>
              </a:rPr>
              <a:t>Jn</a:t>
            </a:r>
            <a:r>
              <a:rPr lang="es-ES" sz="2600" b="1" dirty="0">
                <a:solidFill>
                  <a:schemeClr val="bg1"/>
                </a:solidFill>
                <a:latin typeface="Avenir Book" charset="0"/>
                <a:ea typeface="Avenir Book" charset="0"/>
                <a:cs typeface="Avenir Book" charset="0"/>
              </a:rPr>
              <a:t>. 6:39</a:t>
            </a:r>
            <a:r>
              <a:rPr lang="es-ES" sz="2600" dirty="0">
                <a:solidFill>
                  <a:schemeClr val="bg1"/>
                </a:solidFill>
                <a:latin typeface="Avenir Book" charset="0"/>
                <a:ea typeface="Avenir Book" charset="0"/>
                <a:cs typeface="Avenir Book" charset="0"/>
              </a:rPr>
              <a:t>  Y esta es la voluntad del Padre, el que me envió: </a:t>
            </a:r>
            <a:endParaRPr lang="es-ES" sz="2600" dirty="0" smtClean="0">
              <a:solidFill>
                <a:schemeClr val="bg1"/>
              </a:solidFill>
              <a:latin typeface="Avenir Book" charset="0"/>
              <a:ea typeface="Avenir Book" charset="0"/>
              <a:cs typeface="Avenir Book" charset="0"/>
            </a:endParaRPr>
          </a:p>
          <a:p>
            <a:pPr marL="228600" indent="-228600">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Que </a:t>
            </a:r>
            <a:r>
              <a:rPr lang="es-ES" sz="2600" dirty="0">
                <a:solidFill>
                  <a:schemeClr val="bg1"/>
                </a:solidFill>
                <a:latin typeface="Avenir Book" charset="0"/>
                <a:ea typeface="Avenir Book" charset="0"/>
                <a:cs typeface="Avenir Book" charset="0"/>
              </a:rPr>
              <a:t>de </a:t>
            </a:r>
            <a:r>
              <a:rPr lang="es-ES" sz="2800" b="1" i="1" u="sng" dirty="0">
                <a:solidFill>
                  <a:schemeClr val="bg1"/>
                </a:solidFill>
                <a:latin typeface="Avenir Book" charset="0"/>
                <a:ea typeface="Avenir Book" charset="0"/>
                <a:cs typeface="Avenir Book" charset="0"/>
              </a:rPr>
              <a:t>todo lo que me diere</a:t>
            </a:r>
            <a:r>
              <a:rPr lang="es-ES" sz="28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no </a:t>
            </a:r>
            <a:r>
              <a:rPr lang="es-ES" sz="2600" dirty="0">
                <a:solidFill>
                  <a:schemeClr val="bg1"/>
                </a:solidFill>
                <a:latin typeface="Avenir Book" charset="0"/>
                <a:ea typeface="Avenir Book" charset="0"/>
                <a:cs typeface="Avenir Book" charset="0"/>
              </a:rPr>
              <a:t>pierda yo nada</a:t>
            </a:r>
            <a:r>
              <a:rPr lang="es-ES" sz="2600" dirty="0" smtClean="0">
                <a:solidFill>
                  <a:schemeClr val="bg1"/>
                </a:solidFill>
                <a:latin typeface="Avenir Book" charset="0"/>
                <a:ea typeface="Avenir Book" charset="0"/>
                <a:cs typeface="Avenir Book" charset="0"/>
              </a:rPr>
              <a:t>,</a:t>
            </a:r>
          </a:p>
          <a:p>
            <a:pPr marL="228600" indent="-228600">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a:t>
            </a:r>
            <a:r>
              <a:rPr lang="es-ES" sz="2600" dirty="0">
                <a:solidFill>
                  <a:schemeClr val="bg1"/>
                </a:solidFill>
                <a:latin typeface="Avenir Book" charset="0"/>
                <a:ea typeface="Avenir Book" charset="0"/>
                <a:cs typeface="Avenir Book" charset="0"/>
              </a:rPr>
              <a:t>sino que lo resucite en el día postrero. </a:t>
            </a:r>
          </a:p>
          <a:p>
            <a:pPr algn="just">
              <a:spcAft>
                <a:spcPts val="0"/>
              </a:spcAft>
            </a:pPr>
            <a:r>
              <a:rPr lang="es-ES" sz="2600" b="1" dirty="0" err="1">
                <a:solidFill>
                  <a:schemeClr val="bg1"/>
                </a:solidFill>
                <a:latin typeface="Avenir Book" charset="0"/>
                <a:ea typeface="Avenir Book" charset="0"/>
                <a:cs typeface="Avenir Book" charset="0"/>
              </a:rPr>
              <a:t>Jn</a:t>
            </a:r>
            <a:r>
              <a:rPr lang="es-ES" sz="2600" b="1" dirty="0">
                <a:solidFill>
                  <a:schemeClr val="bg1"/>
                </a:solidFill>
                <a:latin typeface="Avenir Book" charset="0"/>
                <a:ea typeface="Avenir Book" charset="0"/>
                <a:cs typeface="Avenir Book" charset="0"/>
              </a:rPr>
              <a:t>. 6:40</a:t>
            </a:r>
            <a:r>
              <a:rPr lang="es-ES" sz="2600" dirty="0">
                <a:solidFill>
                  <a:schemeClr val="bg1"/>
                </a:solidFill>
                <a:latin typeface="Avenir Book" charset="0"/>
                <a:ea typeface="Avenir Book" charset="0"/>
                <a:cs typeface="Avenir Book" charset="0"/>
              </a:rPr>
              <a:t>  Y esta es la voluntad del que me ha enviado: </a:t>
            </a:r>
            <a:endParaRPr lang="es-ES" sz="2600" dirty="0" smtClean="0">
              <a:solidFill>
                <a:schemeClr val="bg1"/>
              </a:solidFill>
              <a:latin typeface="Avenir Book" charset="0"/>
              <a:ea typeface="Avenir Book" charset="0"/>
              <a:cs typeface="Avenir Book" charset="0"/>
            </a:endParaRPr>
          </a:p>
          <a:p>
            <a:pPr algn="just">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Que </a:t>
            </a:r>
            <a:r>
              <a:rPr lang="es-ES" sz="2600" dirty="0">
                <a:solidFill>
                  <a:schemeClr val="bg1"/>
                </a:solidFill>
                <a:latin typeface="Avenir Book" charset="0"/>
                <a:ea typeface="Avenir Book" charset="0"/>
                <a:cs typeface="Avenir Book" charset="0"/>
              </a:rPr>
              <a:t>todo aquel que ve al Hijo, </a:t>
            </a:r>
            <a:r>
              <a:rPr lang="es-ES" sz="2600" dirty="0" smtClean="0">
                <a:solidFill>
                  <a:schemeClr val="bg1"/>
                </a:solidFill>
                <a:latin typeface="Avenir Book" charset="0"/>
                <a:ea typeface="Avenir Book" charset="0"/>
                <a:cs typeface="Avenir Book" charset="0"/>
              </a:rPr>
              <a:t>y </a:t>
            </a:r>
            <a:r>
              <a:rPr lang="es-ES" sz="2600" dirty="0">
                <a:solidFill>
                  <a:schemeClr val="bg1"/>
                </a:solidFill>
                <a:latin typeface="Avenir Book" charset="0"/>
                <a:ea typeface="Avenir Book" charset="0"/>
                <a:cs typeface="Avenir Book" charset="0"/>
              </a:rPr>
              <a:t>cree en él, </a:t>
            </a:r>
            <a:r>
              <a:rPr lang="es-ES" sz="2600" dirty="0" smtClean="0">
                <a:solidFill>
                  <a:schemeClr val="bg1"/>
                </a:solidFill>
                <a:latin typeface="Avenir Book" charset="0"/>
                <a:ea typeface="Avenir Book" charset="0"/>
                <a:cs typeface="Avenir Book" charset="0"/>
              </a:rPr>
              <a:t>tenga</a:t>
            </a:r>
          </a:p>
          <a:p>
            <a:pPr algn="just">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a:t>
            </a:r>
            <a:r>
              <a:rPr lang="es-ES" sz="2600" dirty="0">
                <a:solidFill>
                  <a:schemeClr val="bg1"/>
                </a:solidFill>
                <a:latin typeface="Avenir Book" charset="0"/>
                <a:ea typeface="Avenir Book" charset="0"/>
                <a:cs typeface="Avenir Book" charset="0"/>
              </a:rPr>
              <a:t>vida eterna; y yo le resucitaré en el día postrero.</a:t>
            </a:r>
            <a:endParaRPr lang="es-ES" sz="2600" dirty="0">
              <a:solidFill>
                <a:schemeClr val="bg1"/>
              </a:solidFill>
              <a:effectLst/>
              <a:latin typeface="Avenir Book" charset="0"/>
              <a:ea typeface="Avenir Book" charset="0"/>
              <a:cs typeface="Avenir Book" charset="0"/>
            </a:endParaRPr>
          </a:p>
        </p:txBody>
      </p:sp>
    </p:spTree>
    <p:extLst>
      <p:ext uri="{BB962C8B-B14F-4D97-AF65-F5344CB8AC3E}">
        <p14:creationId xmlns:p14="http://schemas.microsoft.com/office/powerpoint/2010/main" val="387346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ángulo 4"/>
          <p:cNvSpPr/>
          <p:nvPr/>
        </p:nvSpPr>
        <p:spPr>
          <a:xfrm>
            <a:off x="143508" y="476672"/>
            <a:ext cx="9000492" cy="4555093"/>
          </a:xfrm>
          <a:prstGeom prst="rect">
            <a:avLst/>
          </a:prstGeom>
        </p:spPr>
        <p:txBody>
          <a:bodyPr wrap="square">
            <a:spAutoFit/>
          </a:bodyPr>
          <a:lstStyle/>
          <a:p>
            <a:pPr algn="just">
              <a:spcAft>
                <a:spcPts val="0"/>
              </a:spcAft>
            </a:pPr>
            <a:r>
              <a:rPr lang="es-ES" sz="2600" b="1" dirty="0" err="1">
                <a:solidFill>
                  <a:schemeClr val="bg1"/>
                </a:solidFill>
                <a:latin typeface="Avenir Book" charset="0"/>
                <a:ea typeface="Avenir Book" charset="0"/>
                <a:cs typeface="Avenir Book" charset="0"/>
              </a:rPr>
              <a:t>Hch</a:t>
            </a:r>
            <a:r>
              <a:rPr lang="es-ES" sz="2600" b="1" dirty="0">
                <a:solidFill>
                  <a:schemeClr val="bg1"/>
                </a:solidFill>
                <a:latin typeface="Avenir Book" charset="0"/>
                <a:ea typeface="Avenir Book" charset="0"/>
                <a:cs typeface="Avenir Book" charset="0"/>
              </a:rPr>
              <a:t>. 20:28</a:t>
            </a:r>
            <a:r>
              <a:rPr lang="es-ES" sz="2600" dirty="0">
                <a:solidFill>
                  <a:schemeClr val="bg1"/>
                </a:solidFill>
                <a:latin typeface="Avenir Book" charset="0"/>
                <a:ea typeface="Avenir Book" charset="0"/>
                <a:cs typeface="Avenir Book" charset="0"/>
              </a:rPr>
              <a:t>  Por tanto, mirad por vosotros, </a:t>
            </a:r>
            <a:endParaRPr lang="es-ES" sz="2600" dirty="0" smtClean="0">
              <a:solidFill>
                <a:schemeClr val="bg1"/>
              </a:solidFill>
              <a:latin typeface="Avenir Book" charset="0"/>
              <a:ea typeface="Avenir Book" charset="0"/>
              <a:cs typeface="Avenir Book" charset="0"/>
            </a:endParaRPr>
          </a:p>
          <a:p>
            <a:pPr algn="just">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y </a:t>
            </a:r>
            <a:r>
              <a:rPr lang="es-ES" sz="2600" dirty="0">
                <a:solidFill>
                  <a:schemeClr val="bg1"/>
                </a:solidFill>
                <a:latin typeface="Avenir Book" charset="0"/>
                <a:ea typeface="Avenir Book" charset="0"/>
                <a:cs typeface="Avenir Book" charset="0"/>
              </a:rPr>
              <a:t>por </a:t>
            </a:r>
            <a:r>
              <a:rPr lang="es-ES" sz="2800" b="1" i="1" u="sng" dirty="0">
                <a:solidFill>
                  <a:schemeClr val="bg1"/>
                </a:solidFill>
                <a:latin typeface="Avenir Book" charset="0"/>
                <a:ea typeface="Avenir Book" charset="0"/>
                <a:cs typeface="Avenir Book" charset="0"/>
              </a:rPr>
              <a:t>todo el rebaño</a:t>
            </a:r>
            <a:r>
              <a:rPr lang="es-ES" sz="2800" dirty="0">
                <a:solidFill>
                  <a:schemeClr val="bg1"/>
                </a:solidFill>
                <a:latin typeface="Avenir Book" charset="0"/>
                <a:ea typeface="Avenir Book" charset="0"/>
                <a:cs typeface="Avenir Book" charset="0"/>
              </a:rPr>
              <a:t> </a:t>
            </a:r>
            <a:r>
              <a:rPr lang="es-ES" sz="2600" dirty="0">
                <a:solidFill>
                  <a:schemeClr val="bg1"/>
                </a:solidFill>
                <a:latin typeface="Avenir Book" charset="0"/>
                <a:ea typeface="Avenir Book" charset="0"/>
                <a:cs typeface="Avenir Book" charset="0"/>
              </a:rPr>
              <a:t>en que el </a:t>
            </a:r>
            <a:r>
              <a:rPr lang="es-ES" sz="2600" dirty="0" smtClean="0">
                <a:solidFill>
                  <a:schemeClr val="bg1"/>
                </a:solidFill>
                <a:latin typeface="Avenir Book" charset="0"/>
                <a:ea typeface="Avenir Book" charset="0"/>
                <a:cs typeface="Avenir Book" charset="0"/>
              </a:rPr>
              <a:t>Espíritu Santo</a:t>
            </a:r>
          </a:p>
          <a:p>
            <a:pPr algn="just">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a:t>
            </a:r>
            <a:r>
              <a:rPr lang="es-ES" sz="2600" dirty="0">
                <a:solidFill>
                  <a:schemeClr val="bg1"/>
                </a:solidFill>
                <a:latin typeface="Avenir Book" charset="0"/>
                <a:ea typeface="Avenir Book" charset="0"/>
                <a:cs typeface="Avenir Book" charset="0"/>
              </a:rPr>
              <a:t>os ha puesto por obispos, para apacentar </a:t>
            </a:r>
            <a:r>
              <a:rPr lang="es-ES" sz="2600" dirty="0" smtClean="0">
                <a:solidFill>
                  <a:schemeClr val="bg1"/>
                </a:solidFill>
                <a:latin typeface="Avenir Book" charset="0"/>
                <a:ea typeface="Avenir Book" charset="0"/>
                <a:cs typeface="Avenir Book" charset="0"/>
              </a:rPr>
              <a:t>la</a:t>
            </a:r>
          </a:p>
          <a:p>
            <a:pPr algn="just">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a:t>
            </a:r>
            <a:r>
              <a:rPr lang="es-ES" sz="2600" dirty="0">
                <a:solidFill>
                  <a:schemeClr val="bg1"/>
                </a:solidFill>
                <a:latin typeface="Avenir Book" charset="0"/>
                <a:ea typeface="Avenir Book" charset="0"/>
                <a:cs typeface="Avenir Book" charset="0"/>
              </a:rPr>
              <a:t>iglesia </a:t>
            </a:r>
            <a:r>
              <a:rPr lang="es-ES" sz="2600" dirty="0" smtClean="0">
                <a:solidFill>
                  <a:schemeClr val="bg1"/>
                </a:solidFill>
                <a:latin typeface="Avenir Book" charset="0"/>
                <a:ea typeface="Avenir Book" charset="0"/>
                <a:cs typeface="Avenir Book" charset="0"/>
              </a:rPr>
              <a:t>del Señor</a:t>
            </a:r>
            <a:r>
              <a:rPr lang="es-ES" sz="2600" dirty="0">
                <a:solidFill>
                  <a:schemeClr val="bg1"/>
                </a:solidFill>
                <a:latin typeface="Avenir Book" charset="0"/>
                <a:ea typeface="Avenir Book" charset="0"/>
                <a:cs typeface="Avenir Book" charset="0"/>
              </a:rPr>
              <a:t>, </a:t>
            </a:r>
            <a:r>
              <a:rPr lang="es-ES" sz="2600" dirty="0">
                <a:solidFill>
                  <a:schemeClr val="bg1"/>
                </a:solidFill>
                <a:latin typeface="Times New Roman"/>
                <a:cs typeface="Times New Roman"/>
              </a:rPr>
              <a:t>[…]</a:t>
            </a:r>
            <a:endParaRPr lang="es-ES" sz="2600" dirty="0" smtClean="0">
              <a:solidFill>
                <a:schemeClr val="bg1"/>
              </a:solidFill>
              <a:latin typeface="Avenir Book" charset="0"/>
              <a:ea typeface="Avenir Book" charset="0"/>
              <a:cs typeface="Avenir Book" charset="0"/>
            </a:endParaRPr>
          </a:p>
          <a:p>
            <a:pPr algn="just">
              <a:spcAft>
                <a:spcPts val="0"/>
              </a:spcAft>
            </a:pPr>
            <a:r>
              <a:rPr lang="es-ES" sz="2600" dirty="0">
                <a:solidFill>
                  <a:schemeClr val="bg1"/>
                </a:solidFill>
                <a:latin typeface="Avenir Book" charset="0"/>
                <a:ea typeface="Avenir Book" charset="0"/>
                <a:cs typeface="Avenir Book" charset="0"/>
              </a:rPr>
              <a:t> </a:t>
            </a:r>
          </a:p>
          <a:p>
            <a:pPr algn="just">
              <a:spcAft>
                <a:spcPts val="0"/>
              </a:spcAft>
            </a:pPr>
            <a:r>
              <a:rPr lang="es-ES" sz="2600" b="1" dirty="0">
                <a:solidFill>
                  <a:schemeClr val="bg1"/>
                </a:solidFill>
                <a:latin typeface="Avenir Book" charset="0"/>
                <a:ea typeface="Avenir Book" charset="0"/>
                <a:cs typeface="Avenir Book" charset="0"/>
              </a:rPr>
              <a:t>Ef. 5:25</a:t>
            </a:r>
            <a:r>
              <a:rPr lang="es-ES" sz="2600" dirty="0">
                <a:solidFill>
                  <a:schemeClr val="bg1"/>
                </a:solidFill>
                <a:latin typeface="Avenir Book" charset="0"/>
                <a:ea typeface="Avenir Book" charset="0"/>
                <a:cs typeface="Avenir Book" charset="0"/>
              </a:rPr>
              <a:t>  Maridos, amad a vuestras mujeres, así </a:t>
            </a:r>
            <a:r>
              <a:rPr lang="es-ES" sz="2600" dirty="0" smtClean="0">
                <a:solidFill>
                  <a:schemeClr val="bg1"/>
                </a:solidFill>
                <a:latin typeface="Avenir Book" charset="0"/>
                <a:ea typeface="Avenir Book" charset="0"/>
                <a:cs typeface="Avenir Book" charset="0"/>
              </a:rPr>
              <a:t>como</a:t>
            </a:r>
          </a:p>
          <a:p>
            <a:pPr algn="just"/>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a:t>
            </a:r>
            <a:r>
              <a:rPr lang="es-ES" sz="2600" dirty="0">
                <a:solidFill>
                  <a:schemeClr val="bg1"/>
                </a:solidFill>
                <a:latin typeface="Avenir Book" charset="0"/>
                <a:ea typeface="Avenir Book" charset="0"/>
                <a:cs typeface="Avenir Book" charset="0"/>
              </a:rPr>
              <a:t>Cristo </a:t>
            </a:r>
            <a:r>
              <a:rPr lang="es-ES" sz="2800" b="1" u="sng" dirty="0">
                <a:solidFill>
                  <a:schemeClr val="bg1"/>
                </a:solidFill>
                <a:latin typeface="Avenir Book" charset="0"/>
                <a:ea typeface="Avenir Book" charset="0"/>
                <a:cs typeface="Avenir Book" charset="0"/>
              </a:rPr>
              <a:t>amó a la iglesia,</a:t>
            </a:r>
            <a:r>
              <a:rPr lang="es-ES" sz="2800" dirty="0">
                <a:solidFill>
                  <a:schemeClr val="bg1"/>
                </a:solidFill>
                <a:latin typeface="Avenir Book" charset="0"/>
                <a:ea typeface="Avenir Book" charset="0"/>
                <a:cs typeface="Avenir Book" charset="0"/>
              </a:rPr>
              <a:t> </a:t>
            </a:r>
            <a:r>
              <a:rPr lang="es-ES" sz="2600" dirty="0">
                <a:solidFill>
                  <a:schemeClr val="bg1"/>
                </a:solidFill>
                <a:latin typeface="Times New Roman"/>
                <a:cs typeface="Times New Roman"/>
              </a:rPr>
              <a:t>[…]</a:t>
            </a:r>
            <a:endParaRPr lang="es-ES" sz="2600" dirty="0">
              <a:solidFill>
                <a:schemeClr val="bg1"/>
              </a:solidFill>
              <a:latin typeface="Avenir Book" charset="0"/>
              <a:ea typeface="Avenir Book" charset="0"/>
              <a:cs typeface="Avenir Book" charset="0"/>
            </a:endParaRPr>
          </a:p>
          <a:p>
            <a:pPr algn="just">
              <a:spcAft>
                <a:spcPts val="0"/>
              </a:spcAft>
            </a:pPr>
            <a:endParaRPr lang="es-ES" sz="2600" dirty="0">
              <a:solidFill>
                <a:schemeClr val="bg1"/>
              </a:solidFill>
              <a:latin typeface="Avenir Book" charset="0"/>
              <a:ea typeface="Avenir Book" charset="0"/>
              <a:cs typeface="Avenir Book" charset="0"/>
            </a:endParaRPr>
          </a:p>
          <a:p>
            <a:pPr algn="just">
              <a:spcAft>
                <a:spcPts val="0"/>
              </a:spcAft>
            </a:pPr>
            <a:r>
              <a:rPr lang="es-ES" sz="2600" b="1" dirty="0" err="1">
                <a:solidFill>
                  <a:schemeClr val="bg1"/>
                </a:solidFill>
                <a:latin typeface="Avenir Book" charset="0"/>
                <a:ea typeface="Avenir Book" charset="0"/>
                <a:cs typeface="Avenir Book" charset="0"/>
              </a:rPr>
              <a:t>Heb</a:t>
            </a:r>
            <a:r>
              <a:rPr lang="es-ES" sz="2600" b="1" dirty="0">
                <a:solidFill>
                  <a:schemeClr val="bg1"/>
                </a:solidFill>
                <a:latin typeface="Avenir Book" charset="0"/>
                <a:ea typeface="Avenir Book" charset="0"/>
                <a:cs typeface="Avenir Book" charset="0"/>
              </a:rPr>
              <a:t>. 9:28</a:t>
            </a:r>
            <a:r>
              <a:rPr lang="es-ES" sz="2600" dirty="0">
                <a:solidFill>
                  <a:schemeClr val="bg1"/>
                </a:solidFill>
                <a:latin typeface="Avenir Book" charset="0"/>
                <a:ea typeface="Avenir Book" charset="0"/>
                <a:cs typeface="Avenir Book" charset="0"/>
              </a:rPr>
              <a:t>  así también Cristo fue ofrecido una sola vez </a:t>
            </a:r>
            <a:r>
              <a:rPr lang="es-ES" sz="2600" dirty="0" smtClean="0">
                <a:solidFill>
                  <a:schemeClr val="bg1"/>
                </a:solidFill>
                <a:latin typeface="Avenir Book" charset="0"/>
                <a:ea typeface="Avenir Book" charset="0"/>
                <a:cs typeface="Avenir Book" charset="0"/>
              </a:rPr>
              <a:t>para</a:t>
            </a:r>
          </a:p>
          <a:p>
            <a:pPr algn="just">
              <a:spcAft>
                <a:spcPts val="0"/>
              </a:spcAft>
            </a:pPr>
            <a:r>
              <a:rPr lang="es-ES" sz="2600" dirty="0">
                <a:solidFill>
                  <a:schemeClr val="bg1"/>
                </a:solidFill>
                <a:latin typeface="Avenir Book" charset="0"/>
                <a:ea typeface="Avenir Book" charset="0"/>
                <a:cs typeface="Avenir Book" charset="0"/>
              </a:rPr>
              <a:t> </a:t>
            </a:r>
            <a:r>
              <a:rPr lang="es-ES" sz="2600" dirty="0" smtClean="0">
                <a:solidFill>
                  <a:schemeClr val="bg1"/>
                </a:solidFill>
                <a:latin typeface="Avenir Book" charset="0"/>
                <a:ea typeface="Avenir Book" charset="0"/>
                <a:cs typeface="Avenir Book" charset="0"/>
              </a:rPr>
              <a:t>                 </a:t>
            </a:r>
            <a:r>
              <a:rPr lang="es-ES" sz="2600" dirty="0">
                <a:solidFill>
                  <a:schemeClr val="bg1"/>
                </a:solidFill>
                <a:latin typeface="Avenir Book" charset="0"/>
                <a:ea typeface="Avenir Book" charset="0"/>
                <a:cs typeface="Avenir Book" charset="0"/>
              </a:rPr>
              <a:t>llevar </a:t>
            </a:r>
            <a:r>
              <a:rPr lang="es-ES" sz="2800" b="1" i="1" u="sng" dirty="0">
                <a:solidFill>
                  <a:schemeClr val="bg1"/>
                </a:solidFill>
                <a:latin typeface="Avenir Book" charset="0"/>
                <a:ea typeface="Avenir Book" charset="0"/>
                <a:cs typeface="Avenir Book" charset="0"/>
              </a:rPr>
              <a:t>los pecados de muchos;</a:t>
            </a:r>
            <a:r>
              <a:rPr lang="es-ES" sz="2800" dirty="0">
                <a:solidFill>
                  <a:schemeClr val="bg1"/>
                </a:solidFill>
                <a:latin typeface="Avenir Book" charset="0"/>
                <a:ea typeface="Avenir Book" charset="0"/>
                <a:cs typeface="Avenir Book" charset="0"/>
              </a:rPr>
              <a:t> </a:t>
            </a:r>
          </a:p>
          <a:p>
            <a:pPr algn="just">
              <a:spcAft>
                <a:spcPts val="0"/>
              </a:spcAft>
            </a:pPr>
            <a:r>
              <a:rPr lang="es-ES" sz="2600" dirty="0">
                <a:solidFill>
                  <a:schemeClr val="bg1"/>
                </a:solidFill>
                <a:latin typeface="Avenir Book" charset="0"/>
                <a:ea typeface="Avenir Book" charset="0"/>
                <a:cs typeface="Avenir Book" charset="0"/>
              </a:rPr>
              <a:t>                  </a:t>
            </a:r>
            <a:endParaRPr lang="es-ES" sz="2600" dirty="0">
              <a:solidFill>
                <a:schemeClr val="bg1"/>
              </a:solidFill>
              <a:effectLst/>
              <a:latin typeface="Avenir Book" charset="0"/>
              <a:ea typeface="Avenir Book" charset="0"/>
              <a:cs typeface="Avenir Book" charset="0"/>
            </a:endParaRPr>
          </a:p>
        </p:txBody>
      </p:sp>
    </p:spTree>
    <p:extLst>
      <p:ext uri="{BB962C8B-B14F-4D97-AF65-F5344CB8AC3E}">
        <p14:creationId xmlns:p14="http://schemas.microsoft.com/office/powerpoint/2010/main" val="1315209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1888</Words>
  <Application>Microsoft Macintosh PowerPoint</Application>
  <PresentationFormat>Presentación en pantalla (4:3)</PresentationFormat>
  <Paragraphs>190</Paragraphs>
  <Slides>31</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31</vt:i4>
      </vt:variant>
    </vt:vector>
  </HeadingPairs>
  <TitlesOfParts>
    <vt:vector size="41" baseType="lpstr">
      <vt:lpstr>Arial</vt:lpstr>
      <vt:lpstr>Avenir Book</vt:lpstr>
      <vt:lpstr>Bank Gothic</vt:lpstr>
      <vt:lpstr>Calibri</vt:lpstr>
      <vt:lpstr>Cambria</vt:lpstr>
      <vt:lpstr>Candara</vt:lpstr>
      <vt:lpstr>ＭＳ 明朝</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expiación particular</dc:title>
  <dc:creator>Will</dc:creator>
  <cp:lastModifiedBy>Usuario de Microsoft Office</cp:lastModifiedBy>
  <cp:revision>133</cp:revision>
  <dcterms:created xsi:type="dcterms:W3CDTF">2013-04-20T01:16:47Z</dcterms:created>
  <dcterms:modified xsi:type="dcterms:W3CDTF">2018-04-20T07:37:49Z</dcterms:modified>
</cp:coreProperties>
</file>