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62" r:id="rId4"/>
    <p:sldId id="297" r:id="rId5"/>
    <p:sldId id="260" r:id="rId6"/>
    <p:sldId id="269" r:id="rId7"/>
    <p:sldId id="272" r:id="rId8"/>
    <p:sldId id="296" r:id="rId9"/>
    <p:sldId id="268" r:id="rId10"/>
    <p:sldId id="318" r:id="rId11"/>
    <p:sldId id="319" r:id="rId12"/>
    <p:sldId id="271" r:id="rId13"/>
    <p:sldId id="257" r:id="rId14"/>
    <p:sldId id="279" r:id="rId15"/>
    <p:sldId id="276" r:id="rId16"/>
    <p:sldId id="295" r:id="rId17"/>
    <p:sldId id="265" r:id="rId18"/>
    <p:sldId id="285" r:id="rId19"/>
    <p:sldId id="299" r:id="rId20"/>
    <p:sldId id="300" r:id="rId21"/>
    <p:sldId id="302" r:id="rId22"/>
    <p:sldId id="303" r:id="rId23"/>
    <p:sldId id="301" r:id="rId24"/>
    <p:sldId id="287" r:id="rId25"/>
    <p:sldId id="315" r:id="rId26"/>
    <p:sldId id="320" r:id="rId27"/>
    <p:sldId id="321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/>
    <p:restoredTop sz="50000"/>
  </p:normalViewPr>
  <p:slideViewPr>
    <p:cSldViewPr snapToGrid="0" snapToObjects="1">
      <p:cViewPr>
        <p:scale>
          <a:sx n="76" d="100"/>
          <a:sy n="76" d="100"/>
        </p:scale>
        <p:origin x="5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343025"/>
            <a:ext cx="5462483" cy="37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1666" y="301980"/>
            <a:ext cx="11870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3200" b="1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Heb</a:t>
            </a:r>
            <a:r>
              <a:rPr lang="es-ES" sz="32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. 12:6</a:t>
            </a:r>
            <a:r>
              <a:rPr lang="es-ES" sz="32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Porque el Señor al que ama, disciplina, </a:t>
            </a:r>
            <a:endParaRPr lang="es-ES" sz="3200" dirty="0" smtClean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32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es-ES" sz="32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               Y </a:t>
            </a:r>
            <a:r>
              <a:rPr lang="es-ES" sz="32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azota a todo el que recibe por hijo.</a:t>
            </a:r>
            <a:endParaRPr lang="es-ES" sz="3200" dirty="0">
              <a:latin typeface="Times New Roman" charset="0"/>
              <a:ea typeface="ＭＳ 明朝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3200" b="1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Heb</a:t>
            </a:r>
            <a:r>
              <a:rPr lang="es-ES" sz="32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. 12:7 </a:t>
            </a:r>
            <a:r>
              <a:rPr lang="es-ES" sz="32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Si soportáis la disciplina, Dios os trata como a hijos; </a:t>
            </a:r>
            <a:endParaRPr lang="es-ES" sz="3200" dirty="0">
              <a:latin typeface="Times New Roman" charset="0"/>
              <a:ea typeface="ＭＳ 明朝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32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         porque ¿qué hijo es aquel a quien el padre no disciplina?</a:t>
            </a:r>
            <a:endParaRPr lang="es-ES" sz="3200" dirty="0">
              <a:latin typeface="Times New Roman" charset="0"/>
              <a:ea typeface="ＭＳ 明朝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3200" b="1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Heb</a:t>
            </a:r>
            <a:r>
              <a:rPr lang="es-ES" sz="32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. 12:8 </a:t>
            </a:r>
            <a:r>
              <a:rPr lang="es-ES" sz="32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Pero si se os deja sin disciplina, de la cual todos han </a:t>
            </a:r>
            <a:r>
              <a:rPr lang="es-ES" sz="32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sido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32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32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        </a:t>
            </a:r>
            <a:r>
              <a:rPr lang="es-ES" sz="32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participantes, </a:t>
            </a:r>
            <a:r>
              <a:rPr lang="es-ES" sz="32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entonces </a:t>
            </a:r>
            <a:r>
              <a:rPr lang="es-ES" sz="32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sois bastardos, y no hijos</a:t>
            </a:r>
            <a:r>
              <a:rPr lang="es-ES" sz="32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.</a:t>
            </a:r>
            <a:endParaRPr lang="es-ES" sz="3200" dirty="0">
              <a:latin typeface="Times New Roman" charset="0"/>
              <a:ea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5467" y="522113"/>
            <a:ext cx="120565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3000" b="1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Heb</a:t>
            </a:r>
            <a:r>
              <a:rPr lang="es-ES" sz="30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. 12:9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Por otra parte, tuvimos a nuestros padres terrenales que nos </a:t>
            </a:r>
            <a:endParaRPr lang="es-ES" sz="3000" dirty="0" smtClean="0">
              <a:solidFill>
                <a:srgbClr val="000000"/>
              </a:solidFill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        disciplinaban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y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los venerábamos. ¿Por qué no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obedeceremos</a:t>
            </a:r>
          </a:p>
          <a:p>
            <a:pPr>
              <a:spcAft>
                <a:spcPts val="0"/>
              </a:spcAft>
            </a:pP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        mucho mejor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al Padre de los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espíritus,</a:t>
            </a:r>
            <a:r>
              <a:rPr lang="es-ES" sz="3000" dirty="0" smtClean="0">
                <a:latin typeface="Times New Roman" charset="0"/>
                <a:ea typeface="ＭＳ 明朝" charset="-128"/>
              </a:rPr>
              <a:t>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y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viviremos?</a:t>
            </a:r>
            <a:endParaRPr lang="es-ES" sz="3000" dirty="0"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3000" b="1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Heb</a:t>
            </a:r>
            <a:r>
              <a:rPr lang="es-ES" sz="30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. 12:10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Y aquéllos, ciertamente por pocos días nos disciplinaban como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a</a:t>
            </a:r>
          </a:p>
          <a:p>
            <a:pPr>
              <a:spcAft>
                <a:spcPts val="0"/>
              </a:spcAft>
            </a:pP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         ellos les parecía,</a:t>
            </a:r>
            <a:r>
              <a:rPr lang="es-ES" sz="3000" dirty="0" smtClean="0">
                <a:latin typeface="Times New Roman" charset="0"/>
                <a:ea typeface="ＭＳ 明朝" charset="-128"/>
              </a:rPr>
              <a:t>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pero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éste para lo que nos es provechoso, </a:t>
            </a:r>
            <a:endParaRPr lang="es-ES" sz="3000" dirty="0" smtClean="0">
              <a:solidFill>
                <a:srgbClr val="000000"/>
              </a:solidFill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         para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que participemos de su santidad.</a:t>
            </a:r>
            <a:endParaRPr lang="es-ES" sz="3000" dirty="0"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3000" b="1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Heb</a:t>
            </a:r>
            <a:r>
              <a:rPr lang="es-ES" sz="30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. 12:11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Es verdad que ninguna disciplina al presente parece ser causa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de</a:t>
            </a:r>
          </a:p>
          <a:p>
            <a:pPr>
              <a:spcAft>
                <a:spcPts val="0"/>
              </a:spcAft>
            </a:pP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        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gozo,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sino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de tristeza; pero después da fruto apacible de justicia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a</a:t>
            </a:r>
          </a:p>
          <a:p>
            <a:pPr>
              <a:spcAft>
                <a:spcPts val="0"/>
              </a:spcAft>
            </a:pP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        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los que en ella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han</a:t>
            </a:r>
            <a:r>
              <a:rPr lang="es-ES" sz="3000" dirty="0" smtClean="0">
                <a:latin typeface="Times New Roman" charset="0"/>
                <a:ea typeface="ＭＳ 明朝" charset="-128"/>
              </a:rPr>
              <a:t> </a:t>
            </a:r>
            <a:r>
              <a:rPr lang="es-ES" sz="30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sido </a:t>
            </a:r>
            <a:r>
              <a:rPr lang="es-ES" sz="3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ejercitados.</a:t>
            </a:r>
            <a:endParaRPr lang="es-ES" sz="3000" dirty="0">
              <a:effectLst/>
              <a:latin typeface="Times New Roman" charset="0"/>
              <a:ea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3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3" b="-1"/>
          <a:stretch/>
        </p:blipFill>
        <p:spPr>
          <a:xfrm>
            <a:off x="0" y="0"/>
            <a:ext cx="12192000" cy="46058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63599" y="4656670"/>
            <a:ext cx="110574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4000" dirty="0">
                <a:latin typeface="Gill Sans MT" charset="0"/>
                <a:ea typeface="Gill Sans MT" charset="0"/>
                <a:cs typeface="Gill Sans MT" charset="0"/>
              </a:rPr>
              <a:t>El Dios de amor sabe que la disciplina produce </a:t>
            </a:r>
            <a:r>
              <a:rPr lang="es-ES" sz="4000" b="1" i="1" dirty="0">
                <a:latin typeface="Gill Sans MT" charset="0"/>
                <a:ea typeface="Gill Sans MT" charset="0"/>
                <a:cs typeface="Gill Sans MT" charset="0"/>
              </a:rPr>
              <a:t>vida, crecimiento y salud</a:t>
            </a:r>
            <a:r>
              <a:rPr lang="es-ES" sz="4000" b="1" dirty="0">
                <a:latin typeface="Gill Sans MT" charset="0"/>
                <a:ea typeface="Gill Sans MT" charset="0"/>
                <a:cs typeface="Gill Sans MT" charset="0"/>
              </a:rPr>
              <a:t>.</a:t>
            </a:r>
            <a:r>
              <a:rPr lang="es-ES" sz="4000" dirty="0">
                <a:latin typeface="Gill Sans MT" charset="0"/>
                <a:ea typeface="Gill Sans MT" charset="0"/>
                <a:cs typeface="Gill Sans MT" charset="0"/>
              </a:rPr>
              <a:t> Dios nos disciplina para que participemos de su santidad. </a:t>
            </a:r>
            <a:endParaRPr lang="es-ES" sz="4000" dirty="0">
              <a:effectLst/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2" b="36296"/>
          <a:stretch/>
        </p:blipFill>
        <p:spPr>
          <a:xfrm>
            <a:off x="0" y="4673600"/>
            <a:ext cx="12192000" cy="21844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33928" y="6230"/>
            <a:ext cx="11367599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3600" b="1">
                <a:latin typeface="Cambria" charset="0"/>
                <a:ea typeface="ＭＳ 明朝" charset="-128"/>
              </a:rPr>
              <a:t>¿CUÁNDO DEBERÍA EJERCER DISCIPLINA LA IGLESIA?</a:t>
            </a:r>
            <a:endParaRPr lang="es-ES" sz="3600">
              <a:effectLst/>
              <a:latin typeface="Times New Roman" charset="0"/>
              <a:ea typeface="ＭＳ 明朝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63599" y="918401"/>
            <a:ext cx="1088813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dirty="0">
                <a:latin typeface="Gill Sans MT" charset="0"/>
                <a:ea typeface="Gill Sans MT" charset="0"/>
                <a:cs typeface="Gill Sans MT" charset="0"/>
              </a:rPr>
              <a:t>La respuesta es sencilla: Cuando alguien peca. </a:t>
            </a:r>
            <a:endParaRPr lang="es-ES" sz="3500" dirty="0" smtClean="0">
              <a:latin typeface="Gill Sans MT" charset="0"/>
              <a:ea typeface="Gill Sans MT" charset="0"/>
              <a:cs typeface="Gill Sans MT" charset="0"/>
            </a:endParaRPr>
          </a:p>
          <a:p>
            <a:pPr algn="just"/>
            <a:r>
              <a:rPr lang="es-ES" sz="3300" dirty="0" smtClean="0">
                <a:latin typeface="Gill Sans MT" charset="0"/>
                <a:ea typeface="Gill Sans MT" charset="0"/>
                <a:cs typeface="Gill Sans MT" charset="0"/>
              </a:rPr>
              <a:t>Los </a:t>
            </a:r>
            <a:r>
              <a:rPr lang="es-ES" sz="3300" dirty="0">
                <a:latin typeface="Gill Sans MT" charset="0"/>
                <a:ea typeface="Gill Sans MT" charset="0"/>
                <a:cs typeface="Gill Sans MT" charset="0"/>
              </a:rPr>
              <a:t>miembros de la iglesia deberían aprender a confrontar el pecado en privado y de forma tierna.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97465" y="2921944"/>
            <a:ext cx="10888133" cy="184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300" dirty="0">
                <a:latin typeface="Gill Sans MT" charset="0"/>
                <a:ea typeface="Gill Sans MT" charset="0"/>
                <a:cs typeface="Gill Sans MT" charset="0"/>
              </a:rPr>
              <a:t>Las Iglesias deberían cultivar la clase de relaciones en las que se anima a practicar la corrección informal y a recibirla como un acto de amor. </a:t>
            </a:r>
            <a:endParaRPr lang="es-ES" sz="3300" dirty="0">
              <a:effectLst/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99867" y="4521200"/>
            <a:ext cx="4792133" cy="212180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smtClean="0"/>
              <a:t>LA DISCIPLINA</a:t>
            </a:r>
            <a:br>
              <a:rPr lang="es-ES" sz="3600" dirty="0" smtClean="0"/>
            </a:br>
            <a:r>
              <a:rPr lang="es-ES" sz="3600" dirty="0" smtClean="0"/>
              <a:t>ECLESIAL DEBE EJERCERSE EN</a:t>
            </a:r>
            <a:br>
              <a:rPr lang="es-ES" sz="3600" dirty="0" smtClean="0"/>
            </a:br>
            <a:r>
              <a:rPr lang="es-ES" sz="3600" dirty="0" smtClean="0"/>
              <a:t>CASOS DE PECADOS </a:t>
            </a:r>
            <a:r>
              <a:rPr lang="es-ES" sz="3600" dirty="0" smtClean="0">
                <a:solidFill>
                  <a:srgbClr val="FFFF00"/>
                </a:solidFill>
              </a:rPr>
              <a:t>VISIBLES, GRAVES</a:t>
            </a:r>
            <a:r>
              <a:rPr lang="es-ES" sz="3600" dirty="0" smtClean="0"/>
              <a:t> Y </a:t>
            </a:r>
            <a:r>
              <a:rPr lang="es-ES" sz="3600" dirty="0" smtClean="0">
                <a:solidFill>
                  <a:srgbClr val="FFFF00"/>
                </a:solidFill>
              </a:rPr>
              <a:t>PERSISTENTES</a:t>
            </a:r>
            <a:endParaRPr lang="es-ES" sz="3600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4571" y="344892"/>
            <a:ext cx="7463390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"/>
            </a:pPr>
            <a:r>
              <a:rPr lang="es-ES_tradnl" sz="3000" dirty="0">
                <a:latin typeface="Cambria" charset="0"/>
                <a:ea typeface="ＭＳ 明朝" charset="-128"/>
                <a:cs typeface="Times New Roman" charset="0"/>
              </a:rPr>
              <a:t>El pecado debe manifestarse </a:t>
            </a:r>
            <a:r>
              <a:rPr lang="es-ES_tradnl" sz="3000" i="1" dirty="0">
                <a:latin typeface="Cambria" charset="0"/>
                <a:ea typeface="ＭＳ 明朝" charset="-128"/>
                <a:cs typeface="Times New Roman" charset="0"/>
              </a:rPr>
              <a:t>visiblemente.</a:t>
            </a:r>
            <a:r>
              <a:rPr lang="es-ES_tradnl" sz="3000" dirty="0">
                <a:latin typeface="Cambria" charset="0"/>
                <a:ea typeface="ＭＳ 明朝" charset="-128"/>
                <a:cs typeface="Times New Roman" charset="0"/>
              </a:rPr>
              <a:t> </a:t>
            </a:r>
            <a:endParaRPr lang="es-ES" sz="30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4571" y="3054225"/>
            <a:ext cx="4749826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"/>
            </a:pPr>
            <a:r>
              <a:rPr lang="es-ES_tradnl" sz="3000">
                <a:latin typeface="Cambria" charset="0"/>
                <a:ea typeface="ＭＳ 明朝" charset="-128"/>
                <a:cs typeface="Times New Roman" charset="0"/>
              </a:rPr>
              <a:t>El pecado debe ser </a:t>
            </a:r>
            <a:r>
              <a:rPr lang="es-ES_tradnl" sz="3000" i="1">
                <a:latin typeface="Cambria" charset="0"/>
                <a:ea typeface="ＭＳ 明朝" charset="-128"/>
                <a:cs typeface="Times New Roman" charset="0"/>
              </a:rPr>
              <a:t>grave.</a:t>
            </a:r>
            <a:r>
              <a:rPr lang="es-ES_tradnl" sz="3000">
                <a:latin typeface="Cambria" charset="0"/>
                <a:ea typeface="ＭＳ 明朝" charset="-128"/>
                <a:cs typeface="Times New Roman" charset="0"/>
              </a:rPr>
              <a:t> </a:t>
            </a:r>
            <a:endParaRPr lang="es-ES" sz="30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0188" y="6019753"/>
            <a:ext cx="5434693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"/>
            </a:pPr>
            <a:r>
              <a:rPr lang="es-ES_tradnl" sz="3000">
                <a:latin typeface="Cambria" charset="0"/>
                <a:ea typeface="ＭＳ 明朝" charset="-128"/>
                <a:cs typeface="Times New Roman" charset="0"/>
              </a:rPr>
              <a:t>El pecado debe ser</a:t>
            </a:r>
            <a:r>
              <a:rPr lang="es-ES_tradnl" sz="3000" i="1">
                <a:latin typeface="Cambria" charset="0"/>
                <a:ea typeface="ＭＳ 明朝" charset="-128"/>
                <a:cs typeface="Times New Roman" charset="0"/>
              </a:rPr>
              <a:t> persistente</a:t>
            </a:r>
            <a:endParaRPr lang="es-ES" sz="30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833" y="2285999"/>
            <a:ext cx="3200397" cy="2365514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83365" y="2988725"/>
            <a:ext cx="12589565" cy="4114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5200" b="1" smtClean="0"/>
              <a:t>LA PREOCUPACION</a:t>
            </a:r>
            <a:br>
              <a:rPr lang="es-ES" sz="5200" b="1" smtClean="0"/>
            </a:br>
            <a:r>
              <a:rPr lang="es-ES" sz="5200" b="1" smtClean="0"/>
              <a:t>PRINCIPAL DE LA IGLESIA</a:t>
            </a:r>
            <a:br>
              <a:rPr lang="es-ES" sz="5200" b="1" smtClean="0"/>
            </a:br>
            <a:r>
              <a:rPr lang="es-ES" sz="5200" b="1" smtClean="0"/>
              <a:t>DEBE SER PROTEGER</a:t>
            </a:r>
            <a:br>
              <a:rPr lang="es-ES" sz="5200" b="1" smtClean="0"/>
            </a:br>
            <a:r>
              <a:rPr lang="es-ES" sz="5200" b="1" smtClean="0"/>
              <a:t>LA REPUTACION DE CRISTO</a:t>
            </a:r>
            <a:r>
              <a:rPr lang="es-ES" sz="5200" dirty="0" smtClean="0"/>
              <a:t/>
            </a:r>
            <a:br>
              <a:rPr lang="es-ES" sz="5200" dirty="0" smtClean="0"/>
            </a:br>
            <a:endParaRPr lang="es-ES" sz="5200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3" b="6041"/>
          <a:stretch/>
        </p:blipFill>
        <p:spPr>
          <a:xfrm>
            <a:off x="0" y="4741333"/>
            <a:ext cx="12192000" cy="21166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14399" y="67732"/>
            <a:ext cx="11040533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600" dirty="0">
                <a:ea typeface="ＭＳ 明朝" charset="-128"/>
              </a:rPr>
              <a:t>En el momento que la persona muestra frutos de un verdadero arrepentimiento y su vida ha sido restaurada, la disciplina sería completamente cancelada.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600" dirty="0">
                <a:ea typeface="ＭＳ 明朝" charset="-128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600" dirty="0">
                <a:ea typeface="ＭＳ 明朝" charset="-128"/>
              </a:rPr>
              <a:t>La congregación debe anunciar su </a:t>
            </a:r>
            <a:r>
              <a:rPr lang="es-ES" sz="3600" b="1" i="1" dirty="0">
                <a:ea typeface="ＭＳ 明朝" charset="-128"/>
              </a:rPr>
              <a:t>perdón públicamente </a:t>
            </a:r>
            <a:r>
              <a:rPr lang="es-ES" sz="3200" b="1" dirty="0">
                <a:ea typeface="ＭＳ 明朝" charset="-128"/>
              </a:rPr>
              <a:t>(</a:t>
            </a:r>
            <a:r>
              <a:rPr lang="es-ES" sz="3200" b="1" dirty="0" err="1">
                <a:ea typeface="ＭＳ 明朝" charset="-128"/>
              </a:rPr>
              <a:t>Jn</a:t>
            </a:r>
            <a:r>
              <a:rPr lang="es-ES" sz="3200" b="1" dirty="0">
                <a:ea typeface="ＭＳ 明朝" charset="-128"/>
              </a:rPr>
              <a:t>. 20:23),</a:t>
            </a:r>
            <a:r>
              <a:rPr lang="es-ES" sz="3600" dirty="0">
                <a:ea typeface="ＭＳ 明朝" charset="-128"/>
              </a:rPr>
              <a:t> </a:t>
            </a:r>
            <a:r>
              <a:rPr lang="es-ES" sz="3600" b="1" i="1" dirty="0">
                <a:ea typeface="ＭＳ 明朝" charset="-128"/>
              </a:rPr>
              <a:t>confirmar su amor </a:t>
            </a:r>
            <a:r>
              <a:rPr lang="es-ES" sz="3600" dirty="0">
                <a:ea typeface="ＭＳ 明朝" charset="-128"/>
              </a:rPr>
              <a:t>hacia la persona arrepentida </a:t>
            </a:r>
            <a:r>
              <a:rPr lang="es-ES" sz="3200" b="1" dirty="0">
                <a:ea typeface="ＭＳ 明朝" charset="-128"/>
              </a:rPr>
              <a:t>(2ª Co. 2:8) </a:t>
            </a:r>
            <a:r>
              <a:rPr lang="es-ES" sz="3600" dirty="0">
                <a:ea typeface="ＭＳ 明朝" charset="-128"/>
              </a:rPr>
              <a:t>y </a:t>
            </a:r>
            <a:r>
              <a:rPr lang="es-ES" sz="3600" b="1" i="1" dirty="0">
                <a:ea typeface="ＭＳ 明朝" charset="-128"/>
              </a:rPr>
              <a:t>celebrarlo</a:t>
            </a:r>
            <a:r>
              <a:rPr lang="es-ES" sz="3600" dirty="0">
                <a:ea typeface="ＭＳ 明朝" charset="-128"/>
              </a:rPr>
              <a:t> </a:t>
            </a:r>
            <a:r>
              <a:rPr lang="es-ES" sz="3200" b="1" dirty="0">
                <a:ea typeface="ＭＳ 明朝" charset="-128"/>
              </a:rPr>
              <a:t>(</a:t>
            </a:r>
            <a:r>
              <a:rPr lang="es-ES" sz="3200" b="1" dirty="0" err="1">
                <a:ea typeface="ＭＳ 明朝" charset="-128"/>
              </a:rPr>
              <a:t>Lc</a:t>
            </a:r>
            <a:r>
              <a:rPr lang="es-ES" sz="3200" b="1" dirty="0">
                <a:ea typeface="ＭＳ 明朝" charset="-128"/>
              </a:rPr>
              <a:t>. 15:24)</a:t>
            </a:r>
            <a:endParaRPr lang="es-ES" sz="3600" dirty="0">
              <a:effectLst/>
              <a:ea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3" y="1527013"/>
            <a:ext cx="10318418" cy="4394988"/>
          </a:xfrm>
        </p:spPr>
        <p:txBody>
          <a:bodyPr/>
          <a:lstStyle/>
          <a:p>
            <a:r>
              <a:rPr lang="es-ES" sz="7300" dirty="0" smtClean="0"/>
              <a:t>Capitulo</a:t>
            </a:r>
            <a:r>
              <a:rPr lang="es-ES" sz="7200" dirty="0" smtClean="0"/>
              <a:t/>
            </a:r>
            <a:br>
              <a:rPr lang="es-ES" sz="7200" dirty="0" smtClean="0"/>
            </a:br>
            <a:r>
              <a:rPr lang="es-ES" dirty="0"/>
              <a:t>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47917" y="5707434"/>
            <a:ext cx="10121005" cy="742279"/>
          </a:xfrm>
        </p:spPr>
        <p:txBody>
          <a:bodyPr>
            <a:noAutofit/>
          </a:bodyPr>
          <a:lstStyle/>
          <a:p>
            <a:r>
              <a:rPr lang="es-ES" sz="3600" dirty="0" smtClean="0"/>
              <a:t>CARACTERISTICAS DE UN MIEMBRO </a:t>
            </a:r>
            <a:r>
              <a:rPr lang="es-ES" sz="3600" smtClean="0"/>
              <a:t>SALUDABLE </a:t>
            </a:r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41275" y="16933"/>
            <a:ext cx="1136606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"/>
            </a:pPr>
            <a:r>
              <a:rPr lang="es-ES_tradnl" sz="3600" b="1">
                <a:latin typeface="Cambria" charset="0"/>
                <a:ea typeface="ＭＳ 明朝" charset="-128"/>
                <a:cs typeface="Times New Roman" charset="0"/>
              </a:rPr>
              <a:t>UN MIEMBRO SALUDABLE ES UN TEOLOGO BÍBLICO</a:t>
            </a:r>
            <a:endParaRPr lang="es-ES" sz="36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63603" y="798553"/>
            <a:ext cx="113453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600" dirty="0">
                <a:latin typeface="Avenir Book" charset="0"/>
                <a:ea typeface="Avenir Book" charset="0"/>
                <a:cs typeface="Avenir Book" charset="0"/>
              </a:rPr>
              <a:t>1. Estudiar </a:t>
            </a:r>
            <a:r>
              <a:rPr lang="es-ES" sz="2600" dirty="0" smtClean="0">
                <a:latin typeface="Avenir Book" charset="0"/>
                <a:ea typeface="Avenir Book" charset="0"/>
                <a:cs typeface="Avenir Book" charset="0"/>
              </a:rPr>
              <a:t>teología </a:t>
            </a:r>
            <a:r>
              <a:rPr lang="es-ES" sz="2600" dirty="0">
                <a:latin typeface="Avenir Book" charset="0"/>
                <a:ea typeface="Avenir Book" charset="0"/>
                <a:cs typeface="Avenir Book" charset="0"/>
              </a:rPr>
              <a:t>nos ayuda a crecer en nuestro temor hacia Dios. 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600" dirty="0">
                <a:latin typeface="Avenir Book" charset="0"/>
                <a:ea typeface="Avenir Book" charset="0"/>
                <a:cs typeface="Avenir Book" charset="0"/>
              </a:rPr>
              <a:t>2. Estudiar </a:t>
            </a:r>
            <a:r>
              <a:rPr lang="es-ES" sz="2600" dirty="0" smtClean="0">
                <a:latin typeface="Avenir Book" charset="0"/>
                <a:ea typeface="Avenir Book" charset="0"/>
                <a:cs typeface="Avenir Book" charset="0"/>
              </a:rPr>
              <a:t>teología </a:t>
            </a:r>
            <a:r>
              <a:rPr lang="es-ES" sz="2600" dirty="0">
                <a:latin typeface="Avenir Book" charset="0"/>
                <a:ea typeface="Avenir Book" charset="0"/>
                <a:cs typeface="Avenir Book" charset="0"/>
              </a:rPr>
              <a:t>nos ayuda a corregir nuestras ideas erróneas.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600" dirty="0">
                <a:latin typeface="Avenir Book" charset="0"/>
                <a:ea typeface="Avenir Book" charset="0"/>
                <a:cs typeface="Avenir Book" charset="0"/>
              </a:rPr>
              <a:t>3. Estudiar teología </a:t>
            </a:r>
            <a:r>
              <a:rPr lang="es-ES" sz="2600" dirty="0" smtClean="0">
                <a:latin typeface="Avenir Book" charset="0"/>
                <a:ea typeface="Avenir Book" charset="0"/>
                <a:cs typeface="Avenir Book" charset="0"/>
              </a:rPr>
              <a:t>nos </a:t>
            </a:r>
            <a:r>
              <a:rPr lang="es-ES" sz="2600" dirty="0">
                <a:latin typeface="Avenir Book" charset="0"/>
                <a:ea typeface="Avenir Book" charset="0"/>
                <a:cs typeface="Avenir Book" charset="0"/>
              </a:rPr>
              <a:t>ayuda a proteger a la iglesia de falsas doctrinas.</a:t>
            </a: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600" dirty="0">
                <a:latin typeface="Avenir Book" charset="0"/>
                <a:ea typeface="Avenir Book" charset="0"/>
                <a:cs typeface="Avenir Book" charset="0"/>
              </a:rPr>
              <a:t>4. Estudiar teología </a:t>
            </a:r>
            <a:r>
              <a:rPr lang="es-ES" sz="2600" dirty="0" smtClean="0">
                <a:latin typeface="Avenir Book" charset="0"/>
                <a:ea typeface="Avenir Book" charset="0"/>
                <a:cs typeface="Avenir Book" charset="0"/>
              </a:rPr>
              <a:t>es </a:t>
            </a:r>
            <a:r>
              <a:rPr lang="es-ES" sz="2600" dirty="0">
                <a:latin typeface="Avenir Book" charset="0"/>
                <a:ea typeface="Avenir Book" charset="0"/>
                <a:cs typeface="Avenir Book" charset="0"/>
              </a:rPr>
              <a:t>necesario para cumplir la Gran Comisión. (Mt. 28)</a:t>
            </a:r>
            <a:endParaRPr lang="es-ES" sz="2600" dirty="0"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320"/>
            <a:ext cx="12192000" cy="32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84"/>
          <a:stretch/>
        </p:blipFill>
        <p:spPr>
          <a:xfrm>
            <a:off x="0" y="4356100"/>
            <a:ext cx="12192000" cy="25019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80532" y="168685"/>
            <a:ext cx="11192935" cy="605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"/>
            </a:pPr>
            <a:r>
              <a:rPr lang="es-ES_tradnl" sz="2900" b="1">
                <a:latin typeface="Cambria" charset="0"/>
                <a:ea typeface="ＭＳ 明朝" charset="-128"/>
                <a:cs typeface="Times New Roman" charset="0"/>
              </a:rPr>
              <a:t>UN MIEMBRO SALUDABLE ESTA SATURADO CON EL EVANGELIO</a:t>
            </a:r>
            <a:endParaRPr lang="es-ES" sz="29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82129" y="1033986"/>
            <a:ext cx="919480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32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1. </a:t>
            </a: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Conoce el evangelio.  </a:t>
            </a:r>
            <a:endParaRPr lang="es-ES" sz="32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2. Ordena tu vida en torno al evangelio. </a:t>
            </a:r>
            <a:endParaRPr lang="es-ES" sz="32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3. Comparte el evangelio con otros.  </a:t>
            </a:r>
            <a:endParaRPr lang="es-ES" sz="32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4. Protege el evangelio.  </a:t>
            </a:r>
            <a:endParaRPr lang="es-ES" sz="3200" dirty="0"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8" y="-993913"/>
            <a:ext cx="11933582" cy="88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00215" y="294095"/>
            <a:ext cx="1093344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"/>
            </a:pPr>
            <a:r>
              <a:rPr lang="es-ES_tradnl" sz="3600" b="1">
                <a:latin typeface="Cambria" charset="0"/>
                <a:ea typeface="ＭＳ 明朝" charset="-128"/>
                <a:cs typeface="Times New Roman" charset="0"/>
              </a:rPr>
              <a:t>UN MIEMBRO SALUDABLE HA SIDO CONVERTIDO </a:t>
            </a:r>
            <a:endParaRPr lang="es-ES" sz="36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0214" y="1280614"/>
            <a:ext cx="10055653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1. Camina en la luz y no en la oscuridad </a:t>
            </a:r>
            <a:endParaRPr lang="es-ES" sz="32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2. Ama a Dios el Padre </a:t>
            </a:r>
            <a:endParaRPr lang="es-ES" sz="32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3. Ama a otros cristianos </a:t>
            </a:r>
            <a:endParaRPr lang="es-ES" sz="32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4. Su testimonio </a:t>
            </a:r>
            <a:r>
              <a:rPr lang="es-ES" sz="3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confirma</a:t>
            </a:r>
            <a:r>
              <a:rPr lang="es-ES" sz="3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que es </a:t>
            </a: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Hijo de Dios</a:t>
            </a:r>
            <a:endParaRPr lang="es-ES" sz="32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5. Esta perseverando en la fe </a:t>
            </a:r>
            <a:endParaRPr lang="es-ES" sz="3200" dirty="0"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4" b="41481"/>
          <a:stretch/>
        </p:blipFill>
        <p:spPr>
          <a:xfrm>
            <a:off x="0" y="4842934"/>
            <a:ext cx="12192000" cy="21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6666" y="-53681"/>
            <a:ext cx="11413065" cy="5004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"/>
            </a:pPr>
            <a:r>
              <a:rPr lang="es-ES_tradnl" sz="3000" b="1" dirty="0">
                <a:latin typeface="Cambria" charset="0"/>
                <a:ea typeface="ＭＳ 明朝" charset="-128"/>
                <a:cs typeface="Times New Roman" charset="0"/>
              </a:rPr>
              <a:t>UN MIEMBRO SALUDABLE ES UN MIEMBRO COMPROMETIDO</a:t>
            </a:r>
            <a:endParaRPr lang="es-ES" sz="3000" dirty="0">
              <a:latin typeface="Cambria" charset="0"/>
              <a:ea typeface="ＭＳ 明朝" charset="-128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dirty="0">
                <a:solidFill>
                  <a:srgbClr val="000000"/>
                </a:solidFill>
                <a:latin typeface="Cambria" charset="0"/>
                <a:ea typeface="ＭＳ 明朝" charset="-128"/>
              </a:rPr>
              <a:t> </a:t>
            </a:r>
            <a:endParaRPr lang="es-ES" dirty="0">
              <a:latin typeface="Times New Roman" charset="0"/>
              <a:ea typeface="ＭＳ 明朝" charset="-128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27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1. Asiste regularmente a las reuniones </a:t>
            </a:r>
            <a:endParaRPr lang="es-ES" sz="27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27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2. Trata de edificar a otros </a:t>
            </a:r>
            <a:endParaRPr lang="es-ES" sz="27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27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3. Advierte y amonesta a otros</a:t>
            </a:r>
            <a:endParaRPr lang="es-ES" sz="27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27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4. Busca la paz y la reconciliación </a:t>
            </a:r>
            <a:endParaRPr lang="es-ES" sz="27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27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5. Lleva las cargas de los demás</a:t>
            </a:r>
            <a:endParaRPr lang="es-ES" sz="27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27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6. Participa de las ordenanzas de la Iglesia </a:t>
            </a:r>
            <a:endParaRPr lang="es-ES" sz="27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27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7. Apoya los ministerios y se involucra en el servicio</a:t>
            </a:r>
            <a:endParaRPr lang="es-ES" sz="2700" dirty="0"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 b="46172"/>
          <a:stretch/>
        </p:blipFill>
        <p:spPr>
          <a:xfrm>
            <a:off x="0" y="4951022"/>
            <a:ext cx="12192000" cy="19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12801" y="-80929"/>
            <a:ext cx="10955867" cy="3670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"/>
            </a:pPr>
            <a:r>
              <a:rPr lang="es-ES_tradnl" sz="3300" b="1" dirty="0">
                <a:latin typeface="Cambria" charset="0"/>
                <a:ea typeface="ＭＳ 明朝" charset="-128"/>
                <a:cs typeface="Times New Roman" charset="0"/>
              </a:rPr>
              <a:t>UN MIEMBRO SALUDABLE ES UN MIEMBRO HUMILDE</a:t>
            </a:r>
            <a:endParaRPr lang="es-ES" sz="3300" dirty="0">
              <a:latin typeface="Cambria" charset="0"/>
              <a:ea typeface="ＭＳ 明朝" charset="-128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dirty="0">
                <a:solidFill>
                  <a:srgbClr val="000000"/>
                </a:solidFill>
                <a:latin typeface="Cambria" charset="0"/>
                <a:ea typeface="ＭＳ 明朝" charset="-128"/>
              </a:rPr>
              <a:t> </a:t>
            </a:r>
            <a:endParaRPr lang="es-ES" dirty="0">
              <a:latin typeface="Times New Roman" charset="0"/>
              <a:ea typeface="ＭＳ 明朝" charset="-128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1. Honra, respeta y ama a los ancianos.</a:t>
            </a:r>
            <a:endParaRPr lang="es-ES" sz="32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2. Obedece y se sujeta a sus líderes. </a:t>
            </a:r>
            <a:endParaRPr lang="es-ES" sz="32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3. Se deja enseñar y corregir por sus lideres. </a:t>
            </a:r>
            <a:endParaRPr lang="es-ES" sz="32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4. Ora y apoya a sus lideres. </a:t>
            </a:r>
            <a:endParaRPr lang="es-ES" sz="3200" dirty="0"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564"/>
            <a:ext cx="12192000" cy="32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80533" y="-12698"/>
            <a:ext cx="11040533" cy="2860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"/>
            </a:pPr>
            <a:r>
              <a:rPr lang="es-ES_tradnl" sz="3100" b="1" dirty="0">
                <a:latin typeface="Cambria" charset="0"/>
                <a:ea typeface="ＭＳ 明朝" charset="-128"/>
                <a:cs typeface="Times New Roman" charset="0"/>
              </a:rPr>
              <a:t>UN MIEMBRO SALUDABLE ES UN GUERRERO DE ORACION </a:t>
            </a:r>
            <a:endParaRPr lang="es-ES" sz="3100" dirty="0">
              <a:latin typeface="Cambria" charset="0"/>
              <a:ea typeface="ＭＳ 明朝" charset="-128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dirty="0">
                <a:solidFill>
                  <a:srgbClr val="000000"/>
                </a:solidFill>
                <a:latin typeface="Cambria" charset="0"/>
                <a:ea typeface="ＭＳ 明朝" charset="-128"/>
              </a:rPr>
              <a:t> </a:t>
            </a:r>
            <a:endParaRPr lang="es-ES" dirty="0">
              <a:latin typeface="Times New Roman" charset="0"/>
              <a:ea typeface="ＭＳ 明朝" charset="-128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1. Ora constantemente </a:t>
            </a:r>
            <a:endParaRPr lang="es-ES" sz="30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2. Ora por los pastores y los obreros </a:t>
            </a:r>
            <a:endParaRPr lang="es-ES" sz="3000" dirty="0"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3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3. Ora por su iglesia y por todos los hermanos. </a:t>
            </a:r>
            <a:endParaRPr lang="es-ES" sz="3000" dirty="0"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2864249"/>
            <a:ext cx="12192000" cy="47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 txBox="1">
            <a:spLocks/>
          </p:cNvSpPr>
          <p:nvPr/>
        </p:nvSpPr>
        <p:spPr>
          <a:xfrm>
            <a:off x="2366252" y="-748478"/>
            <a:ext cx="10124661" cy="951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s-ES" sz="8000" dirty="0" smtClean="0">
                <a:latin typeface="Libian SC" charset="-122"/>
                <a:ea typeface="Libian SC" charset="-122"/>
                <a:cs typeface="Libian SC" charset="-122"/>
              </a:rPr>
              <a:t>PACTO</a:t>
            </a:r>
          </a:p>
          <a:p>
            <a:pPr algn="ctr">
              <a:lnSpc>
                <a:spcPct val="200000"/>
              </a:lnSpc>
            </a:pPr>
            <a:r>
              <a:rPr lang="es-ES" sz="8000" dirty="0" smtClean="0">
                <a:latin typeface="Libian SC" charset="-122"/>
                <a:ea typeface="Libian SC" charset="-122"/>
                <a:cs typeface="Libian SC" charset="-122"/>
              </a:rPr>
              <a:t>DE </a:t>
            </a:r>
          </a:p>
          <a:p>
            <a:pPr algn="ctr">
              <a:lnSpc>
                <a:spcPct val="200000"/>
              </a:lnSpc>
            </a:pPr>
            <a:r>
              <a:rPr lang="es-ES" sz="8000" dirty="0" smtClean="0">
                <a:latin typeface="Libian SC" charset="-122"/>
                <a:ea typeface="Libian SC" charset="-122"/>
                <a:cs typeface="Libian SC" charset="-122"/>
              </a:rPr>
              <a:t>MEMBRESIA </a:t>
            </a:r>
            <a:endParaRPr lang="es-ES" sz="8000" dirty="0">
              <a:latin typeface="Libian SC" charset="-122"/>
              <a:ea typeface="Libian SC" charset="-122"/>
              <a:cs typeface="Libian SC" charset="-12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833" y="2285999"/>
            <a:ext cx="3200397" cy="23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14399" y="250428"/>
            <a:ext cx="10955868" cy="652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700" b="1" dirty="0">
                <a:solidFill>
                  <a:srgbClr val="000000"/>
                </a:solidFill>
                <a:latin typeface="Optima" charset="0"/>
                <a:ea typeface="Optima" charset="0"/>
                <a:cs typeface="Optima" charset="0"/>
              </a:rPr>
              <a:t>Habiendo sido traídos por la Gracia al arrepentimiento y a la fe en el Señor Jesucristo, y habiendo sido bautizados tras nuestra profesión de fe en el nombre del Padre, del Hijo y del Espíritu Santo, ahora nosotros, dependiendo de Su ayuda, renovamos nuestro pacto unos con otros, solemne y gozosamente. </a:t>
            </a:r>
            <a:endParaRPr lang="es-ES" sz="2700" b="1" dirty="0" smtClean="0">
              <a:solidFill>
                <a:srgbClr val="000000"/>
              </a:solidFill>
              <a:latin typeface="Optima" charset="0"/>
              <a:ea typeface="Optima" charset="0"/>
              <a:cs typeface="Optima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endParaRPr lang="es-ES" sz="2700" b="1" dirty="0">
              <a:latin typeface="Optima" charset="0"/>
              <a:ea typeface="Optima" charset="0"/>
              <a:cs typeface="Optima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700" b="1" dirty="0">
                <a:solidFill>
                  <a:srgbClr val="000000"/>
                </a:solidFill>
                <a:latin typeface="Optima" charset="0"/>
                <a:ea typeface="Optima" charset="0"/>
                <a:cs typeface="Optima" charset="0"/>
              </a:rPr>
              <a:t>Trabajaremos y oraremos por mantener la unidad y la paz del Espíritu. Caminaremos juntos en amor fraternal, como le corresponde a los miembros de la iglesia cristiana; ejerciendo un cuidado afectuoso y viendo unos por otros en amonestación y súplica según se requiera. </a:t>
            </a:r>
            <a:endParaRPr lang="es-ES" sz="2700" b="1" dirty="0">
              <a:effectLst/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3600" y="-33866"/>
            <a:ext cx="11023600" cy="715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700" b="1" dirty="0">
                <a:solidFill>
                  <a:srgbClr val="000000"/>
                </a:solidFill>
                <a:latin typeface="Optima" charset="0"/>
                <a:ea typeface="Optima" charset="0"/>
                <a:cs typeface="Optima" charset="0"/>
              </a:rPr>
              <a:t>No dejaremos de reunirnos ni descuidaremos el orar por los demás.  </a:t>
            </a:r>
            <a:r>
              <a:rPr lang="es-ES" sz="2700" b="1" dirty="0" smtClean="0">
                <a:solidFill>
                  <a:srgbClr val="000000"/>
                </a:solidFill>
                <a:latin typeface="Optima" charset="0"/>
                <a:ea typeface="Optima" charset="0"/>
                <a:cs typeface="Optima" charset="0"/>
              </a:rPr>
              <a:t>   Nos </a:t>
            </a:r>
            <a:r>
              <a:rPr lang="es-ES" sz="2700" b="1" dirty="0">
                <a:solidFill>
                  <a:srgbClr val="000000"/>
                </a:solidFill>
                <a:latin typeface="Optima" charset="0"/>
                <a:ea typeface="Optima" charset="0"/>
                <a:cs typeface="Optima" charset="0"/>
              </a:rPr>
              <a:t>esforzaremos por educar a quienes estén bajo nuestro cuidado, en disciplina y amonestación del Señor, con un ejemplo de amor y pureza buscando la salvación de nuestra familia y amigos. Nos regocijaremos en la felicidad de otros, y procuraremos llevar las cargas los unos de los otros con ternura y compasión. </a:t>
            </a:r>
            <a:endParaRPr lang="es-ES" sz="2700" b="1" dirty="0">
              <a:latin typeface="Optima" charset="0"/>
              <a:ea typeface="Optima" charset="0"/>
              <a:cs typeface="Optima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700" b="1" dirty="0">
                <a:solidFill>
                  <a:srgbClr val="000000"/>
                </a:solidFill>
                <a:latin typeface="Optima" charset="0"/>
                <a:ea typeface="Optima" charset="0"/>
                <a:cs typeface="Optima" charset="0"/>
              </a:rPr>
              <a:t>Buscaremos con la ayuda de Dios, vivir cuidadosamente en el mundo, negándonos a los deseos impíos, y recordando que hemos sido enterrados voluntariamente por el bautismo y resucitados de la tumba de manera simbólica, por lo cuál existe en nosotros una obligación que nos lleva a vivir una vida nueva y santa. </a:t>
            </a:r>
            <a:endParaRPr lang="es-ES" sz="2700" b="1" dirty="0">
              <a:effectLst/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1333" y="84665"/>
            <a:ext cx="10871200" cy="652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700" b="1" dirty="0">
                <a:solidFill>
                  <a:srgbClr val="000000"/>
                </a:solidFill>
                <a:latin typeface="Optima" charset="0"/>
                <a:ea typeface="Optima" charset="0"/>
                <a:cs typeface="Optima" charset="0"/>
              </a:rPr>
              <a:t>Trabajaremos juntos por la continuidad del ministerio evangélico de esta iglesia, sustentando su adoración, ordenanzas, disciplina y doctrina. Contribuiremos gozosa y regularmente en el sostenimiento del ministerio, los gastos de la iglesia, la ayuda a los pobres, y la propagación del evangelio en todas las naciones. </a:t>
            </a:r>
            <a:endParaRPr lang="es-ES" sz="2700" b="1" dirty="0">
              <a:latin typeface="Optima" charset="0"/>
              <a:ea typeface="Optima" charset="0"/>
              <a:cs typeface="Optima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700" b="1" dirty="0">
                <a:solidFill>
                  <a:srgbClr val="000000"/>
                </a:solidFill>
                <a:latin typeface="Optima" charset="0"/>
                <a:ea typeface="Optima" charset="0"/>
                <a:cs typeface="Optima" charset="0"/>
              </a:rPr>
              <a:t>Cuando nos mudemos de este lugar, nos uniremos lo más pronto posible a otra iglesia donde podamos llevar el espíritu de este pacto y los principios de la Palabra de Dios. </a:t>
            </a:r>
            <a:endParaRPr lang="es-ES" sz="2700" b="1" dirty="0">
              <a:latin typeface="Optima" charset="0"/>
              <a:ea typeface="Optima" charset="0"/>
              <a:cs typeface="Optima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es-ES" sz="2700" b="1" i="1" dirty="0">
                <a:solidFill>
                  <a:srgbClr val="000000"/>
                </a:solidFill>
                <a:latin typeface="Optima" charset="0"/>
                <a:ea typeface="Optima" charset="0"/>
                <a:cs typeface="Optima" charset="0"/>
              </a:rPr>
              <a:t>La gracia del Señor Jesucristo, el amor de Dios y el compañerismo del Espíritu Santo sea con todos nosotros. Amén. </a:t>
            </a:r>
            <a:endParaRPr lang="es-ES" sz="2700" b="1" i="1" dirty="0">
              <a:effectLst/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71475" y="5893471"/>
            <a:ext cx="13258800" cy="742279"/>
          </a:xfrm>
        </p:spPr>
        <p:txBody>
          <a:bodyPr>
            <a:noAutofit/>
          </a:bodyPr>
          <a:lstStyle/>
          <a:p>
            <a:r>
              <a:rPr lang="es-ES" sz="5300" dirty="0" smtClean="0"/>
              <a:t>LA MEMBRESIA DE LA IGLESIA</a:t>
            </a:r>
            <a:endParaRPr lang="es-ES" sz="53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343025"/>
            <a:ext cx="5462483" cy="37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3" y="1527013"/>
            <a:ext cx="10318418" cy="4394988"/>
          </a:xfrm>
        </p:spPr>
        <p:txBody>
          <a:bodyPr/>
          <a:lstStyle/>
          <a:p>
            <a:r>
              <a:rPr lang="es-ES" sz="7300" dirty="0" smtClean="0"/>
              <a:t>Capitulo</a:t>
            </a:r>
            <a:r>
              <a:rPr lang="es-ES" sz="7200" dirty="0" smtClean="0"/>
              <a:t/>
            </a:r>
            <a:br>
              <a:rPr lang="es-ES" sz="7200" dirty="0" smtClean="0"/>
            </a:br>
            <a:r>
              <a:rPr lang="es-ES" dirty="0"/>
              <a:t>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9332" y="5787407"/>
            <a:ext cx="10103308" cy="742279"/>
          </a:xfrm>
        </p:spPr>
        <p:txBody>
          <a:bodyPr>
            <a:noAutofit/>
          </a:bodyPr>
          <a:lstStyle/>
          <a:p>
            <a:r>
              <a:rPr lang="es-ES" sz="3200" smtClean="0"/>
              <a:t>¿QUÉ OCURRE CUANDO LOS MIEMBROS NO REPRESENTAN A JESUS?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82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91" y="232050"/>
            <a:ext cx="11390244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¿EN QUE CONSISTE LA DISCIPLINA </a:t>
            </a:r>
            <a:br>
              <a:rPr lang="es-ES" b="1" dirty="0" smtClean="0"/>
            </a:br>
            <a:r>
              <a:rPr lang="es-ES" b="1" dirty="0" smtClean="0"/>
              <a:t>EN LA IGLESIA?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14" y="914400"/>
            <a:ext cx="4092260" cy="579285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80536" y="1673375"/>
            <a:ext cx="81280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400" dirty="0">
                <a:latin typeface="Gill Sans MT" charset="0"/>
                <a:ea typeface="Gill Sans MT" charset="0"/>
                <a:cs typeface="Gill Sans MT" charset="0"/>
              </a:rPr>
              <a:t>L</a:t>
            </a:r>
            <a:r>
              <a:rPr lang="es-ES" sz="4400" dirty="0" smtClean="0">
                <a:latin typeface="Gill Sans MT" charset="0"/>
                <a:ea typeface="Gill Sans MT" charset="0"/>
                <a:cs typeface="Gill Sans MT" charset="0"/>
              </a:rPr>
              <a:t>a </a:t>
            </a:r>
            <a:r>
              <a:rPr lang="es-ES" sz="4400" dirty="0">
                <a:latin typeface="Gill Sans MT" charset="0"/>
                <a:ea typeface="Gill Sans MT" charset="0"/>
                <a:cs typeface="Gill Sans MT" charset="0"/>
              </a:rPr>
              <a:t>disciplina en la iglesia es una parte del proceso de disciplinar</a:t>
            </a:r>
            <a:r>
              <a:rPr lang="es-ES" sz="4400" dirty="0" smtClean="0">
                <a:latin typeface="Gill Sans MT" charset="0"/>
                <a:ea typeface="Gill Sans MT" charset="0"/>
                <a:cs typeface="Gill Sans MT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s-ES" sz="4400" dirty="0" smtClean="0">
                <a:latin typeface="Gill Sans MT" charset="0"/>
                <a:ea typeface="Gill Sans MT" charset="0"/>
                <a:cs typeface="Gill Sans MT" charset="0"/>
              </a:rPr>
              <a:t>la </a:t>
            </a:r>
            <a:r>
              <a:rPr lang="es-ES" sz="4400" dirty="0">
                <a:latin typeface="Gill Sans MT" charset="0"/>
                <a:ea typeface="Gill Sans MT" charset="0"/>
                <a:cs typeface="Gill Sans MT" charset="0"/>
              </a:rPr>
              <a:t>parte en la que corregimos </a:t>
            </a:r>
            <a:endParaRPr lang="es-ES" sz="4400" dirty="0" smtClean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50000"/>
              </a:lnSpc>
            </a:pPr>
            <a:r>
              <a:rPr lang="es-ES" sz="4400" dirty="0" smtClean="0">
                <a:latin typeface="Gill Sans MT" charset="0"/>
                <a:ea typeface="Gill Sans MT" charset="0"/>
                <a:cs typeface="Gill Sans MT" charset="0"/>
              </a:rPr>
              <a:t>el </a:t>
            </a:r>
            <a:r>
              <a:rPr lang="es-ES" sz="4400" dirty="0">
                <a:latin typeface="Gill Sans MT" charset="0"/>
                <a:ea typeface="Gill Sans MT" charset="0"/>
                <a:cs typeface="Gill Sans MT" charset="0"/>
              </a:rPr>
              <a:t>pecado y dirigimos al </a:t>
            </a:r>
            <a:endParaRPr lang="es-ES" sz="4400" dirty="0" smtClean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50000"/>
              </a:lnSpc>
            </a:pPr>
            <a:r>
              <a:rPr lang="es-ES" sz="4400" dirty="0" smtClean="0">
                <a:latin typeface="Gill Sans MT" charset="0"/>
                <a:ea typeface="Gill Sans MT" charset="0"/>
                <a:cs typeface="Gill Sans MT" charset="0"/>
              </a:rPr>
              <a:t>discípulo </a:t>
            </a:r>
            <a:r>
              <a:rPr lang="es-ES" sz="4400" dirty="0">
                <a:latin typeface="Gill Sans MT" charset="0"/>
                <a:ea typeface="Gill Sans MT" charset="0"/>
                <a:cs typeface="Gill Sans MT" charset="0"/>
              </a:rPr>
              <a:t>hacia un camino </a:t>
            </a:r>
            <a:r>
              <a:rPr lang="es-ES" sz="4400" dirty="0" smtClean="0">
                <a:latin typeface="Gill Sans MT" charset="0"/>
                <a:ea typeface="Gill Sans MT" charset="0"/>
                <a:cs typeface="Gill Sans MT" charset="0"/>
              </a:rPr>
              <a:t>mejor</a:t>
            </a:r>
            <a:r>
              <a:rPr lang="es-ES" sz="4400" dirty="0">
                <a:latin typeface="Gill Sans MT" charset="0"/>
                <a:ea typeface="Gill Sans MT" charset="0"/>
                <a:cs typeface="Gill Sans MT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10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3930" y="1680189"/>
            <a:ext cx="9508436" cy="40646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6000" b="1" smtClean="0"/>
              <a:t>«SER DISCIPULO SIGNIFICA SER DISCIPLINADO»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833" y="2285999"/>
            <a:ext cx="3200397" cy="2365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0" y="4233333"/>
            <a:ext cx="9314070" cy="246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5999" y="266099"/>
            <a:ext cx="10735734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500" dirty="0">
                <a:ea typeface="ＭＳ 明朝" charset="-128"/>
              </a:rPr>
              <a:t>La disciplina en la iglesia empieza con una palabra de advertencia en privado a un hermano que está pecando. </a:t>
            </a:r>
            <a:endParaRPr lang="es-ES" sz="3500" dirty="0" smtClean="0">
              <a:ea typeface="ＭＳ 明朝" charset="-128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500" dirty="0" smtClean="0">
                <a:ea typeface="ＭＳ 明朝" charset="-128"/>
              </a:rPr>
              <a:t>La </a:t>
            </a:r>
            <a:r>
              <a:rPr lang="es-ES" sz="3500" dirty="0">
                <a:ea typeface="ＭＳ 明朝" charset="-128"/>
              </a:rPr>
              <a:t>disciplina eclesial es el acto de </a:t>
            </a:r>
            <a:r>
              <a:rPr lang="es-ES" sz="3500" i="1" dirty="0">
                <a:ea typeface="ＭＳ 明朝" charset="-128"/>
              </a:rPr>
              <a:t>retirar a una persona de la membresía </a:t>
            </a:r>
            <a:r>
              <a:rPr lang="es-ES" sz="3500" i="1" dirty="0" smtClean="0">
                <a:ea typeface="ＭＳ 明朝" charset="-128"/>
              </a:rPr>
              <a:t>y </a:t>
            </a:r>
            <a:r>
              <a:rPr lang="es-ES" sz="3500" i="1" dirty="0">
                <a:ea typeface="ＭＳ 明朝" charset="-128"/>
              </a:rPr>
              <a:t>de la participación de la Cena del Señor.</a:t>
            </a:r>
            <a:r>
              <a:rPr lang="es-ES" sz="3500" dirty="0">
                <a:ea typeface="ＭＳ 明朝" charset="-128"/>
              </a:rPr>
              <a:t> </a:t>
            </a:r>
            <a:endParaRPr lang="es-ES" sz="3500" dirty="0" smtClean="0">
              <a:ea typeface="ＭＳ 明朝" charset="-128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3500" dirty="0" smtClean="0">
              <a:ea typeface="ＭＳ 明朝" charset="-128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500" dirty="0" smtClean="0">
                <a:ea typeface="ＭＳ 明朝" charset="-128"/>
              </a:rPr>
              <a:t>La </a:t>
            </a:r>
            <a:r>
              <a:rPr lang="es-ES" sz="3500" dirty="0">
                <a:ea typeface="ＭＳ 明朝" charset="-128"/>
              </a:rPr>
              <a:t>iglesia no está prohibiendo a la persona que asista a las reuniones semanales de la congregación</a:t>
            </a:r>
            <a:r>
              <a:rPr lang="es-ES" sz="3500" dirty="0" smtClean="0">
                <a:ea typeface="ＭＳ 明朝" charset="-128"/>
              </a:rPr>
              <a:t>. </a:t>
            </a:r>
            <a:r>
              <a:rPr lang="es-ES" sz="3500" dirty="0">
                <a:ea typeface="ＭＳ 明朝" charset="-128"/>
              </a:rPr>
              <a:t>Más bien, lo que la congregación está diciendo es que ya no puede seguir confirmando la profesión de fe de esa persona y, por tanto, se niega a dejar que participe de la Santa Cena. </a:t>
            </a:r>
            <a:endParaRPr lang="es-ES" sz="3500" dirty="0">
              <a:effectLst/>
              <a:ea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3373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6263" y="33866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1ª Corintios 5</a:t>
            </a:r>
            <a:endParaRPr lang="es-ES" sz="3200" dirty="0"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2800" b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 </a:t>
            </a:r>
            <a:endParaRPr lang="es-ES" sz="3200" dirty="0"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2800" b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Vs 1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De cierto </a:t>
            </a:r>
            <a:r>
              <a:rPr lang="es-ES" sz="2800" i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se oye que hay entre vosotros fornicación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y tal fornicación cual </a:t>
            </a:r>
            <a:r>
              <a:rPr lang="es-ES" sz="28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ni</a:t>
            </a:r>
          </a:p>
          <a:p>
            <a:pPr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28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aun se nombra entre los gentiles; tanto que </a:t>
            </a:r>
            <a:r>
              <a:rPr lang="es-ES" sz="2800" i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alguno tiene la mujer de su padre.</a:t>
            </a:r>
            <a:endParaRPr lang="es-ES" sz="3200" dirty="0"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2800" b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Vs 2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Y vosotros estáis envanecidos. ¿No debierais más bien haberos lamentado, </a:t>
            </a:r>
            <a:endParaRPr lang="es-ES" sz="2800" dirty="0" smtClean="0">
              <a:solidFill>
                <a:srgbClr val="000000"/>
              </a:solidFill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28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para </a:t>
            </a:r>
            <a:r>
              <a:rPr lang="es-ES" sz="2800" i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que fuese quitado de en medio de vosotros el que cometió tal acción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?</a:t>
            </a:r>
            <a:endParaRPr lang="es-ES" sz="3200" dirty="0"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2800" b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Vs 11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[…] </a:t>
            </a:r>
            <a:r>
              <a:rPr lang="es-ES" sz="2800" i="1" u="sng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no os juntéis con ninguno que, llamándose hermano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fuere fornicario, </a:t>
            </a:r>
            <a:endParaRPr lang="es-ES" sz="2800" dirty="0" smtClean="0">
              <a:solidFill>
                <a:srgbClr val="000000"/>
              </a:solidFill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28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o 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avaro, </a:t>
            </a:r>
            <a:r>
              <a:rPr lang="es-ES" sz="28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o 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idólatra, o maldiciente, o borracho, o ladrón; </a:t>
            </a:r>
          </a:p>
          <a:p>
            <a:pPr>
              <a:spcAft>
                <a:spcPts val="0"/>
              </a:spcAft>
            </a:pPr>
            <a:r>
              <a:rPr lang="es-ES" sz="2800" i="1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 con </a:t>
            </a:r>
            <a:r>
              <a:rPr lang="es-ES" sz="2800" i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el tal ni aun comáis.</a:t>
            </a:r>
            <a:endParaRPr lang="es-ES" sz="3200" dirty="0"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2800" b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Vs 12 </a:t>
            </a:r>
            <a:r>
              <a:rPr lang="es-ES" sz="2800" b="1" baseline="30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 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Porque ¿qué razón tendría yo para juzgar a los que están fuera? </a:t>
            </a:r>
            <a:endParaRPr lang="es-ES" sz="3200" dirty="0"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  ¿</a:t>
            </a:r>
            <a:r>
              <a:rPr lang="es-ES" sz="2800" i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No juzgáis vosotros a los que están dentro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?</a:t>
            </a:r>
            <a:endParaRPr lang="es-ES" sz="3200" dirty="0"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2800" b="1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Vs 13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Porque a los que están fuera, Dios juzgará. </a:t>
            </a:r>
            <a:endParaRPr lang="es-ES" sz="2800" dirty="0" smtClean="0">
              <a:solidFill>
                <a:srgbClr val="000000"/>
              </a:solidFill>
              <a:latin typeface="Times New Roman" charset="0"/>
              <a:ea typeface="ＭＳ 明朝" charset="-128"/>
            </a:endParaRPr>
          </a:p>
          <a:p>
            <a:pPr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r>
              <a:rPr lang="es-ES" sz="28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        Quitad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, pues, </a:t>
            </a:r>
            <a:r>
              <a:rPr lang="es-ES" sz="2800" dirty="0" smtClean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a </a:t>
            </a:r>
            <a:r>
              <a:rPr lang="es-ES" sz="28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ese perverso de entre vosotros.</a:t>
            </a:r>
            <a:endParaRPr lang="es-ES" sz="3200" dirty="0">
              <a:effectLst/>
              <a:latin typeface="Times New Roman" charset="0"/>
              <a:ea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78000" y="220406"/>
            <a:ext cx="10860154" cy="951135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s-ES" sz="4800" dirty="0" smtClean="0"/>
              <a:t>«SER MIEMBRO DE LA</a:t>
            </a:r>
          </a:p>
          <a:p>
            <a:pPr algn="ctr">
              <a:lnSpc>
                <a:spcPct val="200000"/>
              </a:lnSpc>
            </a:pPr>
            <a:r>
              <a:rPr lang="es-ES" sz="4800" dirty="0" smtClean="0"/>
              <a:t>IGLESIA SIGNIFICA </a:t>
            </a:r>
          </a:p>
          <a:p>
            <a:pPr algn="ctr">
              <a:lnSpc>
                <a:spcPct val="200000"/>
              </a:lnSpc>
            </a:pPr>
            <a:r>
              <a:rPr lang="es-ES" sz="4800" dirty="0" smtClean="0"/>
              <a:t>SER UN REPRESENTANTE </a:t>
            </a:r>
          </a:p>
          <a:p>
            <a:pPr algn="ctr">
              <a:lnSpc>
                <a:spcPct val="200000"/>
              </a:lnSpc>
            </a:pPr>
            <a:r>
              <a:rPr lang="es-ES" sz="4800" dirty="0" smtClean="0"/>
              <a:t>DE JESUS»</a:t>
            </a:r>
            <a:endParaRPr lang="es-ES" sz="4800" dirty="0"/>
          </a:p>
          <a:p>
            <a:pPr algn="ctr">
              <a:lnSpc>
                <a:spcPct val="200000"/>
              </a:lnSpc>
            </a:pPr>
            <a:endParaRPr lang="es-ES" sz="4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833" y="2285999"/>
            <a:ext cx="3200397" cy="23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5" b="40741"/>
          <a:stretch/>
        </p:blipFill>
        <p:spPr>
          <a:xfrm>
            <a:off x="931332" y="0"/>
            <a:ext cx="11040533" cy="2116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856801" y="2275293"/>
            <a:ext cx="814479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4000" b="1" dirty="0">
                <a:latin typeface="Cambria" charset="0"/>
                <a:ea typeface="ＭＳ 明朝" charset="-128"/>
              </a:rPr>
              <a:t>1. La disciplina pretende </a:t>
            </a:r>
            <a:r>
              <a:rPr lang="es-ES" sz="4000" b="1" i="1" dirty="0">
                <a:latin typeface="Cambria" charset="0"/>
                <a:ea typeface="ＭＳ 明朝" charset="-128"/>
              </a:rPr>
              <a:t>exponer.</a:t>
            </a:r>
            <a:r>
              <a:rPr lang="es-ES" sz="4000" b="1" dirty="0">
                <a:latin typeface="Cambria" charset="0"/>
                <a:ea typeface="ＭＳ 明朝" charset="-128"/>
              </a:rPr>
              <a:t> </a:t>
            </a:r>
            <a:endParaRPr lang="es-ES" sz="4000" dirty="0">
              <a:effectLst/>
              <a:latin typeface="Times New Roman" charset="0"/>
              <a:ea typeface="ＭＳ 明朝" charset="-128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80533" y="3194029"/>
            <a:ext cx="818435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4000" b="1" dirty="0">
                <a:latin typeface="Cambria" charset="0"/>
                <a:ea typeface="ＭＳ 明朝" charset="-128"/>
              </a:rPr>
              <a:t>2. La disciplina pretende </a:t>
            </a:r>
            <a:r>
              <a:rPr lang="es-ES" sz="4000" b="1" i="1" dirty="0">
                <a:latin typeface="Cambria" charset="0"/>
                <a:ea typeface="ＭＳ 明朝" charset="-128"/>
              </a:rPr>
              <a:t>advertir.</a:t>
            </a:r>
            <a:r>
              <a:rPr lang="es-ES" sz="4000" b="1" dirty="0">
                <a:latin typeface="Cambria" charset="0"/>
                <a:ea typeface="ＭＳ 明朝" charset="-128"/>
              </a:rPr>
              <a:t> </a:t>
            </a:r>
            <a:endParaRPr lang="es-ES" sz="4000" dirty="0">
              <a:effectLst/>
              <a:latin typeface="Times New Roman" charset="0"/>
              <a:ea typeface="ＭＳ 明朝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80131" y="4104092"/>
            <a:ext cx="773231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4000" b="1" dirty="0">
                <a:latin typeface="Cambria" charset="0"/>
                <a:ea typeface="ＭＳ 明朝" charset="-128"/>
              </a:rPr>
              <a:t>3. La disciplina pretende </a:t>
            </a:r>
            <a:r>
              <a:rPr lang="es-ES" sz="4000" b="1" i="1" dirty="0">
                <a:latin typeface="Cambria" charset="0"/>
                <a:ea typeface="ＭＳ 明朝" charset="-128"/>
              </a:rPr>
              <a:t>salvar.</a:t>
            </a:r>
            <a:r>
              <a:rPr lang="es-ES" sz="4000" b="1" dirty="0">
                <a:latin typeface="Cambria" charset="0"/>
                <a:ea typeface="ＭＳ 明朝" charset="-128"/>
              </a:rPr>
              <a:t> </a:t>
            </a:r>
            <a:endParaRPr lang="es-ES" sz="4000" dirty="0">
              <a:effectLst/>
              <a:latin typeface="Times New Roman" charset="0"/>
              <a:ea typeface="ＭＳ 明朝" charset="-128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8897" y="5045777"/>
            <a:ext cx="82990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4000" b="1" dirty="0">
                <a:latin typeface="Cambria" charset="0"/>
                <a:ea typeface="ＭＳ 明朝" charset="-128"/>
              </a:rPr>
              <a:t>4. La disciplina pretende </a:t>
            </a:r>
            <a:r>
              <a:rPr lang="es-ES" sz="4000" b="1" i="1" dirty="0">
                <a:latin typeface="Cambria" charset="0"/>
                <a:ea typeface="ＭＳ 明朝" charset="-128"/>
              </a:rPr>
              <a:t>proteger.</a:t>
            </a:r>
            <a:r>
              <a:rPr lang="es-ES" sz="4000" b="1" dirty="0">
                <a:latin typeface="Cambria" charset="0"/>
                <a:ea typeface="ＭＳ 明朝" charset="-128"/>
              </a:rPr>
              <a:t> </a:t>
            </a:r>
            <a:endParaRPr lang="es-ES" sz="4000" dirty="0">
              <a:effectLst/>
              <a:latin typeface="Times New Roman" charset="0"/>
              <a:ea typeface="ＭＳ 明朝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6667" y="5991509"/>
            <a:ext cx="1071880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4000" b="1" dirty="0">
                <a:latin typeface="Cambria" charset="0"/>
                <a:ea typeface="ＭＳ 明朝" charset="-128"/>
              </a:rPr>
              <a:t>5. La disciplina pretende </a:t>
            </a:r>
            <a:r>
              <a:rPr lang="es-ES" sz="4000" b="1" i="1" dirty="0">
                <a:latin typeface="Cambria" charset="0"/>
                <a:ea typeface="ＭＳ 明朝" charset="-128"/>
              </a:rPr>
              <a:t>mostrar </a:t>
            </a:r>
            <a:r>
              <a:rPr lang="es-ES" sz="4000" b="1" dirty="0" smtClean="0">
                <a:latin typeface="Cambria" charset="0"/>
                <a:ea typeface="ＭＳ 明朝" charset="-128"/>
              </a:rPr>
              <a:t>a </a:t>
            </a:r>
            <a:r>
              <a:rPr lang="es-ES" sz="4000" b="1" dirty="0">
                <a:latin typeface="Cambria" charset="0"/>
                <a:ea typeface="ＭＳ 明朝" charset="-128"/>
              </a:rPr>
              <a:t>Cristo. </a:t>
            </a:r>
            <a:endParaRPr lang="es-ES" sz="4000" dirty="0">
              <a:effectLst/>
              <a:latin typeface="Times New Roman" charset="0"/>
              <a:ea typeface="ＭＳ 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Insigni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1225</TotalTime>
  <Words>1061</Words>
  <Application>Microsoft Macintosh PowerPoint</Application>
  <PresentationFormat>Panorámica</PresentationFormat>
  <Paragraphs>112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Arial</vt:lpstr>
      <vt:lpstr>Avenir Book</vt:lpstr>
      <vt:lpstr>Cambria</vt:lpstr>
      <vt:lpstr>Gill Sans MT</vt:lpstr>
      <vt:lpstr>Impact</vt:lpstr>
      <vt:lpstr>Libian SC</vt:lpstr>
      <vt:lpstr>ＭＳ 明朝</vt:lpstr>
      <vt:lpstr>Optima</vt:lpstr>
      <vt:lpstr>Times New Roman</vt:lpstr>
      <vt:lpstr>Wingdings</vt:lpstr>
      <vt:lpstr>Insignia</vt:lpstr>
      <vt:lpstr>Presentación de PowerPoint</vt:lpstr>
      <vt:lpstr>Presentación de PowerPoint</vt:lpstr>
      <vt:lpstr>Capitulo 7</vt:lpstr>
      <vt:lpstr>¿EN QUE CONSISTE LA DISCIPLINA  EN LA IGLESIA? </vt:lpstr>
      <vt:lpstr>«SER DISCIPULO SIGNIFICA SER DISCIPLINADO»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DISCIPLINA ECLESIAL DEBE EJERCERSE EN CASOS DE PECADOS VISIBLES, GRAVES Y PERSISTENTES</vt:lpstr>
      <vt:lpstr>LA PREOCUPACION PRINCIPAL DE LA IGLESIA DEBE SER PROTEGER LA REPUTACION DE CRISTO </vt:lpstr>
      <vt:lpstr>Presentación de PowerPoint</vt:lpstr>
      <vt:lpstr>Capitulo 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106</cp:revision>
  <dcterms:created xsi:type="dcterms:W3CDTF">2018-01-05T22:34:30Z</dcterms:created>
  <dcterms:modified xsi:type="dcterms:W3CDTF">2018-04-25T15:01:12Z</dcterms:modified>
</cp:coreProperties>
</file>