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Número de diapositiva"/>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o del título"/>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del título</a:t>
            </a:r>
          </a:p>
        </p:txBody>
      </p:sp>
      <p:sp>
        <p:nvSpPr>
          <p:cNvPr id="3" name="Nivel de texto 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4.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25. Los pactos entre…"/>
          <p:cNvSpPr/>
          <p:nvPr/>
        </p:nvSpPr>
        <p:spPr>
          <a:xfrm>
            <a:off x="4067175" y="5018087"/>
            <a:ext cx="54737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130000"/>
              </a:lnSpc>
              <a:defRPr b="1" sz="3000">
                <a:solidFill>
                  <a:srgbClr val="FFFFFF"/>
                </a:solidFill>
                <a:latin typeface="Cambria"/>
                <a:ea typeface="Cambria"/>
                <a:cs typeface="Cambria"/>
                <a:sym typeface="Cambria"/>
              </a:defRPr>
            </a:pPr>
            <a:r>
              <a:t>25. Los pactos entre </a:t>
            </a:r>
          </a:p>
          <a:p>
            <a:pPr algn="ctr">
              <a:lnSpc>
                <a:spcPct val="130000"/>
              </a:lnSpc>
              <a:defRPr b="1" sz="3000">
                <a:solidFill>
                  <a:srgbClr val="FFFFFF"/>
                </a:solidFill>
                <a:latin typeface="Cambria"/>
                <a:ea typeface="Cambria"/>
                <a:cs typeface="Cambria"/>
                <a:sym typeface="Cambria"/>
              </a:defRPr>
            </a:pPr>
            <a:r>
              <a:t>Dios y el hombre </a:t>
            </a:r>
          </a:p>
        </p:txBody>
      </p:sp>
      <p:sp>
        <p:nvSpPr>
          <p:cNvPr id="21" name="SEMINARIO DE TEOLOGÍA"/>
          <p:cNvSpPr/>
          <p:nvPr>
            <p:ph type="title" idx="4294967295"/>
          </p:nvPr>
        </p:nvSpPr>
        <p:spPr>
          <a:xfrm>
            <a:off x="2268537" y="3860800"/>
            <a:ext cx="6624638" cy="647700"/>
          </a:xfrm>
          <a:prstGeom prst="rect">
            <a:avLst/>
          </a:prstGeom>
        </p:spPr>
        <p:txBody>
          <a:bodyPr>
            <a:normAutofit fontScale="100000" lnSpcReduction="0"/>
          </a:bodyPr>
          <a:lstStyle>
            <a:lvl1pPr>
              <a:defRPr b="1" sz="3500">
                <a:solidFill>
                  <a:srgbClr val="FFFFFF"/>
                </a:solidFill>
                <a:latin typeface="Corbel"/>
                <a:ea typeface="Corbel"/>
                <a:cs typeface="Corbel"/>
                <a:sym typeface="Corbel"/>
              </a:defRPr>
            </a:lvl1pPr>
          </a:lstStyle>
          <a:p>
            <a:pPr/>
            <a:r>
              <a:t>SEMINARIO DE TEOLOGÍA </a:t>
            </a:r>
          </a:p>
        </p:txBody>
      </p:sp>
      <p:pic>
        <p:nvPicPr>
          <p:cNvPr id="22" name="image.png" descr="image.png"/>
          <p:cNvPicPr>
            <a:picLocks noChangeAspect="1"/>
          </p:cNvPicPr>
          <p:nvPr/>
        </p:nvPicPr>
        <p:blipFill>
          <a:blip r:embed="rId3">
            <a:extLst/>
          </a:blip>
          <a:stretch>
            <a:fillRect/>
          </a:stretch>
        </p:blipFill>
        <p:spPr>
          <a:xfrm>
            <a:off x="4794608" y="538956"/>
            <a:ext cx="4546601" cy="3276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59" name="Ejercicio unir con flechas"/>
          <p:cNvSpPr/>
          <p:nvPr/>
        </p:nvSpPr>
        <p:spPr>
          <a:xfrm>
            <a:off x="1736725" y="190500"/>
            <a:ext cx="5816685" cy="624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42900" indent="-342900" algn="just">
              <a:buSzPct val="100000"/>
              <a:buChar char="❖"/>
              <a:defRPr b="1" sz="3600">
                <a:latin typeface="Cambria"/>
                <a:ea typeface="Cambria"/>
                <a:cs typeface="Cambria"/>
                <a:sym typeface="Cambria"/>
              </a:defRPr>
            </a:lvl1pPr>
          </a:lstStyle>
          <a:p>
            <a:pPr/>
            <a:r>
              <a:t>Ejercicio unir con flechas </a:t>
            </a:r>
          </a:p>
        </p:txBody>
      </p:sp>
      <p:sp>
        <p:nvSpPr>
          <p:cNvPr id="60" name="Dar al hijo un pueblo que sería suyo                                                   -(Hch. 1:8)…"/>
          <p:cNvSpPr/>
          <p:nvPr/>
        </p:nvSpPr>
        <p:spPr>
          <a:xfrm>
            <a:off x="71437" y="1728787"/>
            <a:ext cx="9037638" cy="44343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250000"/>
              </a:lnSpc>
              <a:buSzPct val="100000"/>
              <a:buChar char="▪"/>
              <a:defRPr sz="2100">
                <a:latin typeface="Cambria"/>
                <a:ea typeface="Cambria"/>
                <a:cs typeface="Cambria"/>
                <a:sym typeface="Cambria"/>
              </a:defRPr>
            </a:pPr>
            <a:r>
              <a:t>Dar al hijo un pueblo que sería suyo                                                   </a:t>
            </a:r>
            <a:r>
              <a:rPr>
                <a:latin typeface="Times New Roman"/>
                <a:ea typeface="Times New Roman"/>
                <a:cs typeface="Times New Roman"/>
                <a:sym typeface="Times New Roman"/>
              </a:rPr>
              <a:t>-(Hch. 1:8)</a:t>
            </a:r>
            <a:r>
              <a:t>                                                        </a:t>
            </a:r>
          </a:p>
          <a:p>
            <a:pPr marL="342900" indent="-342900" algn="just">
              <a:lnSpc>
                <a:spcPct val="250000"/>
              </a:lnSpc>
              <a:buSzPct val="100000"/>
              <a:buChar char="▪"/>
              <a:defRPr sz="2100">
                <a:latin typeface="Cambria"/>
                <a:ea typeface="Cambria"/>
                <a:cs typeface="Cambria"/>
                <a:sym typeface="Cambria"/>
              </a:defRPr>
            </a:pPr>
            <a:r>
              <a:t>Enviar al hijo para ser representan te                                                 </a:t>
            </a:r>
            <a:r>
              <a:rPr>
                <a:latin typeface="Times New Roman"/>
                <a:ea typeface="Times New Roman"/>
                <a:cs typeface="Times New Roman"/>
                <a:sym typeface="Times New Roman"/>
              </a:rPr>
              <a:t>-(Col. 2:9)</a:t>
            </a:r>
          </a:p>
          <a:p>
            <a:pPr marL="342900" indent="-342900">
              <a:lnSpc>
                <a:spcPct val="250000"/>
              </a:lnSpc>
              <a:buSzPct val="100000"/>
              <a:buChar char="▪"/>
              <a:defRPr sz="2100">
                <a:latin typeface="Cambria"/>
                <a:ea typeface="Cambria"/>
                <a:cs typeface="Cambria"/>
                <a:sym typeface="Cambria"/>
              </a:defRPr>
            </a:pPr>
            <a:r>
              <a:t>Preparar un cuerpo físico para el Hijo                                                  </a:t>
            </a:r>
            <a:r>
              <a:rPr>
                <a:latin typeface="Times New Roman"/>
                <a:ea typeface="Times New Roman"/>
                <a:cs typeface="Times New Roman"/>
                <a:sym typeface="Times New Roman"/>
              </a:rPr>
              <a:t>-(He. 9:24)</a:t>
            </a:r>
          </a:p>
          <a:p>
            <a:pPr marL="342900" indent="-342900" algn="just">
              <a:lnSpc>
                <a:spcPct val="250000"/>
              </a:lnSpc>
              <a:buSzPct val="100000"/>
              <a:buChar char="▪"/>
              <a:defRPr sz="2100">
                <a:latin typeface="Cambria"/>
                <a:ea typeface="Cambria"/>
                <a:cs typeface="Cambria"/>
                <a:sym typeface="Cambria"/>
              </a:defRPr>
            </a:pPr>
            <a:r>
              <a:t>Cristo se presenta ante Dios por nosotros                                 </a:t>
            </a:r>
            <a:r>
              <a:rPr>
                <a:latin typeface="Times New Roman"/>
                <a:ea typeface="Times New Roman"/>
                <a:cs typeface="Times New Roman"/>
                <a:sym typeface="Times New Roman"/>
              </a:rPr>
              <a:t>   -(Ro. 5:18-19)</a:t>
            </a:r>
          </a:p>
          <a:p>
            <a:pPr marL="342900" indent="-342900" algn="just">
              <a:lnSpc>
                <a:spcPct val="250000"/>
              </a:lnSpc>
              <a:buSzPct val="100000"/>
              <a:buChar char="▪"/>
              <a:defRPr sz="2100">
                <a:latin typeface="Cambria"/>
                <a:ea typeface="Cambria"/>
                <a:cs typeface="Cambria"/>
                <a:sym typeface="Cambria"/>
              </a:defRPr>
            </a:pPr>
            <a:r>
              <a:t>Autoridad en el cielo y en la tierra                                                       </a:t>
            </a:r>
            <a:r>
              <a:rPr>
                <a:latin typeface="Times New Roman"/>
                <a:ea typeface="Times New Roman"/>
                <a:cs typeface="Times New Roman"/>
                <a:sym typeface="Times New Roman"/>
              </a:rPr>
              <a:t>-(Mt. 28:18)</a:t>
            </a:r>
          </a:p>
          <a:p>
            <a:pPr marL="342900" indent="-342900" algn="just">
              <a:lnSpc>
                <a:spcPct val="250000"/>
              </a:lnSpc>
              <a:buSzPct val="100000"/>
              <a:buChar char="▪"/>
              <a:defRPr sz="2100">
                <a:latin typeface="Cambria"/>
                <a:ea typeface="Cambria"/>
                <a:cs typeface="Cambria"/>
                <a:sym typeface="Cambria"/>
              </a:defRPr>
            </a:pPr>
            <a:r>
              <a:t>El derramamiento del Espíritu Santo                                  </a:t>
            </a:r>
            <a:r>
              <a:rPr>
                <a:latin typeface="Times New Roman"/>
                <a:ea typeface="Times New Roman"/>
                <a:cs typeface="Times New Roman"/>
                <a:sym typeface="Times New Roman"/>
              </a:rPr>
              <a:t>            -(Jn. 17:2, 6)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3" name="Ejercicio unir con flechas"/>
          <p:cNvSpPr/>
          <p:nvPr/>
        </p:nvSpPr>
        <p:spPr>
          <a:xfrm>
            <a:off x="1736725" y="190500"/>
            <a:ext cx="5816685" cy="624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42900" indent="-342900" algn="just">
              <a:buSzPct val="100000"/>
              <a:buChar char="❖"/>
              <a:defRPr b="1" sz="3600">
                <a:latin typeface="Cambria"/>
                <a:ea typeface="Cambria"/>
                <a:cs typeface="Cambria"/>
                <a:sym typeface="Cambria"/>
              </a:defRPr>
            </a:lvl1pPr>
          </a:lstStyle>
          <a:p>
            <a:pPr/>
            <a:r>
              <a:t>Ejercicio unir con flechas </a:t>
            </a:r>
          </a:p>
        </p:txBody>
      </p:sp>
      <p:sp>
        <p:nvSpPr>
          <p:cNvPr id="64" name="Dar al hijo un pueblo que sería suyo                                                    -(Hch. 1:8)…"/>
          <p:cNvSpPr/>
          <p:nvPr/>
        </p:nvSpPr>
        <p:spPr>
          <a:xfrm>
            <a:off x="71437" y="1657350"/>
            <a:ext cx="9037638" cy="44343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250000"/>
              </a:lnSpc>
              <a:buSzPct val="100000"/>
              <a:buChar char="▪"/>
              <a:defRPr sz="2100">
                <a:latin typeface="Cambria"/>
                <a:ea typeface="Cambria"/>
                <a:cs typeface="Cambria"/>
                <a:sym typeface="Cambria"/>
              </a:defRPr>
            </a:pPr>
            <a:r>
              <a:t>Dar al hijo un pueblo que sería suyo                                                    </a:t>
            </a:r>
            <a:r>
              <a:rPr>
                <a:latin typeface="Times New Roman"/>
                <a:ea typeface="Times New Roman"/>
                <a:cs typeface="Times New Roman"/>
                <a:sym typeface="Times New Roman"/>
              </a:rPr>
              <a:t>-(Hch. 1:8)</a:t>
            </a:r>
            <a:r>
              <a:t>                                                        </a:t>
            </a:r>
          </a:p>
          <a:p>
            <a:pPr marL="342900" indent="-342900" algn="just">
              <a:lnSpc>
                <a:spcPct val="250000"/>
              </a:lnSpc>
              <a:buSzPct val="100000"/>
              <a:buChar char="▪"/>
              <a:defRPr sz="2100">
                <a:latin typeface="Cambria"/>
                <a:ea typeface="Cambria"/>
                <a:cs typeface="Cambria"/>
                <a:sym typeface="Cambria"/>
              </a:defRPr>
            </a:pPr>
            <a:r>
              <a:t>Enviar al hijo para ser representante                                                 </a:t>
            </a:r>
            <a:r>
              <a:rPr>
                <a:latin typeface="Times New Roman"/>
                <a:ea typeface="Times New Roman"/>
                <a:cs typeface="Times New Roman"/>
                <a:sym typeface="Times New Roman"/>
              </a:rPr>
              <a:t>-(Col. 2:9)</a:t>
            </a:r>
          </a:p>
          <a:p>
            <a:pPr marL="342900" indent="-342900">
              <a:lnSpc>
                <a:spcPct val="250000"/>
              </a:lnSpc>
              <a:buSzPct val="100000"/>
              <a:buChar char="▪"/>
              <a:defRPr sz="2100">
                <a:latin typeface="Cambria"/>
                <a:ea typeface="Cambria"/>
                <a:cs typeface="Cambria"/>
                <a:sym typeface="Cambria"/>
              </a:defRPr>
            </a:pPr>
            <a:r>
              <a:t>Preparar un cuerpo físico para el Hijo                                                  </a:t>
            </a:r>
            <a:r>
              <a:rPr>
                <a:latin typeface="Times New Roman"/>
                <a:ea typeface="Times New Roman"/>
                <a:cs typeface="Times New Roman"/>
                <a:sym typeface="Times New Roman"/>
              </a:rPr>
              <a:t>-(He. 9:24)</a:t>
            </a:r>
          </a:p>
          <a:p>
            <a:pPr marL="342900" indent="-342900" algn="just">
              <a:lnSpc>
                <a:spcPct val="250000"/>
              </a:lnSpc>
              <a:buSzPct val="100000"/>
              <a:buChar char="▪"/>
              <a:defRPr sz="2100">
                <a:latin typeface="Cambria"/>
                <a:ea typeface="Cambria"/>
                <a:cs typeface="Cambria"/>
                <a:sym typeface="Cambria"/>
              </a:defRPr>
            </a:pPr>
            <a:r>
              <a:t>Cristo se presenta ante Dios por nosotros                                 </a:t>
            </a:r>
            <a:r>
              <a:rPr>
                <a:latin typeface="Times New Roman"/>
                <a:ea typeface="Times New Roman"/>
                <a:cs typeface="Times New Roman"/>
                <a:sym typeface="Times New Roman"/>
              </a:rPr>
              <a:t>   -(Ro. 5:18-19)</a:t>
            </a:r>
          </a:p>
          <a:p>
            <a:pPr marL="342900" indent="-342900" algn="just">
              <a:lnSpc>
                <a:spcPct val="250000"/>
              </a:lnSpc>
              <a:buSzPct val="100000"/>
              <a:buChar char="▪"/>
              <a:defRPr sz="2100">
                <a:latin typeface="Cambria"/>
                <a:ea typeface="Cambria"/>
                <a:cs typeface="Cambria"/>
                <a:sym typeface="Cambria"/>
              </a:defRPr>
            </a:pPr>
            <a:r>
              <a:t>Autoridad en el cielo y en la tierra                                                       </a:t>
            </a:r>
            <a:r>
              <a:rPr>
                <a:latin typeface="Times New Roman"/>
                <a:ea typeface="Times New Roman"/>
                <a:cs typeface="Times New Roman"/>
                <a:sym typeface="Times New Roman"/>
              </a:rPr>
              <a:t>-(Mt. 28:18)</a:t>
            </a:r>
          </a:p>
          <a:p>
            <a:pPr marL="342900" indent="-342900" algn="just">
              <a:lnSpc>
                <a:spcPct val="250000"/>
              </a:lnSpc>
              <a:buSzPct val="100000"/>
              <a:buChar char="▪"/>
              <a:defRPr sz="2100">
                <a:latin typeface="Cambria"/>
                <a:ea typeface="Cambria"/>
                <a:cs typeface="Cambria"/>
                <a:sym typeface="Cambria"/>
              </a:defRPr>
            </a:pPr>
            <a:r>
              <a:t>El derramamiento del Espíritu Santo                                  </a:t>
            </a:r>
            <a:r>
              <a:rPr>
                <a:latin typeface="Times New Roman"/>
                <a:ea typeface="Times New Roman"/>
                <a:cs typeface="Times New Roman"/>
                <a:sym typeface="Times New Roman"/>
              </a:rPr>
              <a:t>            -(Jn. 17:2, 6) </a:t>
            </a:r>
          </a:p>
        </p:txBody>
      </p:sp>
      <p:sp>
        <p:nvSpPr>
          <p:cNvPr id="65" name="Línea"/>
          <p:cNvSpPr/>
          <p:nvPr/>
        </p:nvSpPr>
        <p:spPr>
          <a:xfrm>
            <a:off x="4577148" y="1933548"/>
            <a:ext cx="2808288" cy="3889377"/>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66" name="Línea"/>
          <p:cNvSpPr/>
          <p:nvPr/>
        </p:nvSpPr>
        <p:spPr>
          <a:xfrm>
            <a:off x="4719047" y="2708488"/>
            <a:ext cx="2520951" cy="1584326"/>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67" name="Línea"/>
          <p:cNvSpPr/>
          <p:nvPr/>
        </p:nvSpPr>
        <p:spPr>
          <a:xfrm flipV="1">
            <a:off x="4784652" y="2714705"/>
            <a:ext cx="2663826" cy="792164"/>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68" name="Línea"/>
          <p:cNvSpPr/>
          <p:nvPr/>
        </p:nvSpPr>
        <p:spPr>
          <a:xfrm flipV="1">
            <a:off x="5155943" y="3488602"/>
            <a:ext cx="2376488" cy="792164"/>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69" name="Línea"/>
          <p:cNvSpPr/>
          <p:nvPr/>
        </p:nvSpPr>
        <p:spPr>
          <a:xfrm flipV="1">
            <a:off x="4643437" y="2035175"/>
            <a:ext cx="2952751" cy="3889375"/>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
        <p:nvSpPr>
          <p:cNvPr id="70" name="Línea"/>
          <p:cNvSpPr/>
          <p:nvPr/>
        </p:nvSpPr>
        <p:spPr>
          <a:xfrm>
            <a:off x="4356100" y="5190097"/>
            <a:ext cx="3240088" cy="1"/>
          </a:xfrm>
          <a:prstGeom prst="line">
            <a:avLst/>
          </a:prstGeom>
          <a:ln w="25400">
            <a:solidFill>
              <a:srgbClr val="000000"/>
            </a:solidFill>
            <a:tailEnd type="triangle"/>
          </a:ln>
          <a:effectLst>
            <a:outerShdw sx="100000" sy="100000" kx="0" ky="0" algn="b" rotWithShape="0" blurRad="38100" dist="20000" dir="5400000">
              <a:srgbClr val="808080">
                <a:alpha val="37998"/>
              </a:srgbClr>
            </a:outerShdw>
          </a:effectLst>
        </p:spPr>
        <p:txBody>
          <a:bodyPr lIns="45719" rIns="45719"/>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73" name="image.png" descr="image.png"/>
          <p:cNvPicPr>
            <a:picLocks noChangeAspect="1"/>
          </p:cNvPicPr>
          <p:nvPr/>
        </p:nvPicPr>
        <p:blipFill>
          <a:blip r:embed="rId3">
            <a:extLst/>
          </a:blip>
          <a:stretch>
            <a:fillRect/>
          </a:stretch>
        </p:blipFill>
        <p:spPr>
          <a:xfrm>
            <a:off x="-182563" y="-171450"/>
            <a:ext cx="9436101" cy="1944688"/>
          </a:xfrm>
          <a:prstGeom prst="rect">
            <a:avLst/>
          </a:prstGeom>
          <a:ln w="12700">
            <a:miter lim="400000"/>
          </a:ln>
        </p:spPr>
      </p:pic>
      <p:sp>
        <p:nvSpPr>
          <p:cNvPr id="74" name="C. El pacto de Gracia…"/>
          <p:cNvSpPr/>
          <p:nvPr/>
        </p:nvSpPr>
        <p:spPr>
          <a:xfrm>
            <a:off x="179387" y="1773237"/>
            <a:ext cx="8785226" cy="51277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latin typeface="Cambria"/>
                <a:ea typeface="Cambria"/>
                <a:cs typeface="Cambria"/>
                <a:sym typeface="Cambria"/>
              </a:defRPr>
            </a:pPr>
            <a:r>
              <a:t>C. El pacto de Gracia </a:t>
            </a:r>
          </a:p>
          <a:p>
            <a:pPr algn="just">
              <a:lnSpc>
                <a:spcPct val="115000"/>
              </a:lnSpc>
              <a:defRPr sz="2800">
                <a:latin typeface="Cambria"/>
                <a:ea typeface="Cambria"/>
                <a:cs typeface="Cambria"/>
                <a:sym typeface="Cambria"/>
              </a:defRPr>
            </a:pPr>
            <a:r>
              <a:t> </a:t>
            </a:r>
          </a:p>
          <a:p>
            <a:pPr algn="just">
              <a:lnSpc>
                <a:spcPct val="115000"/>
              </a:lnSpc>
              <a:defRPr b="1" sz="2800">
                <a:latin typeface="Cambria"/>
                <a:ea typeface="Cambria"/>
                <a:cs typeface="Cambria"/>
                <a:sym typeface="Cambria"/>
              </a:defRPr>
            </a:pPr>
            <a:r>
              <a:t>1. Elementos esenciales. </a:t>
            </a:r>
          </a:p>
          <a:p>
            <a:pPr>
              <a:defRPr b="1" sz="1600">
                <a:latin typeface="Times New Roman"/>
                <a:ea typeface="Times New Roman"/>
                <a:cs typeface="Times New Roman"/>
                <a:sym typeface="Times New Roman"/>
              </a:defRPr>
            </a:pPr>
            <a:r>
              <a:t> </a:t>
            </a:r>
          </a:p>
          <a:p>
            <a:pPr algn="just">
              <a:lnSpc>
                <a:spcPct val="115000"/>
              </a:lnSpc>
              <a:defRPr sz="2500">
                <a:latin typeface="Avenir Book"/>
                <a:ea typeface="Avenir Book"/>
                <a:cs typeface="Avenir Book"/>
                <a:sym typeface="Avenir Book"/>
              </a:defRPr>
            </a:pPr>
            <a:r>
              <a:t>Cuando el hombre no obtuvo la bendición ofrecida en el pacto de obras, se hizo necesario que Dios estableciera otro medio, uno mediante el cual el hombre pudiera ser salvado. El resto de las Escrituras después del relato de la Caída en </a:t>
            </a:r>
            <a:r>
              <a:rPr b="1">
                <a:latin typeface="Times New Roman"/>
                <a:ea typeface="Times New Roman"/>
                <a:cs typeface="Times New Roman"/>
                <a:sym typeface="Times New Roman"/>
              </a:rPr>
              <a:t>Gn. 3</a:t>
            </a:r>
            <a:r>
              <a:rPr>
                <a:latin typeface="Times New Roman"/>
                <a:ea typeface="Times New Roman"/>
                <a:cs typeface="Times New Roman"/>
                <a:sym typeface="Times New Roman"/>
              </a:rPr>
              <a:t> </a:t>
            </a:r>
            <a:r>
              <a:t>es la narración de la acción de Dios en la historia para llevar a cabo el plan de redención a fin de que las personas pecadoras pudieran entrar en compañerismo con él.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77" name="image.png" descr="image.png"/>
          <p:cNvPicPr>
            <a:picLocks noChangeAspect="1"/>
          </p:cNvPicPr>
          <p:nvPr/>
        </p:nvPicPr>
        <p:blipFill>
          <a:blip r:embed="rId3">
            <a:extLst/>
          </a:blip>
          <a:stretch>
            <a:fillRect/>
          </a:stretch>
        </p:blipFill>
        <p:spPr>
          <a:xfrm>
            <a:off x="-1300466" y="-171450"/>
            <a:ext cx="11671907" cy="1871354"/>
          </a:xfrm>
          <a:prstGeom prst="rect">
            <a:avLst/>
          </a:prstGeom>
          <a:ln w="12700">
            <a:miter lim="400000"/>
          </a:ln>
        </p:spPr>
      </p:pic>
      <p:sp>
        <p:nvSpPr>
          <p:cNvPr id="78" name="Las partes en este pacto de gracia son Dios y el pueblo que él redimiría. Pero en este caso Cristo cumple con un papel especial como «mediador» (He 8:6; 9:15; 12:24) en el cual cumple por nosotros las condiciones del pacto y de ese modo nos reconcilia con Dios.                  (No había mediador entre Dios y el hombre en el pacto de obras)"/>
          <p:cNvSpPr/>
          <p:nvPr/>
        </p:nvSpPr>
        <p:spPr>
          <a:xfrm>
            <a:off x="178593" y="1623810"/>
            <a:ext cx="8713789" cy="61780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200">
                <a:latin typeface="Avenir Book"/>
                <a:ea typeface="Avenir Book"/>
                <a:cs typeface="Avenir Book"/>
                <a:sym typeface="Avenir Book"/>
              </a:defRPr>
            </a:pPr>
            <a:r>
              <a:t>Las partes en este pacto de gracia son Dios y el pueblo que él redimiría. Pero en este caso Cristo cumple con un papel especial como «mediador» </a:t>
            </a:r>
            <a:r>
              <a:rPr>
                <a:latin typeface="Times New Roman"/>
                <a:ea typeface="Times New Roman"/>
                <a:cs typeface="Times New Roman"/>
                <a:sym typeface="Times New Roman"/>
              </a:rPr>
              <a:t>(He 8:6; 9:15; 12:24) </a:t>
            </a:r>
            <a:r>
              <a:t>en el cual cumple por nosotros las condiciones del pacto y de ese modo nos reconcilia con Dios.                  (No había mediador entre Dios y el hombre en el pacto de obras) </a:t>
            </a:r>
            <a:endParaRPr sz="2500"/>
          </a:p>
          <a:p>
            <a:pPr algn="just">
              <a:lnSpc>
                <a:spcPct val="115000"/>
              </a:lnSpc>
              <a:defRPr sz="2500">
                <a:latin typeface="Avenir Book"/>
                <a:ea typeface="Avenir Book"/>
                <a:cs typeface="Avenir Book"/>
                <a:sym typeface="Avenir Book"/>
              </a:defRPr>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0"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81" name="image.png" descr="image.png"/>
          <p:cNvPicPr>
            <a:picLocks noChangeAspect="1"/>
          </p:cNvPicPr>
          <p:nvPr/>
        </p:nvPicPr>
        <p:blipFill>
          <a:blip r:embed="rId3">
            <a:extLst/>
          </a:blip>
          <a:stretch>
            <a:fillRect/>
          </a:stretch>
        </p:blipFill>
        <p:spPr>
          <a:xfrm>
            <a:off x="-182563" y="-171450"/>
            <a:ext cx="9436101" cy="1512888"/>
          </a:xfrm>
          <a:prstGeom prst="rect">
            <a:avLst/>
          </a:prstGeom>
          <a:ln w="12700">
            <a:miter lim="400000"/>
          </a:ln>
        </p:spPr>
      </p:pic>
      <p:sp>
        <p:nvSpPr>
          <p:cNvPr id="82" name="La condición (o requerimiento) de la participación en el pacto es tener fe en la obra de redención de Cristo (Ro. 1:17).…"/>
          <p:cNvSpPr/>
          <p:nvPr/>
        </p:nvSpPr>
        <p:spPr>
          <a:xfrm>
            <a:off x="178593" y="688709"/>
            <a:ext cx="8713789" cy="59193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2500">
                <a:latin typeface="Avenir Book"/>
                <a:ea typeface="Avenir Book"/>
                <a:cs typeface="Avenir Book"/>
                <a:sym typeface="Avenir Book"/>
              </a:defRPr>
            </a:pPr>
          </a:p>
          <a:p>
            <a:pPr algn="just">
              <a:lnSpc>
                <a:spcPct val="115000"/>
              </a:lnSpc>
              <a:defRPr sz="2500">
                <a:latin typeface="Avenir Book"/>
                <a:ea typeface="Avenir Book"/>
                <a:cs typeface="Avenir Book"/>
                <a:sym typeface="Avenir Book"/>
              </a:defRPr>
            </a:pPr>
            <a:r>
              <a:t> </a:t>
            </a:r>
          </a:p>
          <a:p>
            <a:pPr algn="just">
              <a:lnSpc>
                <a:spcPct val="115000"/>
              </a:lnSpc>
              <a:defRPr sz="3500">
                <a:latin typeface="Avenir Book"/>
                <a:ea typeface="Avenir Book"/>
                <a:cs typeface="Avenir Book"/>
                <a:sym typeface="Avenir Book"/>
              </a:defRPr>
            </a:pPr>
            <a:r>
              <a:t>La condición (o requerimiento) de la participación en el pacto es tener fe en la obra de redención de Cristo </a:t>
            </a:r>
            <a:r>
              <a:rPr>
                <a:latin typeface="Times New Roman"/>
                <a:ea typeface="Times New Roman"/>
                <a:cs typeface="Times New Roman"/>
                <a:sym typeface="Times New Roman"/>
              </a:rPr>
              <a:t>(Ro. 1:17). </a:t>
            </a:r>
            <a:endParaRPr>
              <a:latin typeface="Times New Roman"/>
              <a:ea typeface="Times New Roman"/>
              <a:cs typeface="Times New Roman"/>
              <a:sym typeface="Times New Roman"/>
            </a:endParaRPr>
          </a:p>
          <a:p>
            <a:pPr algn="just">
              <a:lnSpc>
                <a:spcPct val="115000"/>
              </a:lnSpc>
              <a:defRPr sz="3500">
                <a:latin typeface="Avenir Book"/>
                <a:ea typeface="Avenir Book"/>
                <a:cs typeface="Avenir Book"/>
                <a:sym typeface="Avenir Book"/>
              </a:defRPr>
            </a:pPr>
            <a:r>
              <a:t>Este requerimiento de fe en la obra redentora del Mesías era también la condición para obtener las bendiciones del pacto del A. 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4"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85" name="image.png" descr="image.png"/>
          <p:cNvPicPr>
            <a:picLocks noChangeAspect="1"/>
          </p:cNvPicPr>
          <p:nvPr/>
        </p:nvPicPr>
        <p:blipFill>
          <a:blip r:embed="rId3">
            <a:extLst/>
          </a:blip>
          <a:stretch>
            <a:fillRect/>
          </a:stretch>
        </p:blipFill>
        <p:spPr>
          <a:xfrm>
            <a:off x="74612" y="2349500"/>
            <a:ext cx="8964613" cy="2879725"/>
          </a:xfrm>
          <a:prstGeom prst="rect">
            <a:avLst/>
          </a:prstGeom>
          <a:ln w="12700">
            <a:miter lim="400000"/>
          </a:ln>
        </p:spPr>
      </p:pic>
      <p:sp>
        <p:nvSpPr>
          <p:cNvPr id="86" name="Salvación en Cristo"/>
          <p:cNvSpPr/>
          <p:nvPr/>
        </p:nvSpPr>
        <p:spPr>
          <a:xfrm>
            <a:off x="1300876" y="130175"/>
            <a:ext cx="6512085" cy="878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5400">
                <a:latin typeface="Baskerville"/>
                <a:ea typeface="Baskerville"/>
                <a:cs typeface="Baskerville"/>
                <a:sym typeface="Baskerville"/>
              </a:defRPr>
            </a:lvl1pPr>
          </a:lstStyle>
          <a:p>
            <a:pPr/>
            <a:r>
              <a:t>Salvación en Cristo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8"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89" name="image.png" descr="image.png"/>
          <p:cNvPicPr>
            <a:picLocks noChangeAspect="1"/>
          </p:cNvPicPr>
          <p:nvPr/>
        </p:nvPicPr>
        <p:blipFill>
          <a:blip r:embed="rId3">
            <a:extLst/>
          </a:blip>
          <a:stretch>
            <a:fillRect/>
          </a:stretch>
        </p:blipFill>
        <p:spPr>
          <a:xfrm>
            <a:off x="-182563" y="-171450"/>
            <a:ext cx="9509126" cy="2159000"/>
          </a:xfrm>
          <a:prstGeom prst="rect">
            <a:avLst/>
          </a:prstGeom>
          <a:ln w="12700">
            <a:miter lim="400000"/>
          </a:ln>
        </p:spPr>
      </p:pic>
      <p:sp>
        <p:nvSpPr>
          <p:cNvPr id="90" name="La promesa de bendiciones en el pacto era una promesa de vida eterna con Dios.…"/>
          <p:cNvSpPr/>
          <p:nvPr/>
        </p:nvSpPr>
        <p:spPr>
          <a:xfrm>
            <a:off x="323850" y="2565400"/>
            <a:ext cx="8640763" cy="35036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200">
                <a:latin typeface="Avenir Book"/>
                <a:ea typeface="Avenir Book"/>
                <a:cs typeface="Avenir Book"/>
                <a:sym typeface="Avenir Book"/>
              </a:defRPr>
            </a:pPr>
            <a:r>
              <a:t>La promesa de bendiciones en el pacto era una promesa de vida eterna con Dios. </a:t>
            </a:r>
          </a:p>
          <a:p>
            <a:pPr algn="just">
              <a:lnSpc>
                <a:spcPct val="115000"/>
              </a:lnSpc>
              <a:defRPr sz="3200">
                <a:latin typeface="Calibri"/>
                <a:ea typeface="Calibri"/>
                <a:cs typeface="Calibri"/>
                <a:sym typeface="Calibri"/>
              </a:defRPr>
            </a:pPr>
            <a:r>
              <a:t> </a:t>
            </a:r>
            <a:endParaRPr>
              <a:latin typeface="Times New Roman"/>
              <a:ea typeface="Times New Roman"/>
              <a:cs typeface="Times New Roman"/>
              <a:sym typeface="Times New Roman"/>
            </a:endParaRPr>
          </a:p>
          <a:p>
            <a:pPr algn="ctr">
              <a:lnSpc>
                <a:spcPct val="115000"/>
              </a:lnSpc>
              <a:defRPr b="1" sz="2500">
                <a:latin typeface="Times New Roman"/>
                <a:ea typeface="Times New Roman"/>
                <a:cs typeface="Times New Roman"/>
                <a:sym typeface="Times New Roman"/>
              </a:defRPr>
            </a:pPr>
            <a:r>
              <a:t>Jr. 32:40</a:t>
            </a:r>
            <a:r>
              <a:rPr b="0"/>
              <a:t> </a:t>
            </a:r>
            <a:r>
              <a:rPr b="0" i="1"/>
              <a:t>Y haré con ellos pacto eterno</a:t>
            </a:r>
            <a:r>
              <a:rPr b="0"/>
              <a:t>, […]</a:t>
            </a:r>
          </a:p>
          <a:p>
            <a:pPr algn="just">
              <a:lnSpc>
                <a:spcPct val="115000"/>
              </a:lnSpc>
              <a:defRPr sz="2500">
                <a:latin typeface="Calibri"/>
                <a:ea typeface="Calibri"/>
                <a:cs typeface="Calibri"/>
                <a:sym typeface="Calibri"/>
              </a:defRPr>
            </a:pPr>
            <a:r>
              <a:t> </a:t>
            </a:r>
            <a:endParaRPr>
              <a:latin typeface="Times New Roman"/>
              <a:ea typeface="Times New Roman"/>
              <a:cs typeface="Times New Roman"/>
              <a:sym typeface="Times New Roman"/>
            </a:endParaRPr>
          </a:p>
          <a:p>
            <a:pPr>
              <a:defRPr sz="2500">
                <a:latin typeface="Times New Roman"/>
                <a:ea typeface="Times New Roman"/>
                <a:cs typeface="Times New Roman"/>
                <a:sym typeface="Times New Roman"/>
              </a:defRPr>
            </a:pPr>
            <a:r>
              <a:t>        </a:t>
            </a:r>
            <a:r>
              <a:rPr b="1"/>
              <a:t>Ap. 21:3</a:t>
            </a:r>
            <a:r>
              <a:t> y él morará con ellos; y ellos serán su pueblo, </a:t>
            </a:r>
          </a:p>
          <a:p>
            <a:pPr>
              <a:defRPr sz="2500">
                <a:latin typeface="Times New Roman"/>
                <a:ea typeface="Times New Roman"/>
                <a:cs typeface="Times New Roman"/>
                <a:sym typeface="Times New Roman"/>
              </a:defRPr>
            </a:pPr>
            <a:r>
              <a:t>                     y Dios mismo estará con ellos como su Dios.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2"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93" name="image.png" descr="image.png"/>
          <p:cNvPicPr>
            <a:picLocks noChangeAspect="1"/>
          </p:cNvPicPr>
          <p:nvPr/>
        </p:nvPicPr>
        <p:blipFill>
          <a:blip r:embed="rId3">
            <a:extLst/>
          </a:blip>
          <a:stretch>
            <a:fillRect/>
          </a:stretch>
        </p:blipFill>
        <p:spPr>
          <a:xfrm>
            <a:off x="-1147100" y="-285750"/>
            <a:ext cx="11438200" cy="1819801"/>
          </a:xfrm>
          <a:prstGeom prst="rect">
            <a:avLst/>
          </a:prstGeom>
          <a:ln w="12700">
            <a:miter lim="400000"/>
          </a:ln>
        </p:spPr>
      </p:pic>
      <p:sp>
        <p:nvSpPr>
          <p:cNvPr id="94" name="La señal de este pacto (el símbolo físico exterior de inclusión en el pacto) varia entre el Antiguo Testamento y el Nuevo Testamento. En el Antiguo Testamento la señal exterior de comienzo de las relaciones de pacto era la circuncisión. La señal de continuación en las relaciones de pacto era la continua observancia de todas las fiestas y leyes ceremoniales que Dios le dio al pueblo."/>
          <p:cNvSpPr/>
          <p:nvPr/>
        </p:nvSpPr>
        <p:spPr>
          <a:xfrm>
            <a:off x="179387" y="1812878"/>
            <a:ext cx="8785226" cy="5728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000">
                <a:latin typeface="Avenir Book"/>
                <a:ea typeface="Avenir Book"/>
                <a:cs typeface="Avenir Book"/>
                <a:sym typeface="Avenir Book"/>
              </a:defRPr>
            </a:pPr>
            <a:r>
              <a:t>La señal de este pacto (el símbolo físico exterior de inclusión en el pacto) varia entre el Antiguo Testamento y el Nuevo Testamento. En el Antiguo Testamento la señal exterior de comienzo de las relaciones de pacto era la </a:t>
            </a:r>
            <a:r>
              <a:rPr u="sng">
                <a:latin typeface="Avenir Heavy"/>
                <a:ea typeface="Avenir Heavy"/>
                <a:cs typeface="Avenir Heavy"/>
                <a:sym typeface="Avenir Heavy"/>
              </a:rPr>
              <a:t>circuncisión</a:t>
            </a:r>
            <a:r>
              <a:t>. La señal de continuación en las relaciones de pacto era la continua observancia de todas las fiestas y leyes ceremoniales que Dios le dio al pueblo. </a:t>
            </a:r>
            <a:endParaRPr sz="2300"/>
          </a:p>
          <a:p>
            <a:pPr algn="just">
              <a:lnSpc>
                <a:spcPct val="115000"/>
              </a:lnSpc>
              <a:defRPr sz="2300">
                <a:latin typeface="Avenir Book"/>
                <a:ea typeface="Avenir Book"/>
                <a:cs typeface="Avenir Book"/>
                <a:sym typeface="Avenir Book"/>
              </a:defRPr>
            </a:pP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97" name="image.png" descr="image.png"/>
          <p:cNvPicPr>
            <a:picLocks noChangeAspect="1"/>
          </p:cNvPicPr>
          <p:nvPr/>
        </p:nvPicPr>
        <p:blipFill>
          <a:blip r:embed="rId3">
            <a:extLst/>
          </a:blip>
          <a:stretch>
            <a:fillRect/>
          </a:stretch>
        </p:blipFill>
        <p:spPr>
          <a:xfrm>
            <a:off x="-182563" y="-171450"/>
            <a:ext cx="9509126" cy="1512888"/>
          </a:xfrm>
          <a:prstGeom prst="rect">
            <a:avLst/>
          </a:prstGeom>
          <a:ln w="12700">
            <a:miter lim="400000"/>
          </a:ln>
        </p:spPr>
      </p:pic>
      <p:sp>
        <p:nvSpPr>
          <p:cNvPr id="98" name="En el nuevo pacto la señal de comienzo de las relaciones de pacto es el bautismo, mientras que la señal de la continuación de las relaciones es la participación en la Cena del Señor. A este pacto se le conoce como «pacto de gracia» porque está completamente basado en la gracia de Dios o el favor inmerecido hacia aquellos a quienes redime."/>
          <p:cNvSpPr/>
          <p:nvPr/>
        </p:nvSpPr>
        <p:spPr>
          <a:xfrm>
            <a:off x="179387" y="686507"/>
            <a:ext cx="8785226" cy="6054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2300">
                <a:latin typeface="Avenir Book"/>
                <a:ea typeface="Avenir Book"/>
                <a:cs typeface="Avenir Book"/>
                <a:sym typeface="Avenir Book"/>
              </a:defRPr>
            </a:pPr>
          </a:p>
          <a:p>
            <a:pPr algn="just">
              <a:lnSpc>
                <a:spcPct val="115000"/>
              </a:lnSpc>
              <a:defRPr sz="2300">
                <a:latin typeface="Avenir Book"/>
                <a:ea typeface="Avenir Book"/>
                <a:cs typeface="Avenir Book"/>
                <a:sym typeface="Avenir Book"/>
              </a:defRPr>
            </a:pPr>
            <a:r>
              <a:t> </a:t>
            </a:r>
          </a:p>
          <a:p>
            <a:pPr algn="just">
              <a:lnSpc>
                <a:spcPct val="115000"/>
              </a:lnSpc>
              <a:defRPr sz="3200">
                <a:latin typeface="Avenir Book"/>
                <a:ea typeface="Avenir Book"/>
                <a:cs typeface="Avenir Book"/>
                <a:sym typeface="Avenir Book"/>
              </a:defRPr>
            </a:pPr>
            <a:r>
              <a:t>En el nuevo pacto la señal de comienzo de las relaciones de pacto es el </a:t>
            </a:r>
            <a:r>
              <a:rPr u="sng">
                <a:latin typeface="Avenir Heavy"/>
                <a:ea typeface="Avenir Heavy"/>
                <a:cs typeface="Avenir Heavy"/>
                <a:sym typeface="Avenir Heavy"/>
              </a:rPr>
              <a:t>bautismo</a:t>
            </a:r>
            <a:r>
              <a:t>, mientras que la señal de la continuación de las relaciones es la participación en la </a:t>
            </a:r>
            <a:r>
              <a:rPr u="sng">
                <a:latin typeface="Avenir Heavy"/>
                <a:ea typeface="Avenir Heavy"/>
                <a:cs typeface="Avenir Heavy"/>
                <a:sym typeface="Avenir Heavy"/>
              </a:rPr>
              <a:t>Cena del Señor.</a:t>
            </a:r>
            <a:r>
              <a:rPr>
                <a:latin typeface="Avenir Heavy"/>
                <a:ea typeface="Avenir Heavy"/>
                <a:cs typeface="Avenir Heavy"/>
                <a:sym typeface="Avenir Heavy"/>
              </a:rPr>
              <a:t> </a:t>
            </a:r>
            <a:r>
              <a:t>A este pacto se le conoce como «pacto de gracia» porque está completamente basado en la gracia de Dios o el favor inmerecido hacia aquellos a quienes redime.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01" name="image.png" descr="image.png"/>
          <p:cNvPicPr>
            <a:picLocks noChangeAspect="1"/>
          </p:cNvPicPr>
          <p:nvPr/>
        </p:nvPicPr>
        <p:blipFill>
          <a:blip r:embed="rId3">
            <a:extLst/>
          </a:blip>
          <a:stretch>
            <a:fillRect/>
          </a:stretch>
        </p:blipFill>
        <p:spPr>
          <a:xfrm>
            <a:off x="-109538" y="-96838"/>
            <a:ext cx="9363076" cy="1797051"/>
          </a:xfrm>
          <a:prstGeom prst="rect">
            <a:avLst/>
          </a:prstGeom>
          <a:ln w="12700">
            <a:miter lim="400000"/>
          </a:ln>
        </p:spPr>
      </p:pic>
      <p:sp>
        <p:nvSpPr>
          <p:cNvPr id="102" name="2. Varias formas del pacto.…"/>
          <p:cNvSpPr/>
          <p:nvPr/>
        </p:nvSpPr>
        <p:spPr>
          <a:xfrm>
            <a:off x="197644" y="1666976"/>
            <a:ext cx="8748712" cy="51297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000">
                <a:latin typeface="Calibri"/>
                <a:ea typeface="Calibri"/>
                <a:cs typeface="Calibri"/>
                <a:sym typeface="Calibri"/>
              </a:defRPr>
            </a:pPr>
            <a:r>
              <a:t> </a:t>
            </a:r>
            <a:r>
              <a:rPr b="1">
                <a:latin typeface="Cambria"/>
                <a:ea typeface="Cambria"/>
                <a:cs typeface="Cambria"/>
                <a:sym typeface="Cambria"/>
              </a:rPr>
              <a:t>2. Varias formas del pacto. </a:t>
            </a:r>
            <a:endParaRPr>
              <a:latin typeface="Times New Roman"/>
              <a:ea typeface="Times New Roman"/>
              <a:cs typeface="Times New Roman"/>
              <a:sym typeface="Times New Roman"/>
            </a:endParaRPr>
          </a:p>
          <a:p>
            <a:pPr>
              <a:defRPr sz="1600">
                <a:latin typeface="Times New Roman"/>
                <a:ea typeface="Times New Roman"/>
                <a:cs typeface="Times New Roman"/>
                <a:sym typeface="Times New Roman"/>
              </a:defRPr>
            </a:pPr>
            <a:r>
              <a:t> </a:t>
            </a:r>
          </a:p>
          <a:p>
            <a:pPr algn="just">
              <a:lnSpc>
                <a:spcPct val="115000"/>
              </a:lnSpc>
              <a:defRPr sz="2500">
                <a:latin typeface="Avenir Book"/>
                <a:ea typeface="Avenir Book"/>
                <a:cs typeface="Avenir Book"/>
                <a:sym typeface="Avenir Book"/>
              </a:defRPr>
            </a:pPr>
            <a:r>
              <a:t>Aunque los elementos esenciales del pacto de gracia son los mismos a lo largo de la historia del pueblo de Dios, las disposiciones especificas del pacto varían de vez en cuando.</a:t>
            </a:r>
          </a:p>
          <a:p>
            <a:pPr algn="just">
              <a:lnSpc>
                <a:spcPct val="115000"/>
              </a:lnSpc>
              <a:defRPr sz="2500">
                <a:latin typeface="Avenir Book"/>
                <a:ea typeface="Avenir Book"/>
                <a:cs typeface="Avenir Book"/>
                <a:sym typeface="Avenir Book"/>
              </a:defRPr>
            </a:pPr>
            <a:r>
              <a:t> </a:t>
            </a:r>
            <a:endParaRPr>
              <a:latin typeface="Times New Roman"/>
              <a:ea typeface="Times New Roman"/>
              <a:cs typeface="Times New Roman"/>
              <a:sym typeface="Times New Roman"/>
            </a:endParaRPr>
          </a:p>
          <a:p>
            <a:pPr algn="ctr">
              <a:lnSpc>
                <a:spcPct val="150000"/>
              </a:lnSpc>
              <a:defRPr sz="2600">
                <a:latin typeface="Calibri"/>
                <a:ea typeface="Calibri"/>
                <a:cs typeface="Calibri"/>
                <a:sym typeface="Calibri"/>
              </a:defRPr>
            </a:pPr>
            <a:r>
              <a:t>-</a:t>
            </a:r>
            <a:r>
              <a:rPr u="sng"/>
              <a:t>La simiente de la mujer</a:t>
            </a:r>
            <a:r>
              <a:t> </a:t>
            </a:r>
            <a:r>
              <a:rPr>
                <a:latin typeface="Times New Roman"/>
                <a:ea typeface="Times New Roman"/>
                <a:cs typeface="Times New Roman"/>
                <a:sym typeface="Times New Roman"/>
              </a:rPr>
              <a:t>Gn. 3:15</a:t>
            </a:r>
            <a:r>
              <a:t>; </a:t>
            </a:r>
          </a:p>
          <a:p>
            <a:pPr algn="ctr">
              <a:lnSpc>
                <a:spcPct val="150000"/>
              </a:lnSpc>
              <a:defRPr sz="2600" u="sng">
                <a:latin typeface="Calibri"/>
                <a:ea typeface="Calibri"/>
                <a:cs typeface="Calibri"/>
                <a:sym typeface="Calibri"/>
              </a:defRPr>
            </a:pPr>
            <a:r>
              <a:t>Ropas para Adán y Eva</a:t>
            </a:r>
            <a:r>
              <a:rPr u="none"/>
              <a:t>  </a:t>
            </a:r>
            <a:r>
              <a:rPr u="none">
                <a:latin typeface="Times New Roman"/>
                <a:ea typeface="Times New Roman"/>
                <a:cs typeface="Times New Roman"/>
                <a:sym typeface="Times New Roman"/>
              </a:rPr>
              <a:t>Gn. 3:21</a:t>
            </a:r>
            <a:r>
              <a:rPr u="none"/>
              <a:t>;</a:t>
            </a:r>
            <a:endParaRPr>
              <a:latin typeface="Times New Roman"/>
              <a:ea typeface="Times New Roman"/>
              <a:cs typeface="Times New Roman"/>
              <a:sym typeface="Times New Roman"/>
            </a:endParaRPr>
          </a:p>
          <a:p>
            <a:pPr algn="ctr">
              <a:lnSpc>
                <a:spcPct val="150000"/>
              </a:lnSpc>
              <a:defRPr sz="2600">
                <a:latin typeface="Calibri"/>
                <a:ea typeface="Calibri"/>
                <a:cs typeface="Calibri"/>
                <a:sym typeface="Calibri"/>
              </a:defRPr>
            </a:pPr>
            <a:r>
              <a:t>-</a:t>
            </a:r>
            <a:r>
              <a:rPr u="sng"/>
              <a:t>El pacto con Noé</a:t>
            </a:r>
            <a:r>
              <a:t> </a:t>
            </a:r>
            <a:r>
              <a:rPr>
                <a:latin typeface="Times New Roman"/>
                <a:ea typeface="Times New Roman"/>
                <a:cs typeface="Times New Roman"/>
                <a:sym typeface="Times New Roman"/>
              </a:rPr>
              <a:t>Gn. 9:8-17</a:t>
            </a:r>
            <a:r>
              <a:t>; </a:t>
            </a:r>
          </a:p>
          <a:p>
            <a:pPr algn="ctr">
              <a:lnSpc>
                <a:spcPct val="150000"/>
              </a:lnSpc>
              <a:defRPr sz="2600" u="sng">
                <a:latin typeface="Calibri"/>
                <a:ea typeface="Calibri"/>
                <a:cs typeface="Calibri"/>
                <a:sym typeface="Calibri"/>
              </a:defRPr>
            </a:pPr>
            <a:r>
              <a:t>El pacto con Abraham</a:t>
            </a:r>
            <a:r>
              <a:rPr u="none"/>
              <a:t> </a:t>
            </a:r>
            <a:r>
              <a:rPr u="none">
                <a:latin typeface="Times New Roman"/>
                <a:ea typeface="Times New Roman"/>
                <a:cs typeface="Times New Roman"/>
                <a:sym typeface="Times New Roman"/>
              </a:rPr>
              <a:t>Gn- 15:1-21; 17:1-27</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5" name="La definición de pacto…"/>
          <p:cNvSpPr/>
          <p:nvPr/>
        </p:nvSpPr>
        <p:spPr>
          <a:xfrm>
            <a:off x="107950" y="2803525"/>
            <a:ext cx="8856663" cy="41240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b="1" sz="3200">
                <a:latin typeface="Cambria"/>
                <a:ea typeface="Cambria"/>
                <a:cs typeface="Cambria"/>
                <a:sym typeface="Cambria"/>
              </a:defRPr>
            </a:pPr>
            <a:r>
              <a:t>La definición de pacto</a:t>
            </a:r>
          </a:p>
          <a:p>
            <a:pPr algn="just">
              <a:lnSpc>
                <a:spcPct val="115000"/>
              </a:lnSpc>
              <a:defRPr>
                <a:latin typeface="Calibri"/>
                <a:ea typeface="Calibri"/>
                <a:cs typeface="Calibri"/>
                <a:sym typeface="Calibri"/>
              </a:defRPr>
            </a:pPr>
            <a:r>
              <a:t> </a:t>
            </a:r>
            <a:endParaRPr>
              <a:latin typeface="Times New Roman"/>
              <a:ea typeface="Times New Roman"/>
              <a:cs typeface="Times New Roman"/>
              <a:sym typeface="Times New Roman"/>
            </a:endParaRPr>
          </a:p>
          <a:p>
            <a:pPr algn="just">
              <a:lnSpc>
                <a:spcPct val="150000"/>
              </a:lnSpc>
              <a:spcBef>
                <a:spcPts val="700"/>
              </a:spcBef>
              <a:defRPr sz="3200" u="sng">
                <a:latin typeface="Avenir Book"/>
                <a:ea typeface="Avenir Book"/>
                <a:cs typeface="Avenir Book"/>
                <a:sym typeface="Avenir Book"/>
              </a:defRPr>
            </a:pPr>
            <a:r>
              <a:t>Un pacto es un acuerdo legal, inalterable y divinamente impuesto entre Dios y el hombre que estipula las condiciones de sus relaciones. </a:t>
            </a:r>
          </a:p>
        </p:txBody>
      </p:sp>
      <p:pic>
        <p:nvPicPr>
          <p:cNvPr id="26" name="image.png" descr="image.png"/>
          <p:cNvPicPr>
            <a:picLocks noChangeAspect="1"/>
          </p:cNvPicPr>
          <p:nvPr/>
        </p:nvPicPr>
        <p:blipFill>
          <a:blip r:embed="rId3">
            <a:extLst/>
          </a:blip>
          <a:stretch>
            <a:fillRect/>
          </a:stretch>
        </p:blipFill>
        <p:spPr>
          <a:xfrm>
            <a:off x="-219075" y="-212725"/>
            <a:ext cx="9612313" cy="241935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5" name="El pacto mosaico era la aplicación de detalladas leyes escritas puestas en vigor por un tiempo para restringir los pecados de las personas y para ser una guía que nos llevará a Cristo.…"/>
          <p:cNvSpPr/>
          <p:nvPr/>
        </p:nvSpPr>
        <p:spPr>
          <a:xfrm>
            <a:off x="161924" y="2135499"/>
            <a:ext cx="8820152" cy="49420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200">
                <a:latin typeface="Avenir Book"/>
                <a:ea typeface="Avenir Book"/>
                <a:cs typeface="Avenir Book"/>
                <a:sym typeface="Avenir Book"/>
              </a:defRPr>
            </a:pPr>
            <a:r>
              <a:t>El pacto mosaico era la aplicación de detalladas leyes escritas puestas en vigor por un tiempo para restringir los pecados de las personas y para ser una guía que nos llevará a Cristo. </a:t>
            </a:r>
            <a:endParaRPr sz="2500"/>
          </a:p>
          <a:p>
            <a:pPr algn="just">
              <a:lnSpc>
                <a:spcPct val="115000"/>
              </a:lnSpc>
              <a:defRPr>
                <a:latin typeface="Calibri"/>
                <a:ea typeface="Calibri"/>
                <a:cs typeface="Calibri"/>
                <a:sym typeface="Calibri"/>
              </a:defRPr>
            </a:pPr>
            <a:r>
              <a:t> </a:t>
            </a:r>
            <a:endParaRPr>
              <a:latin typeface="Times New Roman"/>
              <a:ea typeface="Times New Roman"/>
              <a:cs typeface="Times New Roman"/>
              <a:sym typeface="Times New Roman"/>
            </a:endParaRPr>
          </a:p>
          <a:p>
            <a:pPr algn="ctr">
              <a:defRPr b="1" sz="3000">
                <a:latin typeface="Times New Roman"/>
                <a:ea typeface="Times New Roman"/>
                <a:cs typeface="Times New Roman"/>
                <a:sym typeface="Times New Roman"/>
              </a:defRPr>
            </a:pPr>
            <a:r>
              <a:t>Gal. 3:24</a:t>
            </a:r>
            <a:r>
              <a:rPr b="0"/>
              <a:t> De manera que la ley ha sido nuestro ayo, </a:t>
            </a:r>
            <a:endParaRPr b="0"/>
          </a:p>
          <a:p>
            <a:pPr algn="ctr">
              <a:defRPr b="1" sz="3000">
                <a:latin typeface="Times New Roman"/>
                <a:ea typeface="Times New Roman"/>
                <a:cs typeface="Times New Roman"/>
                <a:sym typeface="Times New Roman"/>
              </a:defRPr>
            </a:pPr>
            <a:r>
              <a:rPr b="0"/>
              <a:t>         </a:t>
            </a:r>
            <a:r>
              <a:rPr b="0" i="1"/>
              <a:t>para llevarnos a Cristo</a:t>
            </a:r>
            <a:r>
              <a:rPr b="0"/>
              <a:t>, </a:t>
            </a:r>
          </a:p>
          <a:p>
            <a:pPr algn="ctr">
              <a:defRPr sz="3000">
                <a:latin typeface="Times New Roman"/>
                <a:ea typeface="Times New Roman"/>
                <a:cs typeface="Times New Roman"/>
                <a:sym typeface="Times New Roman"/>
              </a:defRPr>
            </a:pPr>
            <a:r>
              <a:t>                 a fin de que fuésemos justificados por la fe.</a:t>
            </a:r>
            <a:endParaRPr sz="2200"/>
          </a:p>
          <a:p>
            <a:pPr algn="just">
              <a:lnSpc>
                <a:spcPct val="115000"/>
              </a:lnSpc>
              <a:defRPr>
                <a:latin typeface="Calibri"/>
                <a:ea typeface="Calibri"/>
                <a:cs typeface="Calibri"/>
                <a:sym typeface="Calibri"/>
              </a:defRPr>
            </a:pPr>
            <a:r>
              <a:t> </a:t>
            </a:r>
            <a:endParaRPr>
              <a:latin typeface="Times New Roman"/>
              <a:ea typeface="Times New Roman"/>
              <a:cs typeface="Times New Roman"/>
              <a:sym typeface="Times New Roman"/>
            </a:endParaRPr>
          </a:p>
        </p:txBody>
      </p:sp>
      <p:pic>
        <p:nvPicPr>
          <p:cNvPr id="106" name="image.png" descr="image.png"/>
          <p:cNvPicPr>
            <a:picLocks noChangeAspect="1"/>
          </p:cNvPicPr>
          <p:nvPr/>
        </p:nvPicPr>
        <p:blipFill>
          <a:blip r:embed="rId3">
            <a:extLst/>
          </a:blip>
          <a:stretch>
            <a:fillRect/>
          </a:stretch>
        </p:blipFill>
        <p:spPr>
          <a:xfrm>
            <a:off x="-109538" y="-207963"/>
            <a:ext cx="9436101" cy="201771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8"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9" name="El sistema de sacrificios del pacto mosaico no quitaba en realidad el pecado                (He 10:1-4) si prefiguraba que Cristo, el perfecto sumo sacerdote que era también el sacrificio perfecto, cargaría con nuestros pecados (He. 9:11-28)"/>
          <p:cNvSpPr/>
          <p:nvPr/>
        </p:nvSpPr>
        <p:spPr>
          <a:xfrm>
            <a:off x="161924" y="1540435"/>
            <a:ext cx="8820152" cy="50106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2500">
                <a:latin typeface="Avenir Book"/>
                <a:ea typeface="Avenir Book"/>
                <a:cs typeface="Avenir Book"/>
                <a:sym typeface="Avenir Book"/>
              </a:defRPr>
            </a:pPr>
            <a:endParaRPr sz="2200">
              <a:latin typeface="Times New Roman"/>
              <a:ea typeface="Times New Roman"/>
              <a:cs typeface="Times New Roman"/>
              <a:sym typeface="Times New Roman"/>
            </a:endParaRPr>
          </a:p>
          <a:p>
            <a:pPr algn="just">
              <a:lnSpc>
                <a:spcPct val="115000"/>
              </a:lnSpc>
              <a:defRPr>
                <a:latin typeface="Calibri"/>
                <a:ea typeface="Calibri"/>
                <a:cs typeface="Calibri"/>
                <a:sym typeface="Calibri"/>
              </a:defRPr>
            </a:pPr>
            <a:r>
              <a:t> </a:t>
            </a:r>
            <a:endParaRPr>
              <a:latin typeface="Times New Roman"/>
              <a:ea typeface="Times New Roman"/>
              <a:cs typeface="Times New Roman"/>
              <a:sym typeface="Times New Roman"/>
            </a:endParaRPr>
          </a:p>
          <a:p>
            <a:pPr algn="just">
              <a:lnSpc>
                <a:spcPct val="115000"/>
              </a:lnSpc>
              <a:defRPr sz="3600">
                <a:latin typeface="Avenir Book"/>
                <a:ea typeface="Avenir Book"/>
                <a:cs typeface="Avenir Book"/>
                <a:sym typeface="Avenir Book"/>
              </a:defRPr>
            </a:pPr>
            <a:r>
              <a:t>El sistema de sacrificios del pacto mosaico no quitaba en realidad el pecado                </a:t>
            </a:r>
            <a:r>
              <a:rPr>
                <a:latin typeface="Times New Roman"/>
                <a:ea typeface="Times New Roman"/>
                <a:cs typeface="Times New Roman"/>
                <a:sym typeface="Times New Roman"/>
              </a:rPr>
              <a:t>(He 10:1-4) </a:t>
            </a:r>
            <a:r>
              <a:t>si prefiguraba que Cristo, el perfecto sumo sacerdote que era también el sacrificio perfecto, cargaría con nuestros pecados (He. 9:11-28) </a:t>
            </a:r>
          </a:p>
        </p:txBody>
      </p:sp>
      <p:pic>
        <p:nvPicPr>
          <p:cNvPr id="110" name="image.png" descr="image.png"/>
          <p:cNvPicPr>
            <a:picLocks noChangeAspect="1"/>
          </p:cNvPicPr>
          <p:nvPr/>
        </p:nvPicPr>
        <p:blipFill>
          <a:blip r:embed="rId3">
            <a:extLst/>
          </a:blip>
          <a:stretch>
            <a:fillRect/>
          </a:stretch>
        </p:blipFill>
        <p:spPr>
          <a:xfrm>
            <a:off x="-586101" y="-207963"/>
            <a:ext cx="10389227" cy="222152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jpeg" descr="image.jpeg"/>
          <p:cNvPicPr>
            <a:picLocks noChangeAspect="1"/>
          </p:cNvPicPr>
          <p:nvPr/>
        </p:nvPicPr>
        <p:blipFill>
          <a:blip r:embed="rId2">
            <a:extLst/>
          </a:blip>
          <a:stretch>
            <a:fillRect/>
          </a:stretch>
        </p:blipFill>
        <p:spPr>
          <a:xfrm>
            <a:off x="0" y="26987"/>
            <a:ext cx="9144000" cy="6858001"/>
          </a:xfrm>
          <a:prstGeom prst="rect">
            <a:avLst/>
          </a:prstGeom>
          <a:ln w="12700">
            <a:miter lim="400000"/>
          </a:ln>
        </p:spPr>
      </p:pic>
      <p:pic>
        <p:nvPicPr>
          <p:cNvPr id="113" name="biblia-2.jpeg" descr="biblia-2.jpeg"/>
          <p:cNvPicPr>
            <a:picLocks noChangeAspect="1"/>
          </p:cNvPicPr>
          <p:nvPr/>
        </p:nvPicPr>
        <p:blipFill>
          <a:blip r:embed="rId3">
            <a:extLst/>
          </a:blip>
          <a:stretch>
            <a:fillRect/>
          </a:stretch>
        </p:blipFill>
        <p:spPr>
          <a:xfrm>
            <a:off x="0" y="0"/>
            <a:ext cx="9144000" cy="6958013"/>
          </a:xfrm>
          <a:prstGeom prst="rect">
            <a:avLst/>
          </a:prstGeom>
          <a:ln w="12700">
            <a:miter lim="400000"/>
          </a:ln>
        </p:spPr>
      </p:pic>
      <p:sp>
        <p:nvSpPr>
          <p:cNvPr id="114" name="Hebreos 8:6-13…"/>
          <p:cNvSpPr/>
          <p:nvPr/>
        </p:nvSpPr>
        <p:spPr>
          <a:xfrm>
            <a:off x="250825" y="126999"/>
            <a:ext cx="8713788" cy="47743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15000"/>
              </a:lnSpc>
              <a:defRPr b="1" sz="2400">
                <a:latin typeface="Times New Roman"/>
                <a:ea typeface="Times New Roman"/>
                <a:cs typeface="Times New Roman"/>
                <a:sym typeface="Times New Roman"/>
              </a:defRPr>
            </a:pPr>
            <a:r>
              <a:t>Hebreos 8:6-13</a:t>
            </a:r>
          </a:p>
          <a:p>
            <a:pPr algn="just">
              <a:lnSpc>
                <a:spcPct val="115000"/>
              </a:lnSpc>
              <a:defRPr sz="2400">
                <a:latin typeface="Times New Roman"/>
                <a:ea typeface="Times New Roman"/>
                <a:cs typeface="Times New Roman"/>
                <a:sym typeface="Times New Roman"/>
              </a:defRPr>
            </a:pPr>
            <a:r>
              <a:t> </a:t>
            </a:r>
          </a:p>
          <a:p>
            <a:pPr algn="just">
              <a:defRPr b="1" sz="2500">
                <a:latin typeface="Times New Roman"/>
                <a:ea typeface="Times New Roman"/>
                <a:cs typeface="Times New Roman"/>
                <a:sym typeface="Times New Roman"/>
              </a:defRPr>
            </a:pPr>
            <a:r>
              <a:t>6</a:t>
            </a:r>
            <a:r>
              <a:rPr b="0"/>
              <a:t> Pero ahora tanto mejor ministerio es el suyo, cuanto es mediador de un mejor pacto, establecido sobre mejores promesas.</a:t>
            </a:r>
          </a:p>
          <a:p>
            <a:pPr algn="just">
              <a:defRPr b="1" sz="2500">
                <a:latin typeface="Times New Roman"/>
                <a:ea typeface="Times New Roman"/>
                <a:cs typeface="Times New Roman"/>
                <a:sym typeface="Times New Roman"/>
              </a:defRPr>
            </a:pPr>
            <a:r>
              <a:t>7 </a:t>
            </a:r>
            <a:r>
              <a:rPr b="0"/>
              <a:t>Porque si aquel primero hubiera sido sin defecto, </a:t>
            </a:r>
          </a:p>
          <a:p>
            <a:pPr algn="just">
              <a:defRPr sz="2500">
                <a:latin typeface="Times New Roman"/>
                <a:ea typeface="Times New Roman"/>
                <a:cs typeface="Times New Roman"/>
                <a:sym typeface="Times New Roman"/>
              </a:defRPr>
            </a:pPr>
            <a:r>
              <a:t>   ciertamente no se hubiera procurado lugar para el segundo.</a:t>
            </a:r>
          </a:p>
          <a:p>
            <a:pPr algn="just">
              <a:defRPr b="1" sz="2500">
                <a:latin typeface="Times New Roman"/>
                <a:ea typeface="Times New Roman"/>
                <a:cs typeface="Times New Roman"/>
                <a:sym typeface="Times New Roman"/>
              </a:defRPr>
            </a:pPr>
            <a:r>
              <a:t>8 </a:t>
            </a:r>
            <a:r>
              <a:rPr b="0"/>
              <a:t>Porque reprendiéndolos dice: He aquí vienen días, dice el Señor,</a:t>
            </a:r>
            <a:br>
              <a:rPr b="0"/>
            </a:br>
            <a:r>
              <a:rPr b="0"/>
              <a:t>  En que estableceré con la casa de Israel y la casa de Judá </a:t>
            </a:r>
          </a:p>
          <a:p>
            <a:pPr algn="just">
              <a:defRPr sz="2500">
                <a:latin typeface="Times New Roman"/>
                <a:ea typeface="Times New Roman"/>
                <a:cs typeface="Times New Roman"/>
                <a:sym typeface="Times New Roman"/>
              </a:defRPr>
            </a:pPr>
            <a:r>
              <a:t>   un nuevo  pacto;</a:t>
            </a:r>
          </a:p>
          <a:p>
            <a:pPr algn="just">
              <a:defRPr b="1" sz="2500">
                <a:latin typeface="Times New Roman"/>
                <a:ea typeface="Times New Roman"/>
                <a:cs typeface="Times New Roman"/>
                <a:sym typeface="Times New Roman"/>
              </a:defRPr>
            </a:pPr>
            <a:r>
              <a:t>9 </a:t>
            </a:r>
            <a:r>
              <a:rPr b="0"/>
              <a:t>No como el pacto que hice con sus padres El día que los tomé de</a:t>
            </a:r>
          </a:p>
          <a:p>
            <a:pPr algn="just">
              <a:defRPr sz="2500">
                <a:latin typeface="Times New Roman"/>
                <a:ea typeface="Times New Roman"/>
                <a:cs typeface="Times New Roman"/>
                <a:sym typeface="Times New Roman"/>
              </a:defRPr>
            </a:pPr>
            <a:r>
              <a:t>   la mano para sacarlos de la tierra de Egipto; Porque ellos no</a:t>
            </a:r>
          </a:p>
          <a:p>
            <a:pPr algn="just">
              <a:defRPr sz="2500">
                <a:latin typeface="Times New Roman"/>
                <a:ea typeface="Times New Roman"/>
                <a:cs typeface="Times New Roman"/>
                <a:sym typeface="Times New Roman"/>
              </a:defRPr>
            </a:pPr>
            <a:r>
              <a:t>    permanecieron en mi pacto, Y yo me desentendí de ellos, </a:t>
            </a:r>
          </a:p>
          <a:p>
            <a:pPr algn="just">
              <a:defRPr sz="2500">
                <a:latin typeface="Times New Roman"/>
                <a:ea typeface="Times New Roman"/>
                <a:cs typeface="Times New Roman"/>
                <a:sym typeface="Times New Roman"/>
              </a:defRPr>
            </a:pPr>
            <a:r>
              <a:t>    dice el Señor.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jpeg" descr="image.jpeg"/>
          <p:cNvPicPr>
            <a:picLocks noChangeAspect="1"/>
          </p:cNvPicPr>
          <p:nvPr/>
        </p:nvPicPr>
        <p:blipFill>
          <a:blip r:embed="rId2">
            <a:extLst/>
          </a:blip>
          <a:stretch>
            <a:fillRect/>
          </a:stretch>
        </p:blipFill>
        <p:spPr>
          <a:xfrm>
            <a:off x="0" y="26987"/>
            <a:ext cx="9144000" cy="6858001"/>
          </a:xfrm>
          <a:prstGeom prst="rect">
            <a:avLst/>
          </a:prstGeom>
          <a:ln w="12700">
            <a:miter lim="400000"/>
          </a:ln>
        </p:spPr>
      </p:pic>
      <p:pic>
        <p:nvPicPr>
          <p:cNvPr id="117" name="biblia-2.jpeg" descr="biblia-2.jpeg"/>
          <p:cNvPicPr>
            <a:picLocks noChangeAspect="1"/>
          </p:cNvPicPr>
          <p:nvPr/>
        </p:nvPicPr>
        <p:blipFill>
          <a:blip r:embed="rId3">
            <a:extLst/>
          </a:blip>
          <a:stretch>
            <a:fillRect/>
          </a:stretch>
        </p:blipFill>
        <p:spPr>
          <a:xfrm>
            <a:off x="0" y="0"/>
            <a:ext cx="9144000" cy="6958013"/>
          </a:xfrm>
          <a:prstGeom prst="rect">
            <a:avLst/>
          </a:prstGeom>
          <a:ln w="12700">
            <a:miter lim="400000"/>
          </a:ln>
        </p:spPr>
      </p:pic>
      <p:sp>
        <p:nvSpPr>
          <p:cNvPr id="118" name="Hebreos 8:6-13…"/>
          <p:cNvSpPr/>
          <p:nvPr/>
        </p:nvSpPr>
        <p:spPr>
          <a:xfrm>
            <a:off x="179387" y="66675"/>
            <a:ext cx="8785226" cy="5204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115000"/>
              </a:lnSpc>
              <a:defRPr b="1" sz="2500">
                <a:latin typeface="Times New Roman"/>
                <a:ea typeface="Times New Roman"/>
                <a:cs typeface="Times New Roman"/>
                <a:sym typeface="Times New Roman"/>
              </a:defRPr>
            </a:pPr>
            <a:r>
              <a:t>Hebreos 8:6-13</a:t>
            </a:r>
          </a:p>
          <a:p>
            <a:pPr algn="just">
              <a:lnSpc>
                <a:spcPct val="115000"/>
              </a:lnSpc>
              <a:defRPr sz="2500">
                <a:latin typeface="Calibri"/>
                <a:ea typeface="Calibri"/>
                <a:cs typeface="Calibri"/>
                <a:sym typeface="Calibri"/>
              </a:defRPr>
            </a:pPr>
            <a:r>
              <a:t> </a:t>
            </a:r>
            <a:endParaRPr>
              <a:latin typeface="Times New Roman"/>
              <a:ea typeface="Times New Roman"/>
              <a:cs typeface="Times New Roman"/>
              <a:sym typeface="Times New Roman"/>
            </a:endParaRPr>
          </a:p>
          <a:p>
            <a:pPr>
              <a:defRPr b="1" sz="2500">
                <a:latin typeface="Times New Roman"/>
                <a:ea typeface="Times New Roman"/>
                <a:cs typeface="Times New Roman"/>
                <a:sym typeface="Times New Roman"/>
              </a:defRPr>
            </a:pPr>
            <a:r>
              <a:t>10 </a:t>
            </a:r>
            <a:r>
              <a:rPr b="0"/>
              <a:t>Por lo cual, este es el pacto que haré con la casa de Israel </a:t>
            </a:r>
          </a:p>
          <a:p>
            <a:pPr>
              <a:defRPr sz="2500">
                <a:latin typeface="Times New Roman"/>
                <a:ea typeface="Times New Roman"/>
                <a:cs typeface="Times New Roman"/>
                <a:sym typeface="Times New Roman"/>
              </a:defRPr>
            </a:pPr>
            <a:r>
              <a:t>     Después de aquellos días, dice el Señor: Pondré mis leyes en la</a:t>
            </a:r>
          </a:p>
          <a:p>
            <a:pPr>
              <a:defRPr sz="2500">
                <a:latin typeface="Times New Roman"/>
                <a:ea typeface="Times New Roman"/>
                <a:cs typeface="Times New Roman"/>
                <a:sym typeface="Times New Roman"/>
              </a:defRPr>
            </a:pPr>
            <a:r>
              <a:t>     mente de ellos, Y sobre su corazón las escribiré;</a:t>
            </a:r>
          </a:p>
          <a:p>
            <a:pPr>
              <a:defRPr sz="2500">
                <a:latin typeface="Times New Roman"/>
                <a:ea typeface="Times New Roman"/>
                <a:cs typeface="Times New Roman"/>
                <a:sym typeface="Times New Roman"/>
              </a:defRPr>
            </a:pPr>
            <a:r>
              <a:t>     Y seré a ellos por Dios, Y ellos me serán a mí por pueblo;</a:t>
            </a:r>
          </a:p>
          <a:p>
            <a:pPr>
              <a:defRPr b="1" sz="2500">
                <a:latin typeface="Times New Roman"/>
                <a:ea typeface="Times New Roman"/>
                <a:cs typeface="Times New Roman"/>
                <a:sym typeface="Times New Roman"/>
              </a:defRPr>
            </a:pPr>
            <a:r>
              <a:t>11 </a:t>
            </a:r>
            <a:r>
              <a:rPr b="0"/>
              <a:t>Y ninguno enseñará a su prójimo, Ni ninguno a su hermano,</a:t>
            </a:r>
          </a:p>
          <a:p>
            <a:pPr>
              <a:defRPr sz="2500">
                <a:latin typeface="Times New Roman"/>
                <a:ea typeface="Times New Roman"/>
                <a:cs typeface="Times New Roman"/>
                <a:sym typeface="Times New Roman"/>
              </a:defRPr>
            </a:pPr>
            <a:r>
              <a:t>     diciendo: Conoce al Señor; Porque todos me conocerán, </a:t>
            </a:r>
          </a:p>
          <a:p>
            <a:pPr>
              <a:defRPr sz="2500">
                <a:latin typeface="Times New Roman"/>
                <a:ea typeface="Times New Roman"/>
                <a:cs typeface="Times New Roman"/>
                <a:sym typeface="Times New Roman"/>
              </a:defRPr>
            </a:pPr>
            <a:r>
              <a:t>     Desde el menor hasta el mayor de ellos.</a:t>
            </a:r>
          </a:p>
          <a:p>
            <a:pPr>
              <a:defRPr b="1" sz="2500">
                <a:latin typeface="Times New Roman"/>
                <a:ea typeface="Times New Roman"/>
                <a:cs typeface="Times New Roman"/>
                <a:sym typeface="Times New Roman"/>
              </a:defRPr>
            </a:pPr>
            <a:r>
              <a:t>12 </a:t>
            </a:r>
            <a:r>
              <a:rPr b="0"/>
              <a:t>Porque seré propicio a sus injusticias, Y nunca más me acordaré</a:t>
            </a:r>
          </a:p>
          <a:p>
            <a:pPr>
              <a:defRPr sz="2500">
                <a:latin typeface="Times New Roman"/>
                <a:ea typeface="Times New Roman"/>
                <a:cs typeface="Times New Roman"/>
                <a:sym typeface="Times New Roman"/>
              </a:defRPr>
            </a:pPr>
            <a:r>
              <a:t>     de sus pecados y de sus iniquidades. </a:t>
            </a:r>
          </a:p>
          <a:p>
            <a:pPr>
              <a:defRPr b="1" sz="2500">
                <a:latin typeface="Times New Roman"/>
                <a:ea typeface="Times New Roman"/>
                <a:cs typeface="Times New Roman"/>
                <a:sym typeface="Times New Roman"/>
              </a:defRPr>
            </a:pPr>
            <a:r>
              <a:t>13 </a:t>
            </a:r>
            <a:r>
              <a:rPr b="0"/>
              <a:t>Al decir: Nuevo pacto, ha dado por viejo al primero; </a:t>
            </a:r>
          </a:p>
          <a:p>
            <a:pPr>
              <a:defRPr sz="2500">
                <a:latin typeface="Times New Roman"/>
                <a:ea typeface="Times New Roman"/>
                <a:cs typeface="Times New Roman"/>
                <a:sym typeface="Times New Roman"/>
              </a:defRPr>
            </a:pPr>
            <a:r>
              <a:t>     y lo que se da por viejo y se envejece, </a:t>
            </a:r>
          </a:p>
          <a:p>
            <a:pPr>
              <a:defRPr sz="2500">
                <a:latin typeface="Times New Roman"/>
                <a:ea typeface="Times New Roman"/>
                <a:cs typeface="Times New Roman"/>
                <a:sym typeface="Times New Roman"/>
              </a:defRPr>
            </a:pPr>
            <a:r>
              <a:t>      está próximo a desaparecer.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21" name="image.png" descr="image.png"/>
          <p:cNvPicPr>
            <a:picLocks noChangeAspect="1"/>
          </p:cNvPicPr>
          <p:nvPr/>
        </p:nvPicPr>
        <p:blipFill>
          <a:blip r:embed="rId3">
            <a:extLst/>
          </a:blip>
          <a:stretch>
            <a:fillRect/>
          </a:stretch>
        </p:blipFill>
        <p:spPr>
          <a:xfrm>
            <a:off x="-182563" y="-188913"/>
            <a:ext cx="9509126" cy="2798763"/>
          </a:xfrm>
          <a:prstGeom prst="rect">
            <a:avLst/>
          </a:prstGeom>
          <a:ln w="12700">
            <a:miter lim="400000"/>
          </a:ln>
        </p:spPr>
      </p:pic>
      <p:sp>
        <p:nvSpPr>
          <p:cNvPr id="122" name="En este nuevo pacto hay bendiciones muy superiores, porque Jesús el Mesías ha venido; ha muerto y ha resucitado entre nosotros, y ha expiado de una vez y para siempre todos nuestros pecados (He. 9:24-28); nos ha revelado a Dios de una manera más completa (Jn. 1:14; He. 1:1-3);"/>
          <p:cNvSpPr/>
          <p:nvPr/>
        </p:nvSpPr>
        <p:spPr>
          <a:xfrm>
            <a:off x="179387" y="2480390"/>
            <a:ext cx="8785226" cy="44343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200">
                <a:latin typeface="Avenir Book"/>
                <a:ea typeface="Avenir Book"/>
                <a:cs typeface="Avenir Book"/>
                <a:sym typeface="Avenir Book"/>
              </a:defRPr>
            </a:pPr>
            <a:r>
              <a:t>En este nuevo pacto hay bendiciones muy superiores, porque Jesús el Mesías ha venido; ha muerto y ha resucitado entre nosotros, y ha expiado de una vez y para siempre todos nuestros pecados </a:t>
            </a:r>
            <a:r>
              <a:rPr>
                <a:latin typeface="Times New Roman"/>
                <a:ea typeface="Times New Roman"/>
                <a:cs typeface="Times New Roman"/>
                <a:sym typeface="Times New Roman"/>
              </a:rPr>
              <a:t>(He. 9:24-28); </a:t>
            </a:r>
            <a:r>
              <a:t>nos ha revelado a Dios de una manera más completa </a:t>
            </a:r>
            <a:r>
              <a:rPr>
                <a:latin typeface="Times New Roman"/>
                <a:ea typeface="Times New Roman"/>
                <a:cs typeface="Times New Roman"/>
                <a:sym typeface="Times New Roman"/>
              </a:rPr>
              <a:t>(Jn. 1:14; He. 1:1-3);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25" name="image.png" descr="image.png"/>
          <p:cNvPicPr>
            <a:picLocks noChangeAspect="1"/>
          </p:cNvPicPr>
          <p:nvPr/>
        </p:nvPicPr>
        <p:blipFill>
          <a:blip r:embed="rId3">
            <a:extLst/>
          </a:blip>
          <a:stretch>
            <a:fillRect/>
          </a:stretch>
        </p:blipFill>
        <p:spPr>
          <a:xfrm>
            <a:off x="-182563" y="-188913"/>
            <a:ext cx="9509126" cy="2798763"/>
          </a:xfrm>
          <a:prstGeom prst="rect">
            <a:avLst/>
          </a:prstGeom>
          <a:ln w="12700">
            <a:miter lim="400000"/>
          </a:ln>
        </p:spPr>
      </p:pic>
      <p:sp>
        <p:nvSpPr>
          <p:cNvPr id="126" name="Ha derramado el Espíritu Santo sobre su pueblo con el poder del nuevo pacto (Hch. 1:8; 1ª Co. 12:13; 2ª Co 3:4-18); ha escrito sus leyes en nuestros corazones (He. 8:10). Este nuevo pacto es el pacto eterno (He. 13:20) en Cristo, por medio del cual tendremos comunión eterna con Dios, y él será nuestro Dios, y nosotros seremos su pueblo."/>
          <p:cNvSpPr/>
          <p:nvPr/>
        </p:nvSpPr>
        <p:spPr>
          <a:xfrm>
            <a:off x="179387" y="2565400"/>
            <a:ext cx="8785226" cy="42697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000">
                <a:latin typeface="Avenir Book"/>
                <a:ea typeface="Avenir Book"/>
                <a:cs typeface="Avenir Book"/>
                <a:sym typeface="Avenir Book"/>
              </a:defRPr>
            </a:pPr>
            <a:r>
              <a:t>Ha derramado el Espíritu Santo sobre su pueblo con el poder del nuevo pacto </a:t>
            </a:r>
            <a:r>
              <a:rPr>
                <a:latin typeface="Times New Roman"/>
                <a:ea typeface="Times New Roman"/>
                <a:cs typeface="Times New Roman"/>
                <a:sym typeface="Times New Roman"/>
              </a:rPr>
              <a:t>(Hch. 1:8; 1ª Co. 12:13; 2ª Co 3:4-18); </a:t>
            </a:r>
            <a:r>
              <a:t>ha escrito sus leyes en nuestros corazones </a:t>
            </a:r>
            <a:r>
              <a:rPr>
                <a:latin typeface="Times New Roman"/>
                <a:ea typeface="Times New Roman"/>
                <a:cs typeface="Times New Roman"/>
                <a:sym typeface="Times New Roman"/>
              </a:rPr>
              <a:t>(He. 8:10). </a:t>
            </a:r>
            <a:r>
              <a:t>Este nuevo pacto es el pacto eterno </a:t>
            </a:r>
            <a:r>
              <a:rPr>
                <a:latin typeface="Times New Roman"/>
                <a:ea typeface="Times New Roman"/>
                <a:cs typeface="Times New Roman"/>
                <a:sym typeface="Times New Roman"/>
              </a:rPr>
              <a:t>(He. 13:20) </a:t>
            </a:r>
            <a:r>
              <a:t>en Cristo, por medio del cual tendremos comunión eterna con Dios, y él será nuestro Dios, y nosotros seremos su pueblo.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29" name="image.png" descr="image.png"/>
          <p:cNvPicPr>
            <a:picLocks noChangeAspect="1"/>
          </p:cNvPicPr>
          <p:nvPr/>
        </p:nvPicPr>
        <p:blipFill>
          <a:blip r:embed="rId3">
            <a:extLst/>
          </a:blip>
          <a:stretch>
            <a:fillRect/>
          </a:stretch>
        </p:blipFill>
        <p:spPr>
          <a:xfrm>
            <a:off x="-1834015" y="-212725"/>
            <a:ext cx="12842192" cy="2263026"/>
          </a:xfrm>
          <a:prstGeom prst="rect">
            <a:avLst/>
          </a:prstGeom>
          <a:ln w="12700">
            <a:miter lim="400000"/>
          </a:ln>
        </p:spPr>
      </p:pic>
      <p:sp>
        <p:nvSpPr>
          <p:cNvPr id="30" name="Dos palabras en griego para explicar dos posibles pactos:…"/>
          <p:cNvSpPr/>
          <p:nvPr/>
        </p:nvSpPr>
        <p:spPr>
          <a:xfrm>
            <a:off x="109537" y="2249908"/>
            <a:ext cx="8924926" cy="444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120000"/>
              </a:lnSpc>
              <a:buSzPct val="100000"/>
              <a:buChar char="▪"/>
              <a:defRPr sz="3600">
                <a:latin typeface="Avenir Book"/>
                <a:ea typeface="Avenir Book"/>
                <a:cs typeface="Avenir Book"/>
                <a:sym typeface="Avenir Book"/>
              </a:defRPr>
            </a:pPr>
            <a:r>
              <a:t>Dos palabras en griego para explicar dos posibles pactos: </a:t>
            </a:r>
          </a:p>
          <a:p>
            <a:pPr marL="342900" indent="-342900" algn="just">
              <a:lnSpc>
                <a:spcPct val="120000"/>
              </a:lnSpc>
              <a:defRPr sz="3600">
                <a:latin typeface="Avenir Book"/>
                <a:ea typeface="Avenir Book"/>
                <a:cs typeface="Avenir Book"/>
                <a:sym typeface="Avenir Book"/>
              </a:defRPr>
            </a:pPr>
            <a:r>
              <a:t>-(Syntheke) contratos o acuerdos en los que ambas partes eran iguales. </a:t>
            </a:r>
          </a:p>
          <a:p>
            <a:pPr marL="342900" indent="-342900" algn="just">
              <a:lnSpc>
                <a:spcPct val="120000"/>
              </a:lnSpc>
              <a:defRPr sz="3600">
                <a:latin typeface="Avenir Book"/>
                <a:ea typeface="Avenir Book"/>
                <a:cs typeface="Avenir Book"/>
                <a:sym typeface="Avenir Book"/>
              </a:defRPr>
            </a:pPr>
            <a:r>
              <a:t>-(Diadsékh) las provisiones del pacto establecidas solo por una de las partes.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33" name="image.png" descr="image.png"/>
          <p:cNvPicPr>
            <a:picLocks noChangeAspect="1"/>
          </p:cNvPicPr>
          <p:nvPr/>
        </p:nvPicPr>
        <p:blipFill>
          <a:blip r:embed="rId3">
            <a:extLst/>
          </a:blip>
          <a:stretch>
            <a:fillRect/>
          </a:stretch>
        </p:blipFill>
        <p:spPr>
          <a:xfrm>
            <a:off x="-219075" y="-212725"/>
            <a:ext cx="9612313" cy="1693863"/>
          </a:xfrm>
          <a:prstGeom prst="rect">
            <a:avLst/>
          </a:prstGeom>
          <a:ln w="12700">
            <a:miter lim="400000"/>
          </a:ln>
        </p:spPr>
      </p:pic>
      <p:sp>
        <p:nvSpPr>
          <p:cNvPr id="34" name="La palabra Diadsékh se usaba con frecuencia para referirse a «testamento» o «última voluntad» que una persona dejaba para indicar la distribución de sus bienes después de muerto. Esta palabra también incluye la palabra «inalterable»"/>
          <p:cNvSpPr/>
          <p:nvPr/>
        </p:nvSpPr>
        <p:spPr>
          <a:xfrm>
            <a:off x="33337" y="1607819"/>
            <a:ext cx="8928101" cy="386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200">
                <a:latin typeface="Avenir Book"/>
                <a:ea typeface="Avenir Book"/>
                <a:cs typeface="Avenir Book"/>
                <a:sym typeface="Avenir Book"/>
              </a:defRPr>
            </a:pPr>
            <a:r>
              <a:t>La palabra Diadsékh se usaba con frecuencia para referirse a </a:t>
            </a:r>
            <a:r>
              <a:rPr u="sng">
                <a:latin typeface="Avenir Heavy"/>
                <a:ea typeface="Avenir Heavy"/>
                <a:cs typeface="Avenir Heavy"/>
                <a:sym typeface="Avenir Heavy"/>
              </a:rPr>
              <a:t>«testamento»</a:t>
            </a:r>
            <a:r>
              <a:t> o </a:t>
            </a:r>
            <a:r>
              <a:rPr u="sng">
                <a:latin typeface="Avenir Heavy"/>
                <a:ea typeface="Avenir Heavy"/>
                <a:cs typeface="Avenir Heavy"/>
                <a:sym typeface="Avenir Heavy"/>
              </a:rPr>
              <a:t>«última voluntad»</a:t>
            </a:r>
            <a:r>
              <a:t> que una persona dejaba para indicar la distribución de sus bienes después de muerto. Esta palabra también incluye la palabra </a:t>
            </a:r>
            <a:r>
              <a:rPr u="sng">
                <a:latin typeface="Avenir Heavy"/>
                <a:ea typeface="Avenir Heavy"/>
                <a:cs typeface="Avenir Heavy"/>
                <a:sym typeface="Avenir Heavy"/>
              </a:rPr>
              <a:t>«inalterable»</a:t>
            </a:r>
          </a:p>
        </p:txBody>
      </p:sp>
      <p:sp>
        <p:nvSpPr>
          <p:cNvPr id="35" name="Jer. 31:33 […]  yo seré a ellos por Dios,…"/>
          <p:cNvSpPr/>
          <p:nvPr/>
        </p:nvSpPr>
        <p:spPr>
          <a:xfrm>
            <a:off x="246062" y="5772912"/>
            <a:ext cx="8502651" cy="8394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600">
                <a:latin typeface="Times New Roman"/>
                <a:ea typeface="Times New Roman"/>
                <a:cs typeface="Times New Roman"/>
                <a:sym typeface="Times New Roman"/>
              </a:defRPr>
            </a:pPr>
            <a:r>
              <a:t>Jer. 31:33</a:t>
            </a:r>
            <a:r>
              <a:rPr b="0"/>
              <a:t> […]  </a:t>
            </a:r>
            <a:r>
              <a:rPr i="1" u="sng"/>
              <a:t>yo seré</a:t>
            </a:r>
            <a:r>
              <a:rPr b="0"/>
              <a:t> a ellos por Dios, </a:t>
            </a:r>
            <a:endParaRPr b="0"/>
          </a:p>
          <a:p>
            <a:pPr algn="ctr">
              <a:defRPr b="1" sz="2600">
                <a:latin typeface="Times New Roman"/>
                <a:ea typeface="Times New Roman"/>
                <a:cs typeface="Times New Roman"/>
                <a:sym typeface="Times New Roman"/>
              </a:defRPr>
            </a:pPr>
            <a:r>
              <a:rPr b="0"/>
              <a:t>y ellos me serán por pueblo.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 name="image.jpeg" descr="image.jpeg"/>
          <p:cNvPicPr>
            <a:picLocks noChangeAspect="1"/>
          </p:cNvPicPr>
          <p:nvPr/>
        </p:nvPicPr>
        <p:blipFill>
          <a:blip r:embed="rId2">
            <a:extLst/>
          </a:blip>
          <a:stretch>
            <a:fillRect/>
          </a:stretch>
        </p:blipFill>
        <p:spPr>
          <a:xfrm>
            <a:off x="0" y="26987"/>
            <a:ext cx="9144000" cy="6858001"/>
          </a:xfrm>
          <a:prstGeom prst="rect">
            <a:avLst/>
          </a:prstGeom>
          <a:ln w="12700">
            <a:miter lim="400000"/>
          </a:ln>
        </p:spPr>
      </p:pic>
      <p:pic>
        <p:nvPicPr>
          <p:cNvPr id="38" name="image.png" descr="image.png"/>
          <p:cNvPicPr>
            <a:picLocks noChangeAspect="1"/>
          </p:cNvPicPr>
          <p:nvPr/>
        </p:nvPicPr>
        <p:blipFill>
          <a:blip r:embed="rId3">
            <a:extLst/>
          </a:blip>
          <a:stretch>
            <a:fillRect/>
          </a:stretch>
        </p:blipFill>
        <p:spPr>
          <a:xfrm>
            <a:off x="-182563" y="-96838"/>
            <a:ext cx="9509126" cy="1608138"/>
          </a:xfrm>
          <a:prstGeom prst="rect">
            <a:avLst/>
          </a:prstGeom>
          <a:ln w="12700">
            <a:miter lim="400000"/>
          </a:ln>
        </p:spPr>
      </p:pic>
      <p:sp>
        <p:nvSpPr>
          <p:cNvPr id="39" name="A. El pacto de obras"/>
          <p:cNvSpPr/>
          <p:nvPr/>
        </p:nvSpPr>
        <p:spPr>
          <a:xfrm>
            <a:off x="5364162" y="1412875"/>
            <a:ext cx="3578720" cy="548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just">
              <a:lnSpc>
                <a:spcPct val="115000"/>
              </a:lnSpc>
              <a:defRPr b="1" sz="3000">
                <a:latin typeface="Cambria"/>
                <a:ea typeface="Cambria"/>
                <a:cs typeface="Cambria"/>
                <a:sym typeface="Cambria"/>
              </a:defRPr>
            </a:lvl1pPr>
          </a:lstStyle>
          <a:p>
            <a:pPr/>
            <a:r>
              <a:t>A. El pacto de obras </a:t>
            </a:r>
          </a:p>
        </p:txBody>
      </p:sp>
      <p:sp>
        <p:nvSpPr>
          <p:cNvPr id="40" name="En el huerto del Edén…"/>
          <p:cNvSpPr/>
          <p:nvPr/>
        </p:nvSpPr>
        <p:spPr>
          <a:xfrm>
            <a:off x="157162" y="1844675"/>
            <a:ext cx="8736013" cy="50324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just">
              <a:lnSpc>
                <a:spcPct val="115000"/>
              </a:lnSpc>
              <a:buSzPct val="100000"/>
              <a:buChar char="▪"/>
              <a:defRPr sz="2800">
                <a:latin typeface="Cambria"/>
                <a:ea typeface="Cambria"/>
                <a:cs typeface="Cambria"/>
                <a:sym typeface="Cambria"/>
              </a:defRPr>
            </a:pPr>
            <a:r>
              <a:t>En el huerto del Edén</a:t>
            </a:r>
          </a:p>
          <a:p>
            <a:pPr marL="342900" indent="-342900" algn="just">
              <a:lnSpc>
                <a:spcPct val="115000"/>
              </a:lnSpc>
              <a:buSzPct val="100000"/>
              <a:buChar char="▪"/>
              <a:defRPr sz="2800">
                <a:latin typeface="Times New Roman"/>
                <a:ea typeface="Times New Roman"/>
                <a:cs typeface="Times New Roman"/>
                <a:sym typeface="Times New Roman"/>
              </a:defRPr>
            </a:pPr>
          </a:p>
          <a:p>
            <a:pPr marL="342900" indent="-342900" algn="just">
              <a:lnSpc>
                <a:spcPct val="115000"/>
              </a:lnSpc>
              <a:defRPr sz="2800">
                <a:latin typeface="Avenir Book"/>
                <a:ea typeface="Avenir Book"/>
                <a:cs typeface="Avenir Book"/>
                <a:sym typeface="Avenir Book"/>
              </a:defRPr>
            </a:pPr>
            <a:r>
              <a:t>Había una serie de estipulaciones que vinculaban</a:t>
            </a:r>
          </a:p>
          <a:p>
            <a:pPr marL="342900" indent="-342900" algn="just">
              <a:lnSpc>
                <a:spcPct val="115000"/>
              </a:lnSpc>
              <a:defRPr sz="2800">
                <a:latin typeface="Avenir Book"/>
                <a:ea typeface="Avenir Book"/>
                <a:cs typeface="Avenir Book"/>
                <a:sym typeface="Avenir Book"/>
              </a:defRPr>
            </a:pPr>
            <a:r>
              <a:t>legalmente y definían las relaciones entre  Dios y el</a:t>
            </a:r>
          </a:p>
          <a:p>
            <a:pPr marL="342900" indent="-342900" algn="just">
              <a:lnSpc>
                <a:spcPct val="115000"/>
              </a:lnSpc>
              <a:defRPr sz="2800">
                <a:latin typeface="Avenir Book"/>
                <a:ea typeface="Avenir Book"/>
                <a:cs typeface="Avenir Book"/>
                <a:sym typeface="Avenir Book"/>
              </a:defRPr>
            </a:pPr>
            <a:r>
              <a:t>hombre. Las dos partes aparecen con claridad cuando</a:t>
            </a:r>
          </a:p>
          <a:p>
            <a:pPr marL="342900" indent="-342900" algn="just">
              <a:lnSpc>
                <a:spcPct val="115000"/>
              </a:lnSpc>
              <a:defRPr sz="2800">
                <a:latin typeface="Avenir Book"/>
                <a:ea typeface="Avenir Book"/>
                <a:cs typeface="Avenir Book"/>
                <a:sym typeface="Avenir Book"/>
              </a:defRPr>
            </a:pPr>
            <a:r>
              <a:t>Dios habla con Adán y le da mandamientos. </a:t>
            </a:r>
          </a:p>
          <a:p>
            <a:pPr marL="342900" indent="-342900" algn="just">
              <a:lnSpc>
                <a:spcPct val="115000"/>
              </a:lnSpc>
              <a:defRPr sz="2800">
                <a:latin typeface="Times New Roman"/>
                <a:ea typeface="Times New Roman"/>
                <a:cs typeface="Times New Roman"/>
                <a:sym typeface="Times New Roman"/>
              </a:defRPr>
            </a:pPr>
          </a:p>
          <a:p>
            <a:pPr marL="342900" indent="-342900">
              <a:defRPr b="1" sz="2200">
                <a:latin typeface="Times New Roman"/>
                <a:ea typeface="Times New Roman"/>
                <a:cs typeface="Times New Roman"/>
                <a:sym typeface="Times New Roman"/>
              </a:defRPr>
            </a:pPr>
            <a:r>
              <a:t>Gn. 2:16</a:t>
            </a:r>
            <a:r>
              <a:rPr b="0"/>
              <a:t> Y </a:t>
            </a:r>
            <a:r>
              <a:rPr b="0" i="1"/>
              <a:t>mandó</a:t>
            </a:r>
            <a:r>
              <a:rPr b="0"/>
              <a:t> Jehová </a:t>
            </a:r>
            <a:r>
              <a:rPr i="1"/>
              <a:t>Dios al hombre</a:t>
            </a:r>
            <a:r>
              <a:rPr b="0"/>
              <a:t>, </a:t>
            </a:r>
            <a:r>
              <a:rPr b="0" i="1"/>
              <a:t>diciendo:</a:t>
            </a:r>
            <a:r>
              <a:rPr b="0"/>
              <a:t> </a:t>
            </a:r>
          </a:p>
          <a:p>
            <a:pPr marL="342900" indent="-342900">
              <a:defRPr sz="2200">
                <a:latin typeface="Times New Roman"/>
                <a:ea typeface="Times New Roman"/>
                <a:cs typeface="Times New Roman"/>
                <a:sym typeface="Times New Roman"/>
              </a:defRPr>
            </a:pPr>
            <a:r>
              <a:t>                De todo árbol del huerto podrás comer;</a:t>
            </a:r>
          </a:p>
          <a:p>
            <a:pPr marL="342900" indent="-342900">
              <a:defRPr b="1" sz="2200">
                <a:latin typeface="Times New Roman"/>
                <a:ea typeface="Times New Roman"/>
                <a:cs typeface="Times New Roman"/>
                <a:sym typeface="Times New Roman"/>
              </a:defRPr>
            </a:pPr>
            <a:r>
              <a:t>Gn. 2:17</a:t>
            </a:r>
            <a:r>
              <a:rPr baseline="30000"/>
              <a:t> </a:t>
            </a:r>
            <a:r>
              <a:rPr b="0"/>
              <a:t>mas del árbol de la ciencia del bien y del mal no comerás; </a:t>
            </a:r>
          </a:p>
          <a:p>
            <a:pPr marL="342900" indent="-342900">
              <a:defRPr sz="2200">
                <a:latin typeface="Times New Roman"/>
                <a:ea typeface="Times New Roman"/>
                <a:cs typeface="Times New Roman"/>
                <a:sym typeface="Times New Roman"/>
              </a:defRPr>
            </a:pPr>
            <a:r>
              <a:t>               porque </a:t>
            </a:r>
            <a:r>
              <a:rPr i="1"/>
              <a:t>el día que de él comieres, ciertamente morirás.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43" name="image.jpeg" descr="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4" name="Pactos en la Biblia"/>
          <p:cNvSpPr/>
          <p:nvPr/>
        </p:nvSpPr>
        <p:spPr>
          <a:xfrm>
            <a:off x="107950" y="812800"/>
            <a:ext cx="6696075" cy="1805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4000">
                <a:latin typeface="Zapfino"/>
                <a:ea typeface="Zapfino"/>
                <a:cs typeface="Zapfino"/>
                <a:sym typeface="Zapfino"/>
              </a:defRPr>
            </a:lvl1pPr>
          </a:lstStyle>
          <a:p>
            <a:pPr/>
            <a:r>
              <a:t>Pactos en la Biblia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47" name="image.png" descr="image.png"/>
          <p:cNvPicPr>
            <a:picLocks noChangeAspect="1"/>
          </p:cNvPicPr>
          <p:nvPr/>
        </p:nvPicPr>
        <p:blipFill>
          <a:blip r:embed="rId3">
            <a:extLst/>
          </a:blip>
          <a:stretch>
            <a:fillRect/>
          </a:stretch>
        </p:blipFill>
        <p:spPr>
          <a:xfrm>
            <a:off x="-277752" y="-97196"/>
            <a:ext cx="10252063" cy="2293451"/>
          </a:xfrm>
          <a:prstGeom prst="rect">
            <a:avLst/>
          </a:prstGeom>
          <a:ln w="12700">
            <a:miter lim="400000"/>
          </a:ln>
        </p:spPr>
      </p:pic>
      <p:sp>
        <p:nvSpPr>
          <p:cNvPr id="48" name="Como en todos los pactos que Dios hace con el hombre, no hay aquí negociaciones sobre las disposiciones. Dios impone soberanamente el pacto sobre Adán y Eva, y ellos no tienen ninguna posibilidad de cambiar los detalles.…"/>
          <p:cNvSpPr/>
          <p:nvPr/>
        </p:nvSpPr>
        <p:spPr>
          <a:xfrm>
            <a:off x="126206" y="2198127"/>
            <a:ext cx="8891588" cy="57296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3300">
                <a:latin typeface="Avenir Book"/>
                <a:ea typeface="Avenir Book"/>
                <a:cs typeface="Avenir Book"/>
                <a:sym typeface="Avenir Book"/>
              </a:defRPr>
            </a:pPr>
            <a:r>
              <a:t>Como en todos los pactos que Dios hace con el hombre, no hay aquí negociaciones sobre las disposiciones. Dios impone soberanamente el pacto sobre Adán y Eva, y ellos no tienen ninguna posibilidad de cambiar los detalles. </a:t>
            </a:r>
          </a:p>
          <a:p>
            <a:pPr algn="ctr">
              <a:lnSpc>
                <a:spcPct val="115000"/>
              </a:lnSpc>
              <a:defRPr sz="3300">
                <a:latin typeface="Avenir Book"/>
                <a:ea typeface="Avenir Book"/>
                <a:cs typeface="Avenir Book"/>
                <a:sym typeface="Avenir Book"/>
              </a:defRPr>
            </a:pPr>
            <a:r>
              <a:t>Lo único qué pueden hacer es:</a:t>
            </a:r>
          </a:p>
          <a:p>
            <a:pPr algn="ctr">
              <a:lnSpc>
                <a:spcPct val="115000"/>
              </a:lnSpc>
              <a:defRPr sz="3300">
                <a:latin typeface="Avenir Book"/>
                <a:ea typeface="Avenir Book"/>
                <a:cs typeface="Avenir Book"/>
                <a:sym typeface="Avenir Book"/>
              </a:defRPr>
            </a:pPr>
            <a:r>
              <a:t> </a:t>
            </a:r>
            <a:r>
              <a:rPr u="sng">
                <a:latin typeface="Avenir Heavy"/>
                <a:ea typeface="Avenir Heavy"/>
                <a:cs typeface="Avenir Heavy"/>
                <a:sym typeface="Avenir Heavy"/>
              </a:rPr>
              <a:t>aceptarlo o rechazarlo</a:t>
            </a:r>
            <a:r>
              <a:rPr>
                <a:latin typeface="Avenir Heavy"/>
                <a:ea typeface="Avenir Heavy"/>
                <a:cs typeface="Avenir Heavy"/>
                <a:sym typeface="Avenir Heavy"/>
              </a:rPr>
              <a:t>. </a:t>
            </a:r>
            <a:endParaRPr sz="2600">
              <a:latin typeface="Avenir Heavy"/>
              <a:ea typeface="Avenir Heavy"/>
              <a:cs typeface="Avenir Heavy"/>
              <a:sym typeface="Avenir Heavy"/>
            </a:endParaRPr>
          </a:p>
          <a:p>
            <a:pPr algn="just">
              <a:lnSpc>
                <a:spcPct val="115000"/>
              </a:lnSpc>
              <a:defRPr sz="2800">
                <a:latin typeface="Avenir Book"/>
                <a:ea typeface="Avenir Book"/>
                <a:cs typeface="Avenir Book"/>
                <a:sym typeface="Avenir Book"/>
              </a:defRPr>
            </a:pPr>
            <a:r>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51" name="image.png" descr="image.png"/>
          <p:cNvPicPr>
            <a:picLocks noChangeAspect="1"/>
          </p:cNvPicPr>
          <p:nvPr/>
        </p:nvPicPr>
        <p:blipFill>
          <a:blip r:embed="rId3">
            <a:extLst/>
          </a:blip>
          <a:stretch>
            <a:fillRect/>
          </a:stretch>
        </p:blipFill>
        <p:spPr>
          <a:xfrm>
            <a:off x="-182563" y="-139700"/>
            <a:ext cx="9509126" cy="2127250"/>
          </a:xfrm>
          <a:prstGeom prst="rect">
            <a:avLst/>
          </a:prstGeom>
          <a:ln w="12700">
            <a:miter lim="400000"/>
          </a:ln>
        </p:spPr>
      </p:pic>
      <p:sp>
        <p:nvSpPr>
          <p:cNvPr id="52" name="Debiéramos notar que Cristo obedeció perfectamente el pacto de obras por nosotros porque él no cometió ningún pecado (1ª P. 2:22), sino que obedeció a Dios en todo a nuestro favor (Ro. 5:18-19)"/>
          <p:cNvSpPr/>
          <p:nvPr/>
        </p:nvSpPr>
        <p:spPr>
          <a:xfrm>
            <a:off x="107950" y="1943100"/>
            <a:ext cx="8891588" cy="40790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115000"/>
              </a:lnSpc>
              <a:defRPr sz="2800">
                <a:latin typeface="Avenir Book"/>
                <a:ea typeface="Avenir Book"/>
                <a:cs typeface="Avenir Book"/>
                <a:sym typeface="Avenir Book"/>
              </a:defRPr>
            </a:pPr>
            <a:r>
              <a:t> </a:t>
            </a:r>
          </a:p>
          <a:p>
            <a:pPr algn="just">
              <a:lnSpc>
                <a:spcPct val="115000"/>
              </a:lnSpc>
              <a:defRPr sz="3500">
                <a:latin typeface="Avenir Book"/>
                <a:ea typeface="Avenir Book"/>
                <a:cs typeface="Avenir Book"/>
                <a:sym typeface="Avenir Book"/>
              </a:defRPr>
            </a:pPr>
            <a:r>
              <a:t>Debiéramos notar que Cristo obedeció perfectamente el pacto de obras por nosotros porque él no cometió ningún pecado </a:t>
            </a:r>
            <a:r>
              <a:rPr>
                <a:latin typeface="Times New Roman"/>
                <a:ea typeface="Times New Roman"/>
                <a:cs typeface="Times New Roman"/>
                <a:sym typeface="Times New Roman"/>
              </a:rPr>
              <a:t>(1ª P. 2:22), </a:t>
            </a:r>
            <a:r>
              <a:t>sino que obedeció a Dios en todo a nuestro favor </a:t>
            </a:r>
            <a:r>
              <a:rPr>
                <a:latin typeface="Times New Roman"/>
                <a:ea typeface="Times New Roman"/>
                <a:cs typeface="Times New Roman"/>
                <a:sym typeface="Times New Roman"/>
              </a:rPr>
              <a:t>(Ro. 5:18-19)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image.jpeg" descr="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55" name="image.png" descr="image.png"/>
          <p:cNvPicPr>
            <a:picLocks noChangeAspect="1"/>
          </p:cNvPicPr>
          <p:nvPr/>
        </p:nvPicPr>
        <p:blipFill>
          <a:blip r:embed="rId3">
            <a:extLst/>
          </a:blip>
          <a:stretch>
            <a:fillRect/>
          </a:stretch>
        </p:blipFill>
        <p:spPr>
          <a:xfrm>
            <a:off x="-182563" y="-415622"/>
            <a:ext cx="9509126" cy="2144713"/>
          </a:xfrm>
          <a:prstGeom prst="rect">
            <a:avLst/>
          </a:prstGeom>
          <a:ln w="12700">
            <a:miter lim="400000"/>
          </a:ln>
        </p:spPr>
      </p:pic>
      <p:sp>
        <p:nvSpPr>
          <p:cNvPr id="56" name="B. El pacto de redención…"/>
          <p:cNvSpPr/>
          <p:nvPr/>
        </p:nvSpPr>
        <p:spPr>
          <a:xfrm>
            <a:off x="215900" y="1678033"/>
            <a:ext cx="8712200" cy="5115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latin typeface="Cambria"/>
                <a:ea typeface="Cambria"/>
                <a:cs typeface="Cambria"/>
                <a:sym typeface="Cambria"/>
              </a:defRPr>
            </a:pPr>
            <a:r>
              <a:t>B. El pacto de redención </a:t>
            </a:r>
            <a:endParaRPr>
              <a:latin typeface="Times New Roman"/>
              <a:ea typeface="Times New Roman"/>
              <a:cs typeface="Times New Roman"/>
              <a:sym typeface="Times New Roman"/>
            </a:endParaRPr>
          </a:p>
          <a:p>
            <a:pPr algn="ctr">
              <a:lnSpc>
                <a:spcPct val="115000"/>
              </a:lnSpc>
              <a:defRPr sz="2600">
                <a:latin typeface="Calibri"/>
                <a:ea typeface="Calibri"/>
                <a:cs typeface="Calibri"/>
                <a:sym typeface="Calibri"/>
              </a:defRPr>
            </a:pPr>
            <a:r>
              <a:t> </a:t>
            </a:r>
            <a:endParaRPr>
              <a:latin typeface="Times New Roman"/>
              <a:ea typeface="Times New Roman"/>
              <a:cs typeface="Times New Roman"/>
              <a:sym typeface="Times New Roman"/>
            </a:endParaRPr>
          </a:p>
          <a:p>
            <a:pPr algn="just">
              <a:lnSpc>
                <a:spcPct val="115000"/>
              </a:lnSpc>
              <a:defRPr sz="2600">
                <a:latin typeface="Avenir Book"/>
                <a:ea typeface="Avenir Book"/>
                <a:cs typeface="Avenir Book"/>
                <a:sym typeface="Avenir Book"/>
              </a:defRPr>
            </a:pPr>
            <a:r>
              <a:t>Los teólogos hablan de otra clase de pacto, un pacto que no es entre Dios y el hombre, sino entre los miembros de la Trinidad. Es el pacto que llaman el «pacto de redención». Este es un acuerdo entre el Padre, el Hijo y el Espíritu Santo, mediante el cual el Hijo está de acuerdo en hacerse hombre, ser nuestro representante, obedecer las demandas del pacto de obras en nuestro nombre y pagar el castigo del pecado que nosotros merecíamos.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iseño predeterminado">
      <a:majorFont>
        <a:latin typeface="Helvetica"/>
        <a:ea typeface="Helvetica"/>
        <a:cs typeface="Helvetica"/>
      </a:majorFont>
      <a:minorFont>
        <a:latin typeface="Helvetica Neue"/>
        <a:ea typeface="Helvetica Neue"/>
        <a:cs typeface="Helvetica Neue"/>
      </a:minorFont>
    </a:fontScheme>
    <a:fmtScheme name="Diseño predetermin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redeterminado">
  <a:themeElements>
    <a:clrScheme name="Diseño predeterminado">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iseño predeterminado">
      <a:majorFont>
        <a:latin typeface="Helvetica"/>
        <a:ea typeface="Helvetica"/>
        <a:cs typeface="Helvetica"/>
      </a:majorFont>
      <a:minorFont>
        <a:latin typeface="Helvetica Neue"/>
        <a:ea typeface="Helvetica Neue"/>
        <a:cs typeface="Helvetica Neue"/>
      </a:minorFont>
    </a:fontScheme>
    <a:fmtScheme name="Diseño predetermin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