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7" r:id="rId2"/>
    <p:sldId id="256" r:id="rId3"/>
    <p:sldId id="257" r:id="rId4"/>
    <p:sldId id="284" r:id="rId5"/>
    <p:sldId id="342" r:id="rId6"/>
    <p:sldId id="283" r:id="rId7"/>
    <p:sldId id="306" r:id="rId8"/>
    <p:sldId id="307" r:id="rId9"/>
    <p:sldId id="309" r:id="rId10"/>
    <p:sldId id="310" r:id="rId11"/>
    <p:sldId id="311" r:id="rId12"/>
    <p:sldId id="262" r:id="rId13"/>
    <p:sldId id="343" r:id="rId14"/>
    <p:sldId id="312" r:id="rId15"/>
    <p:sldId id="313" r:id="rId16"/>
    <p:sldId id="314" r:id="rId17"/>
    <p:sldId id="338" r:id="rId18"/>
    <p:sldId id="317" r:id="rId19"/>
    <p:sldId id="316" r:id="rId20"/>
    <p:sldId id="354" r:id="rId21"/>
    <p:sldId id="318" r:id="rId22"/>
    <p:sldId id="319" r:id="rId23"/>
    <p:sldId id="320" r:id="rId24"/>
    <p:sldId id="321" r:id="rId25"/>
    <p:sldId id="352" r:id="rId26"/>
    <p:sldId id="353" r:id="rId27"/>
    <p:sldId id="344" r:id="rId28"/>
    <p:sldId id="290" r:id="rId29"/>
    <p:sldId id="325" r:id="rId30"/>
    <p:sldId id="326" r:id="rId31"/>
    <p:sldId id="345" r:id="rId32"/>
    <p:sldId id="327" r:id="rId33"/>
    <p:sldId id="328" r:id="rId34"/>
    <p:sldId id="329" r:id="rId35"/>
    <p:sldId id="330" r:id="rId36"/>
    <p:sldId id="331" r:id="rId37"/>
    <p:sldId id="332" r:id="rId38"/>
    <p:sldId id="334" r:id="rId39"/>
    <p:sldId id="279" r:id="rId40"/>
    <p:sldId id="335" r:id="rId41"/>
    <p:sldId id="336" r:id="rId42"/>
    <p:sldId id="337" r:id="rId4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3887"/>
    <a:srgbClr val="B54E9D"/>
    <a:srgbClr val="FB4FC2"/>
    <a:srgbClr val="C00000"/>
    <a:srgbClr val="00B050"/>
    <a:srgbClr val="4472C4"/>
    <a:srgbClr val="C782B8"/>
    <a:srgbClr val="823B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4660"/>
  </p:normalViewPr>
  <p:slideViewPr>
    <p:cSldViewPr snapToGrid="0">
      <p:cViewPr varScale="1">
        <p:scale>
          <a:sx n="96" d="100"/>
          <a:sy n="96" d="100"/>
        </p:scale>
        <p:origin x="6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61A525-07FF-4A71-B42D-8A8F9051322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0E42D9-3FE8-45E3-8BE3-BA1E30711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B3FDEC-47A3-4259-A927-B307FAE9B120}"/>
              </a:ext>
            </a:extLst>
          </p:cNvPr>
          <p:cNvSpPr>
            <a:spLocks noGrp="1"/>
          </p:cNvSpPr>
          <p:nvPr>
            <p:ph type="dt" sz="half" idx="10"/>
          </p:nvPr>
        </p:nvSpPr>
        <p:spPr/>
        <p:txBody>
          <a:bodyPr/>
          <a:lstStyle/>
          <a:p>
            <a:fld id="{D1531840-25A1-4C8C-A2AE-A9CF34904ED3}" type="datetimeFigureOut">
              <a:rPr lang="es-ES" smtClean="0"/>
              <a:t>30/3/21</a:t>
            </a:fld>
            <a:endParaRPr lang="es-ES"/>
          </a:p>
        </p:txBody>
      </p:sp>
      <p:sp>
        <p:nvSpPr>
          <p:cNvPr id="5" name="Marcador de pie de página 4">
            <a:extLst>
              <a:ext uri="{FF2B5EF4-FFF2-40B4-BE49-F238E27FC236}">
                <a16:creationId xmlns:a16="http://schemas.microsoft.com/office/drawing/2014/main" id="{5241FADC-9047-4D70-BFD8-AC498FFF4E8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C1D052-9620-4082-A4E5-E53833623816}"/>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165370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318969-FC1B-4E1E-9B23-033B29C8E18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6B5A64-3232-4DF6-AEA2-AC403E925D4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54866D-49F4-45ED-820E-A7F48AA70E33}"/>
              </a:ext>
            </a:extLst>
          </p:cNvPr>
          <p:cNvSpPr>
            <a:spLocks noGrp="1"/>
          </p:cNvSpPr>
          <p:nvPr>
            <p:ph type="dt" sz="half" idx="10"/>
          </p:nvPr>
        </p:nvSpPr>
        <p:spPr/>
        <p:txBody>
          <a:bodyPr/>
          <a:lstStyle/>
          <a:p>
            <a:fld id="{D1531840-25A1-4C8C-A2AE-A9CF34904ED3}" type="datetimeFigureOut">
              <a:rPr lang="es-ES" smtClean="0"/>
              <a:t>30/3/21</a:t>
            </a:fld>
            <a:endParaRPr lang="es-ES"/>
          </a:p>
        </p:txBody>
      </p:sp>
      <p:sp>
        <p:nvSpPr>
          <p:cNvPr id="5" name="Marcador de pie de página 4">
            <a:extLst>
              <a:ext uri="{FF2B5EF4-FFF2-40B4-BE49-F238E27FC236}">
                <a16:creationId xmlns:a16="http://schemas.microsoft.com/office/drawing/2014/main" id="{8FA96575-9541-482C-9DD9-71CE80EC15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D445F3F-8EFA-4059-B278-895E34061F0E}"/>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208062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CDDE724-DC0A-4EC2-BCDA-02D4B63D678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17E0963-04B8-4A8F-8361-E3C3C284924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5877C9-302D-4998-80F3-EC80464A8599}"/>
              </a:ext>
            </a:extLst>
          </p:cNvPr>
          <p:cNvSpPr>
            <a:spLocks noGrp="1"/>
          </p:cNvSpPr>
          <p:nvPr>
            <p:ph type="dt" sz="half" idx="10"/>
          </p:nvPr>
        </p:nvSpPr>
        <p:spPr/>
        <p:txBody>
          <a:bodyPr/>
          <a:lstStyle/>
          <a:p>
            <a:fld id="{D1531840-25A1-4C8C-A2AE-A9CF34904ED3}" type="datetimeFigureOut">
              <a:rPr lang="es-ES" smtClean="0"/>
              <a:t>30/3/21</a:t>
            </a:fld>
            <a:endParaRPr lang="es-ES"/>
          </a:p>
        </p:txBody>
      </p:sp>
      <p:sp>
        <p:nvSpPr>
          <p:cNvPr id="5" name="Marcador de pie de página 4">
            <a:extLst>
              <a:ext uri="{FF2B5EF4-FFF2-40B4-BE49-F238E27FC236}">
                <a16:creationId xmlns:a16="http://schemas.microsoft.com/office/drawing/2014/main" id="{BC963FBD-C7A2-4862-AE8C-C9031A8082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0E2506-5B7E-49DA-999F-6D33DF405EE1}"/>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1884271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0D87AE-293F-40CE-AB1D-0AE159B6ECA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BADD754-BF7A-44F6-A008-A3E6868F5CC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80C552-F89A-4CCA-9EEB-F88AA9D9AF3B}"/>
              </a:ext>
            </a:extLst>
          </p:cNvPr>
          <p:cNvSpPr>
            <a:spLocks noGrp="1"/>
          </p:cNvSpPr>
          <p:nvPr>
            <p:ph type="dt" sz="half" idx="10"/>
          </p:nvPr>
        </p:nvSpPr>
        <p:spPr/>
        <p:txBody>
          <a:bodyPr/>
          <a:lstStyle/>
          <a:p>
            <a:fld id="{D1531840-25A1-4C8C-A2AE-A9CF34904ED3}" type="datetimeFigureOut">
              <a:rPr lang="es-ES" smtClean="0"/>
              <a:t>30/3/21</a:t>
            </a:fld>
            <a:endParaRPr lang="es-ES"/>
          </a:p>
        </p:txBody>
      </p:sp>
      <p:sp>
        <p:nvSpPr>
          <p:cNvPr id="5" name="Marcador de pie de página 4">
            <a:extLst>
              <a:ext uri="{FF2B5EF4-FFF2-40B4-BE49-F238E27FC236}">
                <a16:creationId xmlns:a16="http://schemas.microsoft.com/office/drawing/2014/main" id="{BD303C5D-9811-4A89-80D9-0EDC97E9DF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0A2FA0-9ED2-4CEC-B67B-3F9586C0542E}"/>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179819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5A8AA-5302-4EEA-A03C-1168D002CE5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314B63-CA26-4EBB-AA14-33164C1499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4DBCDC4-CE2F-4E1F-9533-E04121524EC2}"/>
              </a:ext>
            </a:extLst>
          </p:cNvPr>
          <p:cNvSpPr>
            <a:spLocks noGrp="1"/>
          </p:cNvSpPr>
          <p:nvPr>
            <p:ph type="dt" sz="half" idx="10"/>
          </p:nvPr>
        </p:nvSpPr>
        <p:spPr/>
        <p:txBody>
          <a:bodyPr/>
          <a:lstStyle/>
          <a:p>
            <a:fld id="{D1531840-25A1-4C8C-A2AE-A9CF34904ED3}" type="datetimeFigureOut">
              <a:rPr lang="es-ES" smtClean="0"/>
              <a:t>30/3/21</a:t>
            </a:fld>
            <a:endParaRPr lang="es-ES"/>
          </a:p>
        </p:txBody>
      </p:sp>
      <p:sp>
        <p:nvSpPr>
          <p:cNvPr id="5" name="Marcador de pie de página 4">
            <a:extLst>
              <a:ext uri="{FF2B5EF4-FFF2-40B4-BE49-F238E27FC236}">
                <a16:creationId xmlns:a16="http://schemas.microsoft.com/office/drawing/2014/main" id="{F34ACC53-A78E-4DF1-8663-13DB29C0128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5D294E-9D31-4F0F-B832-9CDB1CAA5E4D}"/>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202524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C5EBFA-5ACF-4177-B829-C4EDE4FCE77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B80F254-F09C-4AA1-9D88-8B18DE59019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7DA0299-1DD7-4AE6-891C-DC7A1F4F07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1322212-27CD-47E4-98F6-2FD0245692E6}"/>
              </a:ext>
            </a:extLst>
          </p:cNvPr>
          <p:cNvSpPr>
            <a:spLocks noGrp="1"/>
          </p:cNvSpPr>
          <p:nvPr>
            <p:ph type="dt" sz="half" idx="10"/>
          </p:nvPr>
        </p:nvSpPr>
        <p:spPr/>
        <p:txBody>
          <a:bodyPr/>
          <a:lstStyle/>
          <a:p>
            <a:fld id="{D1531840-25A1-4C8C-A2AE-A9CF34904ED3}" type="datetimeFigureOut">
              <a:rPr lang="es-ES" smtClean="0"/>
              <a:t>30/3/21</a:t>
            </a:fld>
            <a:endParaRPr lang="es-ES"/>
          </a:p>
        </p:txBody>
      </p:sp>
      <p:sp>
        <p:nvSpPr>
          <p:cNvPr id="6" name="Marcador de pie de página 5">
            <a:extLst>
              <a:ext uri="{FF2B5EF4-FFF2-40B4-BE49-F238E27FC236}">
                <a16:creationId xmlns:a16="http://schemas.microsoft.com/office/drawing/2014/main" id="{6D3A1616-7AAA-4078-8388-5EC6DFCDA6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0D9227-56FB-4408-87B9-6F679537CB7F}"/>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66253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ABAD04-3474-4D12-8886-633A0FFCD89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4391677-646C-4C35-B26E-0BDBDAD6D1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D90C2A-0752-4E05-9C0B-06C8EA8257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08D843C-4C4F-4899-818C-4CF968E923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DE695A7-316A-4757-9C28-0FD04C4D6F9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98E0921-FED0-4FEF-9B14-5D782556858C}"/>
              </a:ext>
            </a:extLst>
          </p:cNvPr>
          <p:cNvSpPr>
            <a:spLocks noGrp="1"/>
          </p:cNvSpPr>
          <p:nvPr>
            <p:ph type="dt" sz="half" idx="10"/>
          </p:nvPr>
        </p:nvSpPr>
        <p:spPr/>
        <p:txBody>
          <a:bodyPr/>
          <a:lstStyle/>
          <a:p>
            <a:fld id="{D1531840-25A1-4C8C-A2AE-A9CF34904ED3}" type="datetimeFigureOut">
              <a:rPr lang="es-ES" smtClean="0"/>
              <a:t>30/3/21</a:t>
            </a:fld>
            <a:endParaRPr lang="es-ES"/>
          </a:p>
        </p:txBody>
      </p:sp>
      <p:sp>
        <p:nvSpPr>
          <p:cNvPr id="8" name="Marcador de pie de página 7">
            <a:extLst>
              <a:ext uri="{FF2B5EF4-FFF2-40B4-BE49-F238E27FC236}">
                <a16:creationId xmlns:a16="http://schemas.microsoft.com/office/drawing/2014/main" id="{AC0C31ED-5748-464E-A7D5-64F4AF3FA76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C541780-C0CF-4888-8DDF-CD819A103B3D}"/>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103249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D9A19B-E9FE-4897-B257-759052E050E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15F46B5-5C3E-4CFC-8766-D29C5C2A1D4E}"/>
              </a:ext>
            </a:extLst>
          </p:cNvPr>
          <p:cNvSpPr>
            <a:spLocks noGrp="1"/>
          </p:cNvSpPr>
          <p:nvPr>
            <p:ph type="dt" sz="half" idx="10"/>
          </p:nvPr>
        </p:nvSpPr>
        <p:spPr/>
        <p:txBody>
          <a:bodyPr/>
          <a:lstStyle/>
          <a:p>
            <a:fld id="{D1531840-25A1-4C8C-A2AE-A9CF34904ED3}" type="datetimeFigureOut">
              <a:rPr lang="es-ES" smtClean="0"/>
              <a:t>30/3/21</a:t>
            </a:fld>
            <a:endParaRPr lang="es-ES"/>
          </a:p>
        </p:txBody>
      </p:sp>
      <p:sp>
        <p:nvSpPr>
          <p:cNvPr id="4" name="Marcador de pie de página 3">
            <a:extLst>
              <a:ext uri="{FF2B5EF4-FFF2-40B4-BE49-F238E27FC236}">
                <a16:creationId xmlns:a16="http://schemas.microsoft.com/office/drawing/2014/main" id="{AFACAA8B-AB64-466F-B31F-71E4D2FACAC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360D3A9-42C5-47C7-A508-1E284C0D64D3}"/>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2275346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1FBB40-6CF3-453F-ADA6-66B9F67364A2}"/>
              </a:ext>
            </a:extLst>
          </p:cNvPr>
          <p:cNvSpPr>
            <a:spLocks noGrp="1"/>
          </p:cNvSpPr>
          <p:nvPr>
            <p:ph type="dt" sz="half" idx="10"/>
          </p:nvPr>
        </p:nvSpPr>
        <p:spPr/>
        <p:txBody>
          <a:bodyPr/>
          <a:lstStyle/>
          <a:p>
            <a:fld id="{D1531840-25A1-4C8C-A2AE-A9CF34904ED3}" type="datetimeFigureOut">
              <a:rPr lang="es-ES" smtClean="0"/>
              <a:t>30/3/21</a:t>
            </a:fld>
            <a:endParaRPr lang="es-ES"/>
          </a:p>
        </p:txBody>
      </p:sp>
      <p:sp>
        <p:nvSpPr>
          <p:cNvPr id="3" name="Marcador de pie de página 2">
            <a:extLst>
              <a:ext uri="{FF2B5EF4-FFF2-40B4-BE49-F238E27FC236}">
                <a16:creationId xmlns:a16="http://schemas.microsoft.com/office/drawing/2014/main" id="{D38E2DCC-1097-4923-9895-C5C32D473A1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61E2762-5A0A-4D6F-A76D-43A0FD99E370}"/>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54644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4A8E7A-F1A9-411A-8CC9-550E8E118F6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51C347-5667-48FC-8922-34FB67DA68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8E76594-562F-487A-B978-2A33B851E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E177DD-247E-4965-AABF-0D71E35E6DC8}"/>
              </a:ext>
            </a:extLst>
          </p:cNvPr>
          <p:cNvSpPr>
            <a:spLocks noGrp="1"/>
          </p:cNvSpPr>
          <p:nvPr>
            <p:ph type="dt" sz="half" idx="10"/>
          </p:nvPr>
        </p:nvSpPr>
        <p:spPr/>
        <p:txBody>
          <a:bodyPr/>
          <a:lstStyle/>
          <a:p>
            <a:fld id="{D1531840-25A1-4C8C-A2AE-A9CF34904ED3}" type="datetimeFigureOut">
              <a:rPr lang="es-ES" smtClean="0"/>
              <a:t>30/3/21</a:t>
            </a:fld>
            <a:endParaRPr lang="es-ES"/>
          </a:p>
        </p:txBody>
      </p:sp>
      <p:sp>
        <p:nvSpPr>
          <p:cNvPr id="6" name="Marcador de pie de página 5">
            <a:extLst>
              <a:ext uri="{FF2B5EF4-FFF2-40B4-BE49-F238E27FC236}">
                <a16:creationId xmlns:a16="http://schemas.microsoft.com/office/drawing/2014/main" id="{593745DE-5E14-4A65-A7E3-26BB083F9D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103E70-6998-4CDE-868E-D73F74313FF2}"/>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115240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8780D9-C525-48BF-81F6-78B35BF155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C0DD025-11AC-4C0A-AB62-3B589F2039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F594FF3-16CE-40EA-A6CD-A0486B21D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026ECEA-1150-4DCA-94A1-156F45EED255}"/>
              </a:ext>
            </a:extLst>
          </p:cNvPr>
          <p:cNvSpPr>
            <a:spLocks noGrp="1"/>
          </p:cNvSpPr>
          <p:nvPr>
            <p:ph type="dt" sz="half" idx="10"/>
          </p:nvPr>
        </p:nvSpPr>
        <p:spPr/>
        <p:txBody>
          <a:bodyPr/>
          <a:lstStyle/>
          <a:p>
            <a:fld id="{D1531840-25A1-4C8C-A2AE-A9CF34904ED3}" type="datetimeFigureOut">
              <a:rPr lang="es-ES" smtClean="0"/>
              <a:t>30/3/21</a:t>
            </a:fld>
            <a:endParaRPr lang="es-ES"/>
          </a:p>
        </p:txBody>
      </p:sp>
      <p:sp>
        <p:nvSpPr>
          <p:cNvPr id="6" name="Marcador de pie de página 5">
            <a:extLst>
              <a:ext uri="{FF2B5EF4-FFF2-40B4-BE49-F238E27FC236}">
                <a16:creationId xmlns:a16="http://schemas.microsoft.com/office/drawing/2014/main" id="{EE422E03-29D8-48CE-9EEB-97CD3F32F3F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E054E3A-D4B5-40C0-9295-9E572DF32546}"/>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2594604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EEFFE8-A9C4-49BB-9BD8-E885EA876E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A3E3DFBB-CD1E-4B97-8631-2ED2E132CE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0FF8CA-2BB6-4976-AC0D-77B8A1F70A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31840-25A1-4C8C-A2AE-A9CF34904ED3}" type="datetimeFigureOut">
              <a:rPr lang="es-ES" smtClean="0"/>
              <a:t>30/3/21</a:t>
            </a:fld>
            <a:endParaRPr lang="es-ES"/>
          </a:p>
        </p:txBody>
      </p:sp>
      <p:sp>
        <p:nvSpPr>
          <p:cNvPr id="5" name="Marcador de pie de página 4">
            <a:extLst>
              <a:ext uri="{FF2B5EF4-FFF2-40B4-BE49-F238E27FC236}">
                <a16:creationId xmlns:a16="http://schemas.microsoft.com/office/drawing/2014/main" id="{F8231FC4-DB3F-45F7-9DC4-AB528C895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01E0396-14EA-4989-9FBE-41A1DEE13A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AAA8C-0304-416E-A284-9FA2F1FACCC7}" type="slidenum">
              <a:rPr lang="es-ES" smtClean="0"/>
              <a:t>‹Nº›</a:t>
            </a:fld>
            <a:endParaRPr lang="es-ES"/>
          </a:p>
        </p:txBody>
      </p:sp>
    </p:spTree>
    <p:extLst>
      <p:ext uri="{BB962C8B-B14F-4D97-AF65-F5344CB8AC3E}">
        <p14:creationId xmlns:p14="http://schemas.microsoft.com/office/powerpoint/2010/main" val="64265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F7169F-065A-264F-94E5-438B1F165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6259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2" name="1 CuadroTexto">
            <a:extLst>
              <a:ext uri="{FF2B5EF4-FFF2-40B4-BE49-F238E27FC236}">
                <a16:creationId xmlns:a16="http://schemas.microsoft.com/office/drawing/2014/main" id="{79A1DE29-66F3-452E-AE25-ED21652446F3}"/>
              </a:ext>
            </a:extLst>
          </p:cNvPr>
          <p:cNvSpPr txBox="1"/>
          <p:nvPr/>
        </p:nvSpPr>
        <p:spPr>
          <a:xfrm>
            <a:off x="165686" y="1625798"/>
            <a:ext cx="7901165" cy="5232202"/>
          </a:xfrm>
          <a:prstGeom prst="rect">
            <a:avLst/>
          </a:prstGeom>
          <a:noFill/>
        </p:spPr>
        <p:txBody>
          <a:bodyPr wrap="square" rtlCol="0">
            <a:spAutoFit/>
          </a:bodyPr>
          <a:lstStyle/>
          <a:p>
            <a:pPr algn="just"/>
            <a:r>
              <a:rPr lang="es-ES" sz="2600" dirty="0">
                <a:solidFill>
                  <a:srgbClr val="B54E9D"/>
                </a:solidFill>
                <a:latin typeface="Montserrat" panose="02000505000000020004" pitchFamily="2" charset="0"/>
              </a:rPr>
              <a:t>Mt. 13:27 </a:t>
            </a:r>
            <a:r>
              <a:rPr lang="es-ES" sz="2600" dirty="0">
                <a:latin typeface="Montserrat" panose="02000505000000020004" pitchFamily="2" charset="0"/>
              </a:rPr>
              <a:t>Y entonces enviará sus ángeles, </a:t>
            </a:r>
          </a:p>
          <a:p>
            <a:pPr algn="just"/>
            <a:r>
              <a:rPr lang="es-ES" sz="2600" dirty="0">
                <a:latin typeface="Montserrat" panose="02000505000000020004" pitchFamily="2" charset="0"/>
              </a:rPr>
              <a:t>y juntará a sus </a:t>
            </a:r>
            <a:r>
              <a:rPr lang="es-ES" sz="2600" b="1" dirty="0">
                <a:solidFill>
                  <a:srgbClr val="C00000"/>
                </a:solidFill>
                <a:latin typeface="Montserrat" panose="02000505000000020004" pitchFamily="2" charset="0"/>
              </a:rPr>
              <a:t>escogidos.</a:t>
            </a:r>
          </a:p>
          <a:p>
            <a:pPr algn="just"/>
            <a:endParaRPr lang="es-ES" sz="2600" dirty="0">
              <a:latin typeface="Montserrat" panose="02000505000000020004" pitchFamily="2" charset="0"/>
            </a:endParaRPr>
          </a:p>
          <a:p>
            <a:pPr algn="just"/>
            <a:r>
              <a:rPr lang="es-ES" sz="2600" dirty="0" err="1">
                <a:solidFill>
                  <a:srgbClr val="B54E9D"/>
                </a:solidFill>
                <a:latin typeface="Montserrat" panose="02000505000000020004" pitchFamily="2" charset="0"/>
              </a:rPr>
              <a:t>Lc</a:t>
            </a:r>
            <a:r>
              <a:rPr lang="es-ES" sz="2600" dirty="0">
                <a:solidFill>
                  <a:srgbClr val="B54E9D"/>
                </a:solidFill>
                <a:latin typeface="Montserrat" panose="02000505000000020004" pitchFamily="2" charset="0"/>
              </a:rPr>
              <a:t>. 18:7 </a:t>
            </a:r>
            <a:r>
              <a:rPr lang="es-ES" sz="2600" dirty="0">
                <a:latin typeface="Montserrat" panose="02000505000000020004" pitchFamily="2" charset="0"/>
              </a:rPr>
              <a:t>¿Y acaso Dios no hará justicia a sus </a:t>
            </a:r>
            <a:r>
              <a:rPr lang="es-ES" sz="2600" b="1" dirty="0">
                <a:solidFill>
                  <a:srgbClr val="C00000"/>
                </a:solidFill>
                <a:latin typeface="Montserrat" panose="02000505000000020004" pitchFamily="2" charset="0"/>
              </a:rPr>
              <a:t>escogidos</a:t>
            </a:r>
            <a:r>
              <a:rPr lang="es-ES" sz="2600" dirty="0">
                <a:latin typeface="Montserrat" panose="02000505000000020004" pitchFamily="2" charset="0"/>
              </a:rPr>
              <a:t>, que claman a él día y noche?</a:t>
            </a:r>
          </a:p>
          <a:p>
            <a:pPr algn="just"/>
            <a:endParaRPr lang="es-ES" sz="2600" dirty="0">
              <a:latin typeface="Montserrat" panose="02000505000000020004" pitchFamily="2" charset="0"/>
            </a:endParaRPr>
          </a:p>
          <a:p>
            <a:pPr algn="just"/>
            <a:r>
              <a:rPr lang="es-ES" sz="2600" dirty="0" err="1">
                <a:solidFill>
                  <a:srgbClr val="B54E9D"/>
                </a:solidFill>
                <a:latin typeface="Montserrat" panose="02000505000000020004" pitchFamily="2" charset="0"/>
              </a:rPr>
              <a:t>Jn</a:t>
            </a:r>
            <a:r>
              <a:rPr lang="es-ES" sz="2600" dirty="0">
                <a:solidFill>
                  <a:srgbClr val="B54E9D"/>
                </a:solidFill>
                <a:latin typeface="Montserrat" panose="02000505000000020004" pitchFamily="2" charset="0"/>
              </a:rPr>
              <a:t>. 15:16  </a:t>
            </a:r>
            <a:r>
              <a:rPr lang="es-ES" sz="2600" dirty="0">
                <a:latin typeface="Montserrat" panose="02000505000000020004" pitchFamily="2" charset="0"/>
              </a:rPr>
              <a:t>No me elegisteis vosotros a mí, </a:t>
            </a:r>
          </a:p>
          <a:p>
            <a:pPr algn="just"/>
            <a:r>
              <a:rPr lang="es-ES" sz="2600" dirty="0">
                <a:latin typeface="Montserrat" panose="02000505000000020004" pitchFamily="2" charset="0"/>
              </a:rPr>
              <a:t>sino que yo </a:t>
            </a:r>
            <a:r>
              <a:rPr lang="es-ES" sz="2600" b="1" dirty="0">
                <a:solidFill>
                  <a:srgbClr val="C00000"/>
                </a:solidFill>
                <a:latin typeface="Montserrat" panose="02000505000000020004" pitchFamily="2" charset="0"/>
              </a:rPr>
              <a:t>os elegí </a:t>
            </a:r>
            <a:r>
              <a:rPr lang="es-ES" sz="2600" dirty="0">
                <a:latin typeface="Montserrat" panose="02000505000000020004" pitchFamily="2" charset="0"/>
              </a:rPr>
              <a:t>a vosotros.</a:t>
            </a:r>
          </a:p>
          <a:p>
            <a:pPr algn="just"/>
            <a:endParaRPr lang="es-ES" sz="2600" dirty="0">
              <a:latin typeface="Montserrat" panose="02000505000000020004" pitchFamily="2" charset="0"/>
            </a:endParaRPr>
          </a:p>
          <a:p>
            <a:pPr algn="just"/>
            <a:r>
              <a:rPr lang="es-ES" sz="2600" dirty="0" err="1">
                <a:solidFill>
                  <a:srgbClr val="B54E9D"/>
                </a:solidFill>
                <a:latin typeface="Montserrat" panose="02000505000000020004" pitchFamily="2" charset="0"/>
              </a:rPr>
              <a:t>Hch</a:t>
            </a:r>
            <a:r>
              <a:rPr lang="es-ES" sz="2600" dirty="0">
                <a:solidFill>
                  <a:srgbClr val="B54E9D"/>
                </a:solidFill>
                <a:latin typeface="Montserrat" panose="02000505000000020004" pitchFamily="2" charset="0"/>
              </a:rPr>
              <a:t>. 13:48  </a:t>
            </a:r>
            <a:r>
              <a:rPr lang="es-ES" sz="2600" dirty="0">
                <a:latin typeface="Montserrat" panose="02000505000000020004" pitchFamily="2" charset="0"/>
              </a:rPr>
              <a:t>y creyeron todos los que estaban </a:t>
            </a:r>
            <a:r>
              <a:rPr lang="es-ES" sz="2600" b="1" dirty="0">
                <a:solidFill>
                  <a:srgbClr val="C00000"/>
                </a:solidFill>
                <a:latin typeface="Montserrat" panose="02000505000000020004" pitchFamily="2" charset="0"/>
              </a:rPr>
              <a:t>ordenados</a:t>
            </a:r>
            <a:r>
              <a:rPr lang="es-ES" sz="2600" dirty="0">
                <a:latin typeface="Montserrat" panose="02000505000000020004" pitchFamily="2" charset="0"/>
              </a:rPr>
              <a:t> para vida eterna.</a:t>
            </a:r>
          </a:p>
          <a:p>
            <a:pPr algn="just"/>
            <a:endParaRPr lang="es-ES" sz="2400" dirty="0">
              <a:latin typeface="Montserrat" panose="02000505000000020004" pitchFamily="2" charset="0"/>
            </a:endParaRPr>
          </a:p>
          <a:p>
            <a:pPr algn="just"/>
            <a:endParaRPr lang="es-ES" sz="2400" dirty="0">
              <a:latin typeface="Montserrat" panose="02000505000000020004" pitchFamily="2" charset="0"/>
            </a:endParaRPr>
          </a:p>
        </p:txBody>
      </p:sp>
      <p:pic>
        <p:nvPicPr>
          <p:cNvPr id="8" name="Imagen 7">
            <a:extLst>
              <a:ext uri="{FF2B5EF4-FFF2-40B4-BE49-F238E27FC236}">
                <a16:creationId xmlns:a16="http://schemas.microsoft.com/office/drawing/2014/main" id="{58DEFCC5-6E5E-4108-803D-8D7DBBCA2B00}"/>
              </a:ext>
            </a:extLst>
          </p:cNvPr>
          <p:cNvPicPr>
            <a:picLocks noChangeAspect="1"/>
          </p:cNvPicPr>
          <p:nvPr/>
        </p:nvPicPr>
        <p:blipFill rotWithShape="1">
          <a:blip r:embed="rId3">
            <a:extLst>
              <a:ext uri="{28A0092B-C50C-407E-A947-70E740481C1C}">
                <a14:useLocalDpi xmlns:a14="http://schemas.microsoft.com/office/drawing/2010/main" val="0"/>
              </a:ext>
            </a:extLst>
          </a:blip>
          <a:srcRect l="27108" r="10191"/>
          <a:stretch/>
        </p:blipFill>
        <p:spPr>
          <a:xfrm>
            <a:off x="8066852" y="2305329"/>
            <a:ext cx="3959461" cy="4368005"/>
          </a:xfrm>
          <a:prstGeom prst="rect">
            <a:avLst/>
          </a:prstGeom>
        </p:spPr>
      </p:pic>
    </p:spTree>
    <p:extLst>
      <p:ext uri="{BB962C8B-B14F-4D97-AF65-F5344CB8AC3E}">
        <p14:creationId xmlns:p14="http://schemas.microsoft.com/office/powerpoint/2010/main" val="172608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2" name="1 CuadroTexto">
            <a:extLst>
              <a:ext uri="{FF2B5EF4-FFF2-40B4-BE49-F238E27FC236}">
                <a16:creationId xmlns:a16="http://schemas.microsoft.com/office/drawing/2014/main" id="{79A1DE29-66F3-452E-AE25-ED21652446F3}"/>
              </a:ext>
            </a:extLst>
          </p:cNvPr>
          <p:cNvSpPr txBox="1"/>
          <p:nvPr/>
        </p:nvSpPr>
        <p:spPr>
          <a:xfrm>
            <a:off x="196683" y="1284235"/>
            <a:ext cx="8317366" cy="6032421"/>
          </a:xfrm>
          <a:prstGeom prst="rect">
            <a:avLst/>
          </a:prstGeom>
          <a:noFill/>
        </p:spPr>
        <p:txBody>
          <a:bodyPr wrap="square" rtlCol="0">
            <a:spAutoFit/>
          </a:bodyPr>
          <a:lstStyle/>
          <a:p>
            <a:pPr algn="just"/>
            <a:r>
              <a:rPr lang="es-ES" sz="2600" dirty="0">
                <a:solidFill>
                  <a:srgbClr val="B54E9D"/>
                </a:solidFill>
                <a:latin typeface="Montserrat" panose="02000505000000020004" pitchFamily="2" charset="0"/>
              </a:rPr>
              <a:t>Ro. 8:33 </a:t>
            </a:r>
            <a:r>
              <a:rPr lang="es-ES" sz="2600" dirty="0">
                <a:latin typeface="Montserrat" panose="02000505000000020004" pitchFamily="2" charset="0"/>
              </a:rPr>
              <a:t>Quién acusará a los </a:t>
            </a:r>
            <a:r>
              <a:rPr lang="es-ES" sz="2600" b="1" dirty="0">
                <a:solidFill>
                  <a:srgbClr val="C00000"/>
                </a:solidFill>
                <a:latin typeface="Montserrat" panose="02000505000000020004" pitchFamily="2" charset="0"/>
              </a:rPr>
              <a:t>escogidos</a:t>
            </a:r>
            <a:r>
              <a:rPr lang="es-ES" sz="2600" dirty="0">
                <a:latin typeface="Montserrat" panose="02000505000000020004" pitchFamily="2" charset="0"/>
              </a:rPr>
              <a:t> de Dios? Dios es el que justifica.</a:t>
            </a:r>
          </a:p>
          <a:p>
            <a:pPr algn="just"/>
            <a:endParaRPr lang="es-ES" sz="2600" dirty="0">
              <a:latin typeface="Montserrat" panose="02000505000000020004" pitchFamily="2" charset="0"/>
            </a:endParaRPr>
          </a:p>
          <a:p>
            <a:pPr algn="just"/>
            <a:r>
              <a:rPr lang="es-ES" sz="2600" dirty="0">
                <a:solidFill>
                  <a:srgbClr val="B54E9D"/>
                </a:solidFill>
                <a:latin typeface="Montserrat" panose="02000505000000020004" pitchFamily="2" charset="0"/>
              </a:rPr>
              <a:t>Col. 3:12 </a:t>
            </a:r>
            <a:r>
              <a:rPr lang="es-ES" sz="2600" dirty="0">
                <a:latin typeface="Montserrat" panose="02000505000000020004" pitchFamily="2" charset="0"/>
              </a:rPr>
              <a:t>Vestíos, pues, como </a:t>
            </a:r>
            <a:r>
              <a:rPr lang="es-ES" sz="2600" b="1" dirty="0">
                <a:solidFill>
                  <a:srgbClr val="C00000"/>
                </a:solidFill>
                <a:latin typeface="Montserrat" panose="02000505000000020004" pitchFamily="2" charset="0"/>
              </a:rPr>
              <a:t>escogidos</a:t>
            </a:r>
            <a:r>
              <a:rPr lang="es-ES" sz="2600" dirty="0">
                <a:latin typeface="Montserrat" panose="02000505000000020004" pitchFamily="2" charset="0"/>
              </a:rPr>
              <a:t> de Dios.</a:t>
            </a:r>
          </a:p>
          <a:p>
            <a:pPr algn="just"/>
            <a:endParaRPr lang="es-ES" sz="2600" dirty="0">
              <a:latin typeface="Montserrat" panose="02000505000000020004" pitchFamily="2" charset="0"/>
            </a:endParaRPr>
          </a:p>
          <a:p>
            <a:pPr algn="just"/>
            <a:r>
              <a:rPr lang="es-ES" sz="2600" dirty="0">
                <a:solidFill>
                  <a:srgbClr val="B54E9D"/>
                </a:solidFill>
                <a:latin typeface="Montserrat" panose="02000505000000020004" pitchFamily="2" charset="0"/>
              </a:rPr>
              <a:t>2ª Ti. 2:10 </a:t>
            </a:r>
            <a:r>
              <a:rPr lang="es-ES" sz="2600" dirty="0">
                <a:latin typeface="Montserrat" panose="02000505000000020004" pitchFamily="2" charset="0"/>
              </a:rPr>
              <a:t>Por tanto, todo lo soporto por amor de los </a:t>
            </a:r>
            <a:r>
              <a:rPr lang="es-ES" sz="2600" b="1" dirty="0">
                <a:solidFill>
                  <a:srgbClr val="C00000"/>
                </a:solidFill>
                <a:latin typeface="Montserrat" panose="02000505000000020004" pitchFamily="2" charset="0"/>
              </a:rPr>
              <a:t>escogidos</a:t>
            </a:r>
            <a:r>
              <a:rPr lang="es-ES" sz="2600" dirty="0">
                <a:latin typeface="Montserrat" panose="02000505000000020004" pitchFamily="2" charset="0"/>
              </a:rPr>
              <a:t>, […]</a:t>
            </a:r>
          </a:p>
          <a:p>
            <a:pPr algn="just"/>
            <a:endParaRPr lang="es-ES" sz="2600" dirty="0">
              <a:latin typeface="Montserrat" panose="02000505000000020004" pitchFamily="2" charset="0"/>
            </a:endParaRPr>
          </a:p>
          <a:p>
            <a:pPr algn="just"/>
            <a:r>
              <a:rPr lang="es-ES" sz="2600" dirty="0" err="1">
                <a:solidFill>
                  <a:srgbClr val="B54E9D"/>
                </a:solidFill>
                <a:latin typeface="Montserrat" panose="02000505000000020004" pitchFamily="2" charset="0"/>
              </a:rPr>
              <a:t>Tit</a:t>
            </a:r>
            <a:r>
              <a:rPr lang="es-ES" sz="2600" dirty="0">
                <a:solidFill>
                  <a:srgbClr val="B54E9D"/>
                </a:solidFill>
                <a:latin typeface="Montserrat" panose="02000505000000020004" pitchFamily="2" charset="0"/>
              </a:rPr>
              <a:t>. 1:1  </a:t>
            </a:r>
            <a:r>
              <a:rPr lang="es-ES" sz="2600" dirty="0">
                <a:latin typeface="Montserrat" panose="02000505000000020004" pitchFamily="2" charset="0"/>
              </a:rPr>
              <a:t>Pablo, siervo de Dios y apóstol de Jesucristo, conforme a la fe de los </a:t>
            </a:r>
            <a:r>
              <a:rPr lang="es-ES" sz="2600" b="1" dirty="0">
                <a:solidFill>
                  <a:srgbClr val="C00000"/>
                </a:solidFill>
                <a:latin typeface="Montserrat" panose="02000505000000020004" pitchFamily="2" charset="0"/>
              </a:rPr>
              <a:t>escogidos</a:t>
            </a:r>
            <a:r>
              <a:rPr lang="es-ES" sz="2600" dirty="0">
                <a:latin typeface="Montserrat" panose="02000505000000020004" pitchFamily="2" charset="0"/>
              </a:rPr>
              <a:t> […] </a:t>
            </a:r>
          </a:p>
          <a:p>
            <a:pPr algn="just"/>
            <a:endParaRPr lang="es-ES" sz="2600" dirty="0">
              <a:latin typeface="Montserrat" panose="02000505000000020004" pitchFamily="2" charset="0"/>
            </a:endParaRPr>
          </a:p>
          <a:p>
            <a:pPr algn="just"/>
            <a:r>
              <a:rPr lang="es-ES" sz="2600" dirty="0">
                <a:solidFill>
                  <a:srgbClr val="B54E9D"/>
                </a:solidFill>
                <a:latin typeface="Montserrat" panose="02000505000000020004" pitchFamily="2" charset="0"/>
              </a:rPr>
              <a:t>1ª Pe 1:2 </a:t>
            </a:r>
            <a:r>
              <a:rPr lang="es-ES" sz="2600" b="1" dirty="0">
                <a:solidFill>
                  <a:srgbClr val="C00000"/>
                </a:solidFill>
                <a:latin typeface="Montserrat" panose="02000505000000020004" pitchFamily="2" charset="0"/>
              </a:rPr>
              <a:t>elegidos</a:t>
            </a:r>
            <a:r>
              <a:rPr lang="es-ES" sz="2600" dirty="0">
                <a:latin typeface="Montserrat" panose="02000505000000020004" pitchFamily="2" charset="0"/>
              </a:rPr>
              <a:t> según la presciencia de Dios Padre en santificación del Espíritu</a:t>
            </a:r>
          </a:p>
          <a:p>
            <a:pPr algn="just"/>
            <a:endParaRPr lang="es-ES" sz="2400" dirty="0">
              <a:latin typeface="Montserrat" panose="02000505000000020004" pitchFamily="2" charset="0"/>
            </a:endParaRPr>
          </a:p>
          <a:p>
            <a:pPr algn="just"/>
            <a:endParaRPr lang="es-ES" sz="2400" dirty="0">
              <a:latin typeface="Montserrat" panose="02000505000000020004" pitchFamily="2" charset="0"/>
            </a:endParaRPr>
          </a:p>
        </p:txBody>
      </p:sp>
      <p:pic>
        <p:nvPicPr>
          <p:cNvPr id="8" name="Imagen 7">
            <a:extLst>
              <a:ext uri="{FF2B5EF4-FFF2-40B4-BE49-F238E27FC236}">
                <a16:creationId xmlns:a16="http://schemas.microsoft.com/office/drawing/2014/main" id="{58DEFCC5-6E5E-4108-803D-8D7DBBCA2B00}"/>
              </a:ext>
            </a:extLst>
          </p:cNvPr>
          <p:cNvPicPr>
            <a:picLocks noChangeAspect="1"/>
          </p:cNvPicPr>
          <p:nvPr/>
        </p:nvPicPr>
        <p:blipFill rotWithShape="1">
          <a:blip r:embed="rId3">
            <a:extLst>
              <a:ext uri="{28A0092B-C50C-407E-A947-70E740481C1C}">
                <a14:useLocalDpi xmlns:a14="http://schemas.microsoft.com/office/drawing/2010/main" val="0"/>
              </a:ext>
            </a:extLst>
          </a:blip>
          <a:srcRect l="34680" r="10191"/>
          <a:stretch/>
        </p:blipFill>
        <p:spPr>
          <a:xfrm>
            <a:off x="8514049" y="2289831"/>
            <a:ext cx="3481268" cy="4368005"/>
          </a:xfrm>
          <a:prstGeom prst="rect">
            <a:avLst/>
          </a:prstGeom>
        </p:spPr>
      </p:pic>
    </p:spTree>
    <p:extLst>
      <p:ext uri="{BB962C8B-B14F-4D97-AF65-F5344CB8AC3E}">
        <p14:creationId xmlns:p14="http://schemas.microsoft.com/office/powerpoint/2010/main" val="363337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0" name="Rectángulo 9">
            <a:extLst>
              <a:ext uri="{FF2B5EF4-FFF2-40B4-BE49-F238E27FC236}">
                <a16:creationId xmlns:a16="http://schemas.microsoft.com/office/drawing/2014/main" id="{5CC2FD7E-D31B-5142-BC1B-F7E4143D4FB0}"/>
              </a:ext>
            </a:extLst>
          </p:cNvPr>
          <p:cNvSpPr/>
          <p:nvPr/>
        </p:nvSpPr>
        <p:spPr>
          <a:xfrm>
            <a:off x="494950" y="1749223"/>
            <a:ext cx="10547565" cy="1606081"/>
          </a:xfrm>
          <a:prstGeom prst="rect">
            <a:avLst/>
          </a:prstGeom>
        </p:spPr>
        <p:txBody>
          <a:bodyPr wrap="square">
            <a:spAutoFit/>
          </a:bodyPr>
          <a:lstStyle/>
          <a:p>
            <a:pPr marL="457200" lvl="0" indent="-457200" algn="just">
              <a:lnSpc>
                <a:spcPct val="150000"/>
              </a:lnSpc>
              <a:spcAft>
                <a:spcPts val="0"/>
              </a:spcAft>
              <a:buFont typeface="Arial" panose="020B0604020202020204" pitchFamily="34" charset="0"/>
              <a:buChar char="•"/>
            </a:pPr>
            <a:r>
              <a:rPr lang="es-ES_tradnl" sz="4000" dirty="0">
                <a:latin typeface="Montserrat" panose="02000505000000020004" pitchFamily="2" charset="0"/>
                <a:ea typeface="ＭＳ 明朝" charset="-128"/>
                <a:cs typeface="Times New Roman" charset="0"/>
              </a:rPr>
              <a:t>Dios </a:t>
            </a:r>
            <a:r>
              <a:rPr lang="es-ES_tradnl" sz="4000" b="1" dirty="0">
                <a:solidFill>
                  <a:srgbClr val="C00000"/>
                </a:solidFill>
                <a:latin typeface="Montserrat" panose="02000505000000020004" pitchFamily="2" charset="0"/>
                <a:ea typeface="ＭＳ 明朝" charset="-128"/>
                <a:cs typeface="Times New Roman" charset="0"/>
              </a:rPr>
              <a:t>eligió</a:t>
            </a:r>
            <a:r>
              <a:rPr lang="es-ES_tradnl" sz="4000" dirty="0">
                <a:latin typeface="Montserrat" panose="02000505000000020004" pitchFamily="2" charset="0"/>
                <a:ea typeface="ＭＳ 明朝" charset="-128"/>
                <a:cs typeface="Times New Roman" charset="0"/>
              </a:rPr>
              <a:t> crear al mundo</a:t>
            </a:r>
            <a:r>
              <a:rPr lang="es-ES" sz="4000" dirty="0">
                <a:latin typeface="Montserrat" panose="02000505000000020004" pitchFamily="2" charset="0"/>
                <a:ea typeface="ＭＳ 明朝" charset="-128"/>
                <a:cs typeface="Times New Roman" charset="0"/>
              </a:rPr>
              <a:t>.</a:t>
            </a:r>
          </a:p>
          <a:p>
            <a:pPr lvl="0" algn="just">
              <a:lnSpc>
                <a:spcPct val="150000"/>
              </a:lnSpc>
              <a:spcAft>
                <a:spcPts val="0"/>
              </a:spcAft>
            </a:pPr>
            <a:r>
              <a:rPr lang="es-ES" sz="2800" b="1" dirty="0" err="1">
                <a:latin typeface="Avenir Book" panose="02000503020000020003" pitchFamily="2" charset="0"/>
                <a:ea typeface="ＭＳ 明朝" charset="-128"/>
                <a:cs typeface="Times New Roman" charset="0"/>
              </a:rPr>
              <a:t>Gn</a:t>
            </a:r>
            <a:r>
              <a:rPr lang="es-ES" sz="2800" b="1" dirty="0">
                <a:latin typeface="Avenir Book" panose="02000503020000020003" pitchFamily="2" charset="0"/>
                <a:ea typeface="ＭＳ 明朝" charset="-128"/>
                <a:cs typeface="Times New Roman" charset="0"/>
              </a:rPr>
              <a:t>. 1:1 </a:t>
            </a:r>
            <a:r>
              <a:rPr lang="es-ES" sz="2800" dirty="0">
                <a:latin typeface="Avenir Book" panose="02000503020000020003" pitchFamily="2" charset="0"/>
              </a:rPr>
              <a:t>En el principio </a:t>
            </a:r>
            <a:r>
              <a:rPr lang="es-ES" sz="2800" b="1" dirty="0">
                <a:solidFill>
                  <a:srgbClr val="002060"/>
                </a:solidFill>
                <a:latin typeface="Avenir Book" panose="02000503020000020003" pitchFamily="2" charset="0"/>
              </a:rPr>
              <a:t>creó Dios </a:t>
            </a:r>
            <a:r>
              <a:rPr lang="es-ES" sz="2800" dirty="0">
                <a:latin typeface="Avenir Book" panose="02000503020000020003" pitchFamily="2" charset="0"/>
              </a:rPr>
              <a:t>los cielos y la tierra.</a:t>
            </a:r>
            <a:endParaRPr lang="es-ES" sz="2800" dirty="0">
              <a:effectLst/>
              <a:latin typeface="Avenir Book" panose="02000503020000020003" pitchFamily="2" charset="0"/>
              <a:ea typeface="ＭＳ 明朝" charset="-128"/>
              <a:cs typeface="Times New Roman" charset="0"/>
            </a:endParaRPr>
          </a:p>
        </p:txBody>
      </p:sp>
      <p:sp>
        <p:nvSpPr>
          <p:cNvPr id="9" name="CuadroTexto 8">
            <a:extLst>
              <a:ext uri="{FF2B5EF4-FFF2-40B4-BE49-F238E27FC236}">
                <a16:creationId xmlns:a16="http://schemas.microsoft.com/office/drawing/2014/main" id="{237EA6B2-2BE3-428E-A5E0-4852A38A65BF}"/>
              </a:ext>
            </a:extLst>
          </p:cNvPr>
          <p:cNvSpPr txBox="1"/>
          <p:nvPr/>
        </p:nvSpPr>
        <p:spPr>
          <a:xfrm>
            <a:off x="2875715" y="142148"/>
            <a:ext cx="7776594" cy="1261884"/>
          </a:xfrm>
          <a:prstGeom prst="rect">
            <a:avLst/>
          </a:prstGeom>
          <a:noFill/>
        </p:spPr>
        <p:txBody>
          <a:bodyPr wrap="square" rtlCol="0">
            <a:spAutoFit/>
          </a:bodyPr>
          <a:lstStyle/>
          <a:p>
            <a:pPr algn="ctr"/>
            <a:r>
              <a:rPr lang="es-ES" sz="3800" b="1" dirty="0">
                <a:latin typeface="Montserrat" panose="02000505000000020004" pitchFamily="2" charset="0"/>
              </a:rPr>
              <a:t>4. EVIDENCIAS SOBRE LA ELECCIÓN INCONDICIONAL</a:t>
            </a:r>
          </a:p>
        </p:txBody>
      </p:sp>
      <p:sp>
        <p:nvSpPr>
          <p:cNvPr id="14" name="6 CuadroTexto">
            <a:extLst>
              <a:ext uri="{FF2B5EF4-FFF2-40B4-BE49-F238E27FC236}">
                <a16:creationId xmlns:a16="http://schemas.microsoft.com/office/drawing/2014/main" id="{F918173B-7A5D-DD47-BA01-4FA7E3C8D056}"/>
              </a:ext>
            </a:extLst>
          </p:cNvPr>
          <p:cNvSpPr txBox="1"/>
          <p:nvPr/>
        </p:nvSpPr>
        <p:spPr>
          <a:xfrm>
            <a:off x="347027" y="4003614"/>
            <a:ext cx="11497946" cy="2481257"/>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es-ES" sz="4000" dirty="0">
                <a:latin typeface="Montserrat" panose="02000505000000020004" pitchFamily="2" charset="0"/>
                <a:ea typeface="Avenir Book" charset="0"/>
                <a:cs typeface="Avenir Book" charset="0"/>
              </a:rPr>
              <a:t>Dios </a:t>
            </a:r>
            <a:r>
              <a:rPr lang="es-ES" sz="4000" b="1" dirty="0">
                <a:solidFill>
                  <a:srgbClr val="C00000"/>
                </a:solidFill>
                <a:latin typeface="Montserrat" panose="02000505000000020004" pitchFamily="2" charset="0"/>
                <a:ea typeface="Avenir Book" charset="0"/>
                <a:cs typeface="Avenir Book" charset="0"/>
              </a:rPr>
              <a:t>eligió</a:t>
            </a:r>
            <a:r>
              <a:rPr lang="es-ES_tradnl" sz="4000" dirty="0">
                <a:latin typeface="Montserrat" panose="02000505000000020004" pitchFamily="2" charset="0"/>
                <a:ea typeface="Avenir Book" charset="0"/>
                <a:cs typeface="Avenir Book" charset="0"/>
              </a:rPr>
              <a:t> dar vida a Adán y a</a:t>
            </a:r>
            <a:r>
              <a:rPr lang="es-ES" sz="4000" dirty="0">
                <a:latin typeface="Montserrat" panose="02000505000000020004" pitchFamily="2" charset="0"/>
                <a:ea typeface="Avenir Book" charset="0"/>
                <a:cs typeface="Avenir Book" charset="0"/>
              </a:rPr>
              <a:t> Eva.</a:t>
            </a:r>
          </a:p>
          <a:p>
            <a:pPr algn="just">
              <a:lnSpc>
                <a:spcPct val="150000"/>
              </a:lnSpc>
            </a:pPr>
            <a:r>
              <a:rPr lang="es-ES_tradnl" sz="2800" b="1" dirty="0" err="1">
                <a:latin typeface="Avenir Book" panose="02000503020000020003" pitchFamily="2" charset="0"/>
              </a:rPr>
              <a:t>Gn</a:t>
            </a:r>
            <a:r>
              <a:rPr lang="es-ES_tradnl" sz="2800" b="1" dirty="0">
                <a:latin typeface="Avenir Book" panose="02000503020000020003" pitchFamily="2" charset="0"/>
              </a:rPr>
              <a:t>. 1:26</a:t>
            </a:r>
            <a:r>
              <a:rPr lang="es-ES_tradnl" sz="2800" dirty="0">
                <a:latin typeface="Avenir Book" panose="02000503020000020003" pitchFamily="2" charset="0"/>
              </a:rPr>
              <a:t> Entonces dijo Dios: </a:t>
            </a:r>
            <a:r>
              <a:rPr lang="es-ES_tradnl" sz="2800" b="1" i="1" dirty="0">
                <a:solidFill>
                  <a:srgbClr val="002060"/>
                </a:solidFill>
                <a:latin typeface="Avenir Book" panose="02000503020000020003" pitchFamily="2" charset="0"/>
              </a:rPr>
              <a:t>Hagamos al hombre</a:t>
            </a:r>
            <a:r>
              <a:rPr lang="es-ES_tradnl" sz="2800" dirty="0">
                <a:solidFill>
                  <a:srgbClr val="002060"/>
                </a:solidFill>
                <a:latin typeface="Avenir Book" panose="02000503020000020003" pitchFamily="2" charset="0"/>
              </a:rPr>
              <a:t> </a:t>
            </a:r>
            <a:r>
              <a:rPr lang="es-ES_tradnl" sz="2800" dirty="0">
                <a:latin typeface="Avenir Book" panose="02000503020000020003" pitchFamily="2" charset="0"/>
              </a:rPr>
              <a:t>a nuestra imagen,</a:t>
            </a:r>
            <a:endParaRPr lang="es-ES" sz="2800" dirty="0">
              <a:latin typeface="Avenir Book" panose="02000503020000020003" pitchFamily="2" charset="0"/>
            </a:endParaRPr>
          </a:p>
          <a:p>
            <a:pPr algn="just">
              <a:lnSpc>
                <a:spcPct val="150000"/>
              </a:lnSpc>
            </a:pPr>
            <a:endParaRPr lang="es-ES" sz="4000" dirty="0">
              <a:latin typeface="Montserrat" panose="02000505000000020004" pitchFamily="2" charset="0"/>
              <a:ea typeface="Avenir Book" charset="0"/>
              <a:cs typeface="Avenir Book" charset="0"/>
            </a:endParaRPr>
          </a:p>
        </p:txBody>
      </p:sp>
    </p:spTree>
    <p:extLst>
      <p:ext uri="{BB962C8B-B14F-4D97-AF65-F5344CB8AC3E}">
        <p14:creationId xmlns:p14="http://schemas.microsoft.com/office/powerpoint/2010/main" val="214247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8 CuadroTexto">
            <a:extLst>
              <a:ext uri="{FF2B5EF4-FFF2-40B4-BE49-F238E27FC236}">
                <a16:creationId xmlns:a16="http://schemas.microsoft.com/office/drawing/2014/main" id="{89ABCEAD-CAF7-483F-A893-C06B19D74EB8}"/>
              </a:ext>
            </a:extLst>
          </p:cNvPr>
          <p:cNvSpPr txBox="1"/>
          <p:nvPr/>
        </p:nvSpPr>
        <p:spPr>
          <a:xfrm>
            <a:off x="1" y="-169332"/>
            <a:ext cx="11400977" cy="2492990"/>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es-ES" sz="4000" dirty="0">
                <a:latin typeface="Montserrat" panose="02000505000000020004" pitchFamily="2" charset="0"/>
                <a:ea typeface="Avenir Book" charset="0"/>
                <a:cs typeface="Avenir Book" charset="0"/>
              </a:rPr>
              <a:t>Dios </a:t>
            </a:r>
            <a:r>
              <a:rPr lang="es-ES_tradnl" sz="4000" b="1" dirty="0">
                <a:solidFill>
                  <a:srgbClr val="C00000"/>
                </a:solidFill>
                <a:latin typeface="Montserrat" panose="02000505000000020004" pitchFamily="2" charset="0"/>
                <a:ea typeface="ＭＳ 明朝" charset="-128"/>
                <a:cs typeface="Times New Roman" charset="0"/>
              </a:rPr>
              <a:t>eligió</a:t>
            </a:r>
            <a:r>
              <a:rPr lang="es-ES" sz="4000" dirty="0">
                <a:latin typeface="Montserrat" panose="02000505000000020004" pitchFamily="2" charset="0"/>
                <a:ea typeface="Avenir Book" charset="0"/>
                <a:cs typeface="Avenir Book" charset="0"/>
              </a:rPr>
              <a:t> llamar a Abraham.</a:t>
            </a:r>
          </a:p>
          <a:p>
            <a:pPr algn="ctr"/>
            <a:r>
              <a:rPr lang="es-ES" sz="2800" b="1" dirty="0" err="1">
                <a:latin typeface="Avenir Book" panose="02000503020000020003" pitchFamily="2" charset="0"/>
              </a:rPr>
              <a:t>Gn</a:t>
            </a:r>
            <a:r>
              <a:rPr lang="es-ES" sz="2800" b="1" dirty="0">
                <a:latin typeface="Avenir Book" panose="02000503020000020003" pitchFamily="2" charset="0"/>
              </a:rPr>
              <a:t>. 12:1</a:t>
            </a:r>
            <a:r>
              <a:rPr lang="es-ES" sz="2800" dirty="0">
                <a:latin typeface="Avenir Book" panose="02000503020000020003" pitchFamily="2" charset="0"/>
              </a:rPr>
              <a:t> Pero </a:t>
            </a:r>
            <a:r>
              <a:rPr lang="es-ES" sz="2800" b="1" dirty="0">
                <a:solidFill>
                  <a:srgbClr val="002060"/>
                </a:solidFill>
                <a:latin typeface="Avenir Book" panose="02000503020000020003" pitchFamily="2" charset="0"/>
              </a:rPr>
              <a:t>Jehová había dicho a Abram</a:t>
            </a:r>
            <a:r>
              <a:rPr lang="es-ES" sz="2800" dirty="0">
                <a:solidFill>
                  <a:srgbClr val="002060"/>
                </a:solidFill>
                <a:latin typeface="Avenir Book" panose="02000503020000020003" pitchFamily="2" charset="0"/>
              </a:rPr>
              <a:t>: </a:t>
            </a:r>
          </a:p>
          <a:p>
            <a:pPr algn="ctr"/>
            <a:r>
              <a:rPr lang="es-ES" sz="2800" dirty="0">
                <a:latin typeface="Avenir Book" panose="02000503020000020003" pitchFamily="2" charset="0"/>
              </a:rPr>
              <a:t>               Vete de tu tierra y de tu parentela</a:t>
            </a:r>
          </a:p>
          <a:p>
            <a:pPr marL="457200" indent="-457200" algn="just">
              <a:buFont typeface="Arial" panose="020B0604020202020204" pitchFamily="34" charset="0"/>
              <a:buChar char="•"/>
            </a:pPr>
            <a:endParaRPr lang="es-ES" sz="4000" dirty="0">
              <a:latin typeface="Montserrat" panose="02000505000000020004" pitchFamily="2" charset="0"/>
              <a:ea typeface="Avenir Book" charset="0"/>
              <a:cs typeface="Avenir Book" charset="0"/>
            </a:endParaRPr>
          </a:p>
        </p:txBody>
      </p:sp>
      <p:sp>
        <p:nvSpPr>
          <p:cNvPr id="13" name="9 CuadroTexto">
            <a:extLst>
              <a:ext uri="{FF2B5EF4-FFF2-40B4-BE49-F238E27FC236}">
                <a16:creationId xmlns:a16="http://schemas.microsoft.com/office/drawing/2014/main" id="{7BDEA95C-E994-4D19-AC21-C779CB06A38B}"/>
              </a:ext>
            </a:extLst>
          </p:cNvPr>
          <p:cNvSpPr txBox="1"/>
          <p:nvPr/>
        </p:nvSpPr>
        <p:spPr>
          <a:xfrm>
            <a:off x="270936" y="2281900"/>
            <a:ext cx="12005733" cy="3231654"/>
          </a:xfrm>
          <a:prstGeom prst="rect">
            <a:avLst/>
          </a:prstGeom>
          <a:noFill/>
        </p:spPr>
        <p:txBody>
          <a:bodyPr wrap="square" rtlCol="0">
            <a:spAutoFit/>
          </a:bodyPr>
          <a:lstStyle/>
          <a:p>
            <a:pPr marL="457200" indent="-457200" algn="just">
              <a:buFont typeface="Arial" panose="020B0604020202020204" pitchFamily="34" charset="0"/>
              <a:buChar char="•"/>
            </a:pPr>
            <a:r>
              <a:rPr lang="es-ES" sz="4000" dirty="0">
                <a:latin typeface="Montserrat" panose="02000505000000020004" pitchFamily="2" charset="0"/>
                <a:ea typeface="Avenir Book" charset="0"/>
                <a:cs typeface="Avenir Book" charset="0"/>
              </a:rPr>
              <a:t>Dios </a:t>
            </a:r>
            <a:r>
              <a:rPr lang="es-ES_tradnl" sz="4000" b="1" dirty="0">
                <a:solidFill>
                  <a:srgbClr val="C00000"/>
                </a:solidFill>
                <a:latin typeface="Montserrat" panose="02000505000000020004" pitchFamily="2" charset="0"/>
                <a:ea typeface="ＭＳ 明朝" charset="-128"/>
                <a:cs typeface="Times New Roman" charset="0"/>
              </a:rPr>
              <a:t>eligió</a:t>
            </a:r>
            <a:r>
              <a:rPr lang="es-ES_tradnl" sz="4000" dirty="0">
                <a:latin typeface="Montserrat" panose="02000505000000020004" pitchFamily="2" charset="0"/>
                <a:ea typeface="Avenir Book" charset="0"/>
                <a:cs typeface="Avenir Book" charset="0"/>
              </a:rPr>
              <a:t> a la nación de Israel.</a:t>
            </a:r>
          </a:p>
          <a:p>
            <a:pPr marL="457200" indent="-457200" algn="just">
              <a:buFont typeface="Arial" panose="020B0604020202020204" pitchFamily="34" charset="0"/>
              <a:buChar char="•"/>
            </a:pPr>
            <a:endParaRPr lang="es-ES_tradnl" sz="4000" dirty="0">
              <a:latin typeface="Montserrat" panose="02000505000000020004" pitchFamily="2" charset="0"/>
              <a:ea typeface="Avenir Book" charset="0"/>
              <a:cs typeface="Avenir Book" charset="0"/>
            </a:endParaRPr>
          </a:p>
          <a:p>
            <a:r>
              <a:rPr lang="es-ES" sz="2800" b="1" dirty="0" err="1">
                <a:latin typeface="Avenir Book" panose="02000503020000020003" pitchFamily="2" charset="0"/>
              </a:rPr>
              <a:t>Dt</a:t>
            </a:r>
            <a:r>
              <a:rPr lang="es-ES" sz="2800" b="1" dirty="0">
                <a:latin typeface="Avenir Book" panose="02000503020000020003" pitchFamily="2" charset="0"/>
              </a:rPr>
              <a:t>. 7:7, 8</a:t>
            </a:r>
            <a:r>
              <a:rPr lang="es-ES" sz="2800" dirty="0">
                <a:latin typeface="Avenir Book" panose="02000503020000020003" pitchFamily="2" charset="0"/>
              </a:rPr>
              <a:t> No por ser vosotros más que todos los pueblos os ha querido Jehová y </a:t>
            </a:r>
            <a:r>
              <a:rPr lang="es-ES" sz="2800" b="1" i="1" dirty="0">
                <a:solidFill>
                  <a:srgbClr val="002060"/>
                </a:solidFill>
                <a:latin typeface="Avenir Book" panose="02000503020000020003" pitchFamily="2" charset="0"/>
              </a:rPr>
              <a:t>os ha escogido,</a:t>
            </a:r>
            <a:r>
              <a:rPr lang="es-ES" sz="2800" dirty="0">
                <a:solidFill>
                  <a:srgbClr val="002060"/>
                </a:solidFill>
                <a:latin typeface="Avenir Book" panose="02000503020000020003" pitchFamily="2" charset="0"/>
              </a:rPr>
              <a:t> </a:t>
            </a:r>
            <a:r>
              <a:rPr lang="es-ES" sz="2800" dirty="0">
                <a:latin typeface="Avenir Book" panose="02000503020000020003" pitchFamily="2" charset="0"/>
              </a:rPr>
              <a:t>pues vosotros erais el más insignificante de todos los pueblos; sino por cuanto Jehová os amó, […]</a:t>
            </a:r>
          </a:p>
          <a:p>
            <a:pPr algn="just"/>
            <a:r>
              <a:rPr lang="es-ES_tradnl" sz="4000" dirty="0">
                <a:latin typeface="Montserrat" panose="02000505000000020004" pitchFamily="2" charset="0"/>
                <a:ea typeface="Avenir Book" charset="0"/>
                <a:cs typeface="Avenir Book" charset="0"/>
              </a:rPr>
              <a:t> </a:t>
            </a:r>
            <a:endParaRPr lang="es-ES" sz="4000" dirty="0">
              <a:latin typeface="Montserrat" panose="02000505000000020004" pitchFamily="2" charset="0"/>
              <a:ea typeface="Avenir Book" charset="0"/>
              <a:cs typeface="Avenir Book" charset="0"/>
            </a:endParaRPr>
          </a:p>
        </p:txBody>
      </p:sp>
      <p:sp>
        <p:nvSpPr>
          <p:cNvPr id="14" name="Rectángulo 13">
            <a:extLst>
              <a:ext uri="{FF2B5EF4-FFF2-40B4-BE49-F238E27FC236}">
                <a16:creationId xmlns:a16="http://schemas.microsoft.com/office/drawing/2014/main" id="{D0403DF0-F550-4D40-9E4B-3900AAA81434}"/>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E9F3D27E-B373-6C41-A8BA-C3C8C8A9ACB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a:extLst>
              <a:ext uri="{FF2B5EF4-FFF2-40B4-BE49-F238E27FC236}">
                <a16:creationId xmlns:a16="http://schemas.microsoft.com/office/drawing/2014/main" id="{4E9B21CD-BCFE-6949-B20D-50783D6B8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688" y="4927601"/>
            <a:ext cx="10278533" cy="1930400"/>
          </a:xfrm>
          <a:prstGeom prst="rect">
            <a:avLst/>
          </a:prstGeom>
        </p:spPr>
      </p:pic>
    </p:spTree>
    <p:extLst>
      <p:ext uri="{BB962C8B-B14F-4D97-AF65-F5344CB8AC3E}">
        <p14:creationId xmlns:p14="http://schemas.microsoft.com/office/powerpoint/2010/main" val="21251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0 CuadroTexto">
            <a:extLst>
              <a:ext uri="{FF2B5EF4-FFF2-40B4-BE49-F238E27FC236}">
                <a16:creationId xmlns:a16="http://schemas.microsoft.com/office/drawing/2014/main" id="{87639D9B-168C-4CBD-B806-ED3A578874C9}"/>
              </a:ext>
            </a:extLst>
          </p:cNvPr>
          <p:cNvSpPr txBox="1"/>
          <p:nvPr/>
        </p:nvSpPr>
        <p:spPr>
          <a:xfrm>
            <a:off x="145410" y="231231"/>
            <a:ext cx="12046590" cy="4524315"/>
          </a:xfrm>
          <a:prstGeom prst="rect">
            <a:avLst/>
          </a:prstGeom>
          <a:noFill/>
        </p:spPr>
        <p:txBody>
          <a:bodyPr wrap="square" rtlCol="0">
            <a:spAutoFit/>
          </a:bodyPr>
          <a:lstStyle/>
          <a:p>
            <a:pPr marL="457200" indent="-457200" algn="just">
              <a:buFont typeface="Arial" panose="020B0604020202020204" pitchFamily="34" charset="0"/>
              <a:buChar char="•"/>
            </a:pPr>
            <a:r>
              <a:rPr lang="es-ES" sz="4000" dirty="0">
                <a:latin typeface="Montserrat" panose="02000505000000020004" pitchFamily="2" charset="0"/>
                <a:ea typeface="Avenir Book" charset="0"/>
                <a:cs typeface="Avenir Book" charset="0"/>
              </a:rPr>
              <a:t>Dios </a:t>
            </a:r>
            <a:r>
              <a:rPr lang="es-ES_tradnl" sz="4000" b="1" dirty="0">
                <a:solidFill>
                  <a:srgbClr val="C00000"/>
                </a:solidFill>
                <a:latin typeface="Montserrat" panose="02000505000000020004" pitchFamily="2" charset="0"/>
                <a:ea typeface="ＭＳ 明朝" charset="-128"/>
                <a:cs typeface="Times New Roman" charset="0"/>
              </a:rPr>
              <a:t>eligió</a:t>
            </a:r>
            <a:r>
              <a:rPr lang="es-ES" sz="4000" dirty="0">
                <a:latin typeface="Montserrat" panose="02000505000000020004" pitchFamily="2" charset="0"/>
                <a:ea typeface="Avenir Book" charset="0"/>
                <a:cs typeface="Avenir Book" charset="0"/>
              </a:rPr>
              <a:t> a los profetas.</a:t>
            </a:r>
          </a:p>
          <a:p>
            <a:pPr marL="457200" indent="-457200" algn="just">
              <a:buFont typeface="Arial" panose="020B0604020202020204" pitchFamily="34" charset="0"/>
              <a:buChar char="•"/>
            </a:pPr>
            <a:endParaRPr lang="es-ES" sz="4000" dirty="0">
              <a:latin typeface="Montserrat" panose="02000505000000020004" pitchFamily="2" charset="0"/>
              <a:ea typeface="Avenir Book" charset="0"/>
              <a:cs typeface="Avenir Book" charset="0"/>
            </a:endParaRPr>
          </a:p>
          <a:p>
            <a:r>
              <a:rPr lang="es-ES" sz="2800" b="1" dirty="0" err="1">
                <a:latin typeface="Avenir Book" panose="02000503020000020003" pitchFamily="2" charset="0"/>
              </a:rPr>
              <a:t>Jer</a:t>
            </a:r>
            <a:r>
              <a:rPr lang="es-ES" sz="2800" b="1" dirty="0">
                <a:latin typeface="Avenir Book" panose="02000503020000020003" pitchFamily="2" charset="0"/>
              </a:rPr>
              <a:t>. 1:5</a:t>
            </a:r>
            <a:r>
              <a:rPr lang="es-ES" sz="2800" dirty="0">
                <a:latin typeface="Avenir Book" panose="02000503020000020003" pitchFamily="2" charset="0"/>
              </a:rPr>
              <a:t> </a:t>
            </a:r>
            <a:r>
              <a:rPr lang="es-ES" sz="2800" b="1" i="1" dirty="0">
                <a:latin typeface="Avenir Book" panose="02000503020000020003" pitchFamily="2" charset="0"/>
              </a:rPr>
              <a:t>Antes que te formase en el vientre te conocí</a:t>
            </a:r>
            <a:r>
              <a:rPr lang="es-ES" sz="2800" dirty="0">
                <a:latin typeface="Avenir Book" panose="02000503020000020003" pitchFamily="2" charset="0"/>
              </a:rPr>
              <a:t>, </a:t>
            </a:r>
          </a:p>
          <a:p>
            <a:r>
              <a:rPr lang="es-ES" sz="2800" dirty="0">
                <a:latin typeface="Avenir Book" panose="02000503020000020003" pitchFamily="2" charset="0"/>
              </a:rPr>
              <a:t>y antes que nacieses te santifiqué, te di por profeta a las naciones.</a:t>
            </a:r>
          </a:p>
          <a:p>
            <a:endParaRPr lang="es-ES" sz="2800" dirty="0">
              <a:latin typeface="Avenir Book" panose="02000503020000020003" pitchFamily="2" charset="0"/>
            </a:endParaRPr>
          </a:p>
          <a:p>
            <a:r>
              <a:rPr lang="es-ES" sz="2800" b="1" dirty="0">
                <a:latin typeface="Avenir Book" panose="02000503020000020003" pitchFamily="2" charset="0"/>
              </a:rPr>
              <a:t>Gal. 1:15</a:t>
            </a:r>
            <a:r>
              <a:rPr lang="es-ES" sz="2800" dirty="0">
                <a:latin typeface="Avenir Book" panose="02000503020000020003" pitchFamily="2" charset="0"/>
              </a:rPr>
              <a:t> Pero cuando agradó a Dios, que </a:t>
            </a:r>
            <a:r>
              <a:rPr lang="es-ES" sz="2800" b="1" i="1" dirty="0">
                <a:latin typeface="Avenir Book" panose="02000503020000020003" pitchFamily="2" charset="0"/>
              </a:rPr>
              <a:t>me apartó desde el vientre</a:t>
            </a:r>
            <a:r>
              <a:rPr lang="es-ES" sz="2800" dirty="0">
                <a:latin typeface="Avenir Book" panose="02000503020000020003" pitchFamily="2" charset="0"/>
              </a:rPr>
              <a:t> </a:t>
            </a:r>
          </a:p>
          <a:p>
            <a:r>
              <a:rPr lang="es-ES" sz="2800" dirty="0">
                <a:latin typeface="Avenir Book" panose="02000503020000020003" pitchFamily="2" charset="0"/>
              </a:rPr>
              <a:t>de mi madre, y me llamó por su gracia,</a:t>
            </a:r>
          </a:p>
          <a:p>
            <a:endParaRPr lang="es-ES" sz="2800" dirty="0">
              <a:latin typeface="Avenir Book" panose="02000503020000020003" pitchFamily="2" charset="0"/>
            </a:endParaRPr>
          </a:p>
          <a:p>
            <a:pPr marL="457200" indent="-457200" algn="just">
              <a:buFont typeface="Arial" panose="020B0604020202020204" pitchFamily="34" charset="0"/>
              <a:buChar char="•"/>
            </a:pPr>
            <a:endParaRPr lang="es-ES" sz="4000" dirty="0">
              <a:latin typeface="Montserrat" panose="02000505000000020004" pitchFamily="2" charset="0"/>
              <a:ea typeface="Avenir Book" charset="0"/>
              <a:cs typeface="Avenir Book" charset="0"/>
            </a:endParaRPr>
          </a:p>
        </p:txBody>
      </p:sp>
      <p:sp>
        <p:nvSpPr>
          <p:cNvPr id="15" name="11 CuadroTexto">
            <a:extLst>
              <a:ext uri="{FF2B5EF4-FFF2-40B4-BE49-F238E27FC236}">
                <a16:creationId xmlns:a16="http://schemas.microsoft.com/office/drawing/2014/main" id="{72A887DA-34C8-4D84-919D-1CF2DF540715}"/>
              </a:ext>
            </a:extLst>
          </p:cNvPr>
          <p:cNvSpPr txBox="1"/>
          <p:nvPr/>
        </p:nvSpPr>
        <p:spPr>
          <a:xfrm>
            <a:off x="145411" y="4239290"/>
            <a:ext cx="11901180" cy="4278094"/>
          </a:xfrm>
          <a:prstGeom prst="rect">
            <a:avLst/>
          </a:prstGeom>
          <a:noFill/>
        </p:spPr>
        <p:txBody>
          <a:bodyPr wrap="square" rtlCol="0">
            <a:spAutoFit/>
          </a:bodyPr>
          <a:lstStyle/>
          <a:p>
            <a:pPr marL="457200" indent="-457200" algn="just">
              <a:buFont typeface="Arial" panose="020B0604020202020204" pitchFamily="34" charset="0"/>
              <a:buChar char="•"/>
            </a:pPr>
            <a:r>
              <a:rPr lang="es-ES" sz="4000" dirty="0">
                <a:latin typeface="Montserrat" panose="02000505000000020004" pitchFamily="2" charset="0"/>
                <a:ea typeface="Avenir Book" charset="0"/>
                <a:cs typeface="Avenir Book" charset="0"/>
              </a:rPr>
              <a:t>Dios </a:t>
            </a:r>
            <a:r>
              <a:rPr lang="es-ES_tradnl" sz="4000" b="1" dirty="0">
                <a:solidFill>
                  <a:srgbClr val="C00000"/>
                </a:solidFill>
                <a:latin typeface="Montserrat" panose="02000505000000020004" pitchFamily="2" charset="0"/>
                <a:ea typeface="ＭＳ 明朝" charset="-128"/>
                <a:cs typeface="Times New Roman" charset="0"/>
              </a:rPr>
              <a:t>eligió</a:t>
            </a:r>
            <a:r>
              <a:rPr lang="es-ES_tradnl" sz="4000" dirty="0">
                <a:latin typeface="Montserrat" panose="02000505000000020004" pitchFamily="2" charset="0"/>
                <a:ea typeface="Avenir Book" charset="0"/>
                <a:cs typeface="Avenir Book" charset="0"/>
              </a:rPr>
              <a:t> a los discípulos</a:t>
            </a:r>
            <a:r>
              <a:rPr lang="es-ES" sz="4000" dirty="0">
                <a:latin typeface="Montserrat" panose="02000505000000020004" pitchFamily="2" charset="0"/>
                <a:ea typeface="Avenir Book" charset="0"/>
                <a:cs typeface="Avenir Book" charset="0"/>
              </a:rPr>
              <a:t>.</a:t>
            </a:r>
          </a:p>
          <a:p>
            <a:pPr marL="457200" indent="-457200" algn="just">
              <a:buFont typeface="Arial" panose="020B0604020202020204" pitchFamily="34" charset="0"/>
              <a:buChar char="•"/>
            </a:pPr>
            <a:endParaRPr lang="es-ES" sz="4000" dirty="0">
              <a:latin typeface="Montserrat" panose="02000505000000020004" pitchFamily="2" charset="0"/>
              <a:ea typeface="Avenir Book" charset="0"/>
              <a:cs typeface="Avenir Book" charset="0"/>
            </a:endParaRPr>
          </a:p>
          <a:p>
            <a:pPr algn="just"/>
            <a:r>
              <a:rPr lang="es-ES" sz="2800" b="1" dirty="0" err="1">
                <a:latin typeface="Avenir Book" panose="02000503020000020003" pitchFamily="2" charset="0"/>
              </a:rPr>
              <a:t>Jn</a:t>
            </a:r>
            <a:r>
              <a:rPr lang="es-ES" sz="2800" b="1" dirty="0">
                <a:latin typeface="Avenir Book" panose="02000503020000020003" pitchFamily="2" charset="0"/>
              </a:rPr>
              <a:t>. 15:16</a:t>
            </a:r>
            <a:r>
              <a:rPr lang="es-ES" sz="2800" dirty="0">
                <a:latin typeface="Avenir Book" panose="02000503020000020003" pitchFamily="2" charset="0"/>
              </a:rPr>
              <a:t> No me elegisteis vosotros a mí, sino que </a:t>
            </a:r>
            <a:r>
              <a:rPr lang="es-ES" sz="2800" b="1" i="1" dirty="0">
                <a:latin typeface="Avenir Book" panose="02000503020000020003" pitchFamily="2" charset="0"/>
              </a:rPr>
              <a:t>yo os elegí a vosotros</a:t>
            </a:r>
            <a:r>
              <a:rPr lang="es-ES" sz="2800" dirty="0">
                <a:latin typeface="Avenir Book" panose="02000503020000020003" pitchFamily="2" charset="0"/>
              </a:rPr>
              <a:t>, </a:t>
            </a:r>
          </a:p>
          <a:p>
            <a:pPr algn="just"/>
            <a:endParaRPr lang="es-ES" sz="2800" dirty="0">
              <a:latin typeface="Avenir Book" panose="02000503020000020003" pitchFamily="2" charset="0"/>
            </a:endParaRPr>
          </a:p>
          <a:p>
            <a:pPr algn="just"/>
            <a:r>
              <a:rPr lang="es-ES" sz="2800" b="1" dirty="0">
                <a:latin typeface="Avenir Book" panose="02000503020000020003" pitchFamily="2" charset="0"/>
              </a:rPr>
              <a:t>Mr. 3:13</a:t>
            </a:r>
            <a:r>
              <a:rPr lang="es-ES" sz="2800" dirty="0">
                <a:latin typeface="Avenir Book" panose="02000503020000020003" pitchFamily="2" charset="0"/>
              </a:rPr>
              <a:t> Después subió al monte, y </a:t>
            </a:r>
            <a:r>
              <a:rPr lang="es-ES" sz="2800" b="1" dirty="0">
                <a:solidFill>
                  <a:srgbClr val="002060"/>
                </a:solidFill>
                <a:latin typeface="Avenir Book" panose="02000503020000020003" pitchFamily="2" charset="0"/>
              </a:rPr>
              <a:t>llamó a sí a los que él quiso</a:t>
            </a:r>
            <a:r>
              <a:rPr lang="es-ES" sz="2800" dirty="0">
                <a:latin typeface="Avenir Book" panose="02000503020000020003" pitchFamily="2" charset="0"/>
              </a:rPr>
              <a:t>; </a:t>
            </a:r>
          </a:p>
          <a:p>
            <a:pPr algn="just"/>
            <a:endParaRPr lang="es-ES" sz="2800" dirty="0">
              <a:latin typeface="Avenir Book" panose="02000503020000020003" pitchFamily="2" charset="0"/>
            </a:endParaRPr>
          </a:p>
          <a:p>
            <a:pPr algn="just"/>
            <a:endParaRPr lang="es-ES" sz="4000" dirty="0">
              <a:latin typeface="Montserrat" panose="02000505000000020004" pitchFamily="2" charset="0"/>
              <a:ea typeface="Avenir Book" charset="0"/>
              <a:cs typeface="Avenir Book" charset="0"/>
            </a:endParaRPr>
          </a:p>
          <a:p>
            <a:pPr algn="just"/>
            <a:endParaRPr lang="es-ES" sz="4000" dirty="0">
              <a:latin typeface="Montserrat" panose="02000505000000020004" pitchFamily="2" charset="0"/>
              <a:ea typeface="Avenir Book" charset="0"/>
              <a:cs typeface="Avenir Book" charset="0"/>
            </a:endParaRPr>
          </a:p>
        </p:txBody>
      </p:sp>
    </p:spTree>
    <p:extLst>
      <p:ext uri="{BB962C8B-B14F-4D97-AF65-F5344CB8AC3E}">
        <p14:creationId xmlns:p14="http://schemas.microsoft.com/office/powerpoint/2010/main" val="98083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D8B1EE7-D6BA-4F17-9596-9BE64651F1E9}"/>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2" name="Rectángulo 11">
            <a:extLst>
              <a:ext uri="{FF2B5EF4-FFF2-40B4-BE49-F238E27FC236}">
                <a16:creationId xmlns:a16="http://schemas.microsoft.com/office/drawing/2014/main" id="{B0A2809B-37FB-F14A-96B7-D7263D63CC88}"/>
              </a:ext>
            </a:extLst>
          </p:cNvPr>
          <p:cNvSpPr/>
          <p:nvPr/>
        </p:nvSpPr>
        <p:spPr>
          <a:xfrm>
            <a:off x="-402803" y="1456267"/>
            <a:ext cx="10695954" cy="4543744"/>
          </a:xfrm>
          <a:prstGeom prst="rect">
            <a:avLst/>
          </a:prstGeom>
        </p:spPr>
        <p:txBody>
          <a:bodyPr wrap="square">
            <a:spAutoFit/>
          </a:bodyPr>
          <a:lstStyle/>
          <a:p>
            <a:pPr marR="988695" algn="ctr">
              <a:lnSpc>
                <a:spcPct val="150000"/>
              </a:lnSpc>
            </a:pPr>
            <a:r>
              <a:rPr lang="es-ES" sz="2800" dirty="0">
                <a:latin typeface="Montserrat" panose="02000505000000020004" pitchFamily="2" charset="0"/>
                <a:ea typeface="ＭＳ 明朝" charset="-128"/>
              </a:rPr>
              <a:t>¿Por qué creó el mundo y a Adán? </a:t>
            </a:r>
          </a:p>
          <a:p>
            <a:pPr marR="988695" algn="ctr">
              <a:lnSpc>
                <a:spcPct val="150000"/>
              </a:lnSpc>
              <a:spcAft>
                <a:spcPts val="0"/>
              </a:spcAft>
            </a:pPr>
            <a:r>
              <a:rPr lang="es-ES" sz="2800" dirty="0">
                <a:latin typeface="Montserrat" panose="02000505000000020004" pitchFamily="2" charset="0"/>
                <a:ea typeface="ＭＳ 明朝" charset="-128"/>
              </a:rPr>
              <a:t>¿Por qué llamó a Abraham? </a:t>
            </a:r>
          </a:p>
          <a:p>
            <a:pPr marR="988695" algn="ctr">
              <a:lnSpc>
                <a:spcPct val="150000"/>
              </a:lnSpc>
              <a:spcAft>
                <a:spcPts val="0"/>
              </a:spcAft>
            </a:pPr>
            <a:r>
              <a:rPr lang="es-ES" sz="2800" dirty="0">
                <a:latin typeface="Montserrat" panose="02000505000000020004" pitchFamily="2" charset="0"/>
                <a:ea typeface="ＭＳ 明朝" charset="-128"/>
              </a:rPr>
              <a:t>¿Por qué eligió a Israel?</a:t>
            </a:r>
          </a:p>
          <a:p>
            <a:pPr marR="988695" algn="ctr">
              <a:lnSpc>
                <a:spcPct val="150000"/>
              </a:lnSpc>
              <a:spcAft>
                <a:spcPts val="0"/>
              </a:spcAft>
            </a:pPr>
            <a:r>
              <a:rPr lang="es-ES" sz="2800" dirty="0">
                <a:latin typeface="Montserrat" panose="02000505000000020004" pitchFamily="2" charset="0"/>
                <a:ea typeface="ＭＳ 明朝" charset="-128"/>
              </a:rPr>
              <a:t>¿Por qué escogió a los profetas y a los discípulos? </a:t>
            </a:r>
          </a:p>
          <a:p>
            <a:pPr marR="988695" algn="ctr">
              <a:lnSpc>
                <a:spcPct val="150000"/>
              </a:lnSpc>
              <a:spcAft>
                <a:spcPts val="0"/>
              </a:spcAft>
            </a:pPr>
            <a:endParaRPr lang="es-ES" sz="2800" dirty="0">
              <a:latin typeface="Montserrat" panose="02000505000000020004" pitchFamily="2" charset="0"/>
              <a:ea typeface="ＭＳ 明朝" charset="-128"/>
            </a:endParaRPr>
          </a:p>
          <a:p>
            <a:pPr marR="988695" algn="ctr">
              <a:lnSpc>
                <a:spcPct val="150000"/>
              </a:lnSpc>
              <a:spcAft>
                <a:spcPts val="0"/>
              </a:spcAft>
            </a:pPr>
            <a:r>
              <a:rPr lang="es-ES" sz="2800" dirty="0">
                <a:solidFill>
                  <a:srgbClr val="A03887"/>
                </a:solidFill>
                <a:latin typeface="Montserrat" panose="02000505000000020004" pitchFamily="2" charset="0"/>
                <a:ea typeface="ＭＳ 明朝" charset="-128"/>
              </a:rPr>
              <a:t>Su SOBERANA VOLUNTAD es la respuesta.</a:t>
            </a:r>
          </a:p>
          <a:p>
            <a:pPr marR="988695" algn="ctr">
              <a:lnSpc>
                <a:spcPct val="150000"/>
              </a:lnSpc>
              <a:spcAft>
                <a:spcPts val="0"/>
              </a:spcAft>
            </a:pPr>
            <a:r>
              <a:rPr lang="es-ES" sz="2800" dirty="0">
                <a:latin typeface="Montserrat" panose="02000505000000020004" pitchFamily="2" charset="0"/>
                <a:ea typeface="ＭＳ 明朝" charset="-128"/>
              </a:rPr>
              <a:t>“…</a:t>
            </a:r>
            <a:r>
              <a:rPr lang="es-ES" sz="2800" b="1" dirty="0">
                <a:latin typeface="Montserrat" panose="02000505000000020004" pitchFamily="2" charset="0"/>
                <a:ea typeface="ＭＳ 明朝" charset="-128"/>
              </a:rPr>
              <a:t>todo lo que quiso ha hecho</a:t>
            </a:r>
            <a:r>
              <a:rPr lang="es-ES" sz="2800" dirty="0">
                <a:latin typeface="Montserrat" panose="02000505000000020004" pitchFamily="2" charset="0"/>
                <a:ea typeface="ＭＳ 明朝" charset="-128"/>
              </a:rPr>
              <a:t>” (Salmo 115:3)</a:t>
            </a:r>
          </a:p>
        </p:txBody>
      </p:sp>
      <p:pic>
        <p:nvPicPr>
          <p:cNvPr id="8" name="Imagen 7">
            <a:extLst>
              <a:ext uri="{FF2B5EF4-FFF2-40B4-BE49-F238E27FC236}">
                <a16:creationId xmlns:a16="http://schemas.microsoft.com/office/drawing/2014/main" id="{10ABABFB-D8D0-4671-90D9-40C607B032B6}"/>
              </a:ext>
            </a:extLst>
          </p:cNvPr>
          <p:cNvPicPr>
            <a:picLocks noChangeAspect="1"/>
          </p:cNvPicPr>
          <p:nvPr/>
        </p:nvPicPr>
        <p:blipFill rotWithShape="1">
          <a:blip r:embed="rId3">
            <a:extLst>
              <a:ext uri="{28A0092B-C50C-407E-A947-70E740481C1C}">
                <a14:useLocalDpi xmlns:a14="http://schemas.microsoft.com/office/drawing/2010/main" val="0"/>
              </a:ext>
            </a:extLst>
          </a:blip>
          <a:srcRect l="43049"/>
          <a:stretch/>
        </p:blipFill>
        <p:spPr>
          <a:xfrm>
            <a:off x="9103780" y="1337881"/>
            <a:ext cx="3016890" cy="5297353"/>
          </a:xfrm>
          <a:prstGeom prst="rect">
            <a:avLst/>
          </a:prstGeom>
        </p:spPr>
      </p:pic>
    </p:spTree>
    <p:extLst>
      <p:ext uri="{BB962C8B-B14F-4D97-AF65-F5344CB8AC3E}">
        <p14:creationId xmlns:p14="http://schemas.microsoft.com/office/powerpoint/2010/main" val="127504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571366C6-4D13-4842-BF68-08DC890DA699}"/>
              </a:ext>
            </a:extLst>
          </p:cNvPr>
          <p:cNvSpPr txBox="1"/>
          <p:nvPr/>
        </p:nvSpPr>
        <p:spPr>
          <a:xfrm>
            <a:off x="322134" y="1700295"/>
            <a:ext cx="11439230" cy="3539430"/>
          </a:xfrm>
          <a:prstGeom prst="rect">
            <a:avLst/>
          </a:prstGeom>
          <a:noFill/>
        </p:spPr>
        <p:txBody>
          <a:bodyPr wrap="square">
            <a:spAutoFit/>
          </a:bodyPr>
          <a:lstStyle/>
          <a:p>
            <a:pPr algn="just"/>
            <a:r>
              <a:rPr lang="es-ES" sz="2800" dirty="0">
                <a:latin typeface="Montserrat" panose="02000505000000020004" pitchFamily="2" charset="0"/>
                <a:ea typeface="Avenir Book" charset="0"/>
                <a:cs typeface="Avenir Book" charset="0"/>
              </a:rPr>
              <a:t>Bendito sea el Dios y Padre de nuestro Señor Jesucristo, que nos bendijo con toda bendición espiritual en los lugares celestiales en Cristo, según nos escogió en Él antes de la fundación del mundo, para que fuésemos santos y sin mancha delante de Él, en amor habiéndonos predestinado para ser adoptados hijos suyos por medio de Jesucristo, según el puro afecto de su voluntad, para alabanza de la gloria de su gracia... (Efesios 1:3-6)</a:t>
            </a:r>
          </a:p>
        </p:txBody>
      </p:sp>
      <p:sp>
        <p:nvSpPr>
          <p:cNvPr id="19" name="Rectángulo 18">
            <a:extLst>
              <a:ext uri="{FF2B5EF4-FFF2-40B4-BE49-F238E27FC236}">
                <a16:creationId xmlns:a16="http://schemas.microsoft.com/office/drawing/2014/main" id="{4EE0B5A5-EE87-43D7-B5DD-BC067A2D90AE}"/>
              </a:ext>
            </a:extLst>
          </p:cNvPr>
          <p:cNvSpPr/>
          <p:nvPr/>
        </p:nvSpPr>
        <p:spPr>
          <a:xfrm>
            <a:off x="322134" y="177590"/>
            <a:ext cx="2038350" cy="1077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¿QUIÉN ELIGE?</a:t>
            </a:r>
          </a:p>
        </p:txBody>
      </p:sp>
      <p:sp>
        <p:nvSpPr>
          <p:cNvPr id="21" name="Rectángulo 20">
            <a:extLst>
              <a:ext uri="{FF2B5EF4-FFF2-40B4-BE49-F238E27FC236}">
                <a16:creationId xmlns:a16="http://schemas.microsoft.com/office/drawing/2014/main" id="{60B8F823-DA48-4940-8D4A-BC3615B80516}"/>
              </a:ext>
            </a:extLst>
          </p:cNvPr>
          <p:cNvSpPr/>
          <p:nvPr/>
        </p:nvSpPr>
        <p:spPr>
          <a:xfrm>
            <a:off x="9533051" y="177590"/>
            <a:ext cx="2038350" cy="1077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¿PARA QUÉ NOS ELIGE?</a:t>
            </a:r>
          </a:p>
        </p:txBody>
      </p:sp>
      <p:sp>
        <p:nvSpPr>
          <p:cNvPr id="24" name="Rectángulo 23">
            <a:extLst>
              <a:ext uri="{FF2B5EF4-FFF2-40B4-BE49-F238E27FC236}">
                <a16:creationId xmlns:a16="http://schemas.microsoft.com/office/drawing/2014/main" id="{FB76E4D6-62A8-4639-8A61-2224E4CC6F50}"/>
              </a:ext>
            </a:extLst>
          </p:cNvPr>
          <p:cNvSpPr/>
          <p:nvPr/>
        </p:nvSpPr>
        <p:spPr>
          <a:xfrm>
            <a:off x="9503363" y="5486400"/>
            <a:ext cx="2366503" cy="1077218"/>
          </a:xfrm>
          <a:prstGeom prst="rect">
            <a:avLst/>
          </a:prstGeom>
          <a:solidFill>
            <a:srgbClr val="FB4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¿QUÉ RECIBE DIOS?</a:t>
            </a:r>
          </a:p>
        </p:txBody>
      </p:sp>
      <p:sp>
        <p:nvSpPr>
          <p:cNvPr id="25" name="Rectángulo 24">
            <a:extLst>
              <a:ext uri="{FF2B5EF4-FFF2-40B4-BE49-F238E27FC236}">
                <a16:creationId xmlns:a16="http://schemas.microsoft.com/office/drawing/2014/main" id="{58D9E7FC-2371-4A2E-8203-5505C1252129}"/>
              </a:ext>
            </a:extLst>
          </p:cNvPr>
          <p:cNvSpPr/>
          <p:nvPr/>
        </p:nvSpPr>
        <p:spPr>
          <a:xfrm>
            <a:off x="5076825" y="177590"/>
            <a:ext cx="2038350" cy="107721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¿CUÁNDO ELIGE?</a:t>
            </a:r>
          </a:p>
        </p:txBody>
      </p:sp>
      <p:sp>
        <p:nvSpPr>
          <p:cNvPr id="26" name="Rectángulo 25">
            <a:extLst>
              <a:ext uri="{FF2B5EF4-FFF2-40B4-BE49-F238E27FC236}">
                <a16:creationId xmlns:a16="http://schemas.microsoft.com/office/drawing/2014/main" id="{0763268D-02DA-4E24-BC99-240F6A4D37BE}"/>
              </a:ext>
            </a:extLst>
          </p:cNvPr>
          <p:cNvSpPr/>
          <p:nvPr/>
        </p:nvSpPr>
        <p:spPr>
          <a:xfrm>
            <a:off x="9182100" y="177590"/>
            <a:ext cx="2389301" cy="1077218"/>
          </a:xfrm>
          <a:prstGeom prst="rect">
            <a:avLst/>
          </a:prstGeom>
          <a:solidFill>
            <a:srgbClr val="B54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¿PARA QUÉ NOS ELIGE?</a:t>
            </a:r>
          </a:p>
        </p:txBody>
      </p:sp>
      <p:sp>
        <p:nvSpPr>
          <p:cNvPr id="27" name="Rectángulo 26">
            <a:extLst>
              <a:ext uri="{FF2B5EF4-FFF2-40B4-BE49-F238E27FC236}">
                <a16:creationId xmlns:a16="http://schemas.microsoft.com/office/drawing/2014/main" id="{38E73DC8-64A0-435E-87F6-A3AA902AB691}"/>
              </a:ext>
            </a:extLst>
          </p:cNvPr>
          <p:cNvSpPr/>
          <p:nvPr/>
        </p:nvSpPr>
        <p:spPr>
          <a:xfrm>
            <a:off x="322134" y="5486400"/>
            <a:ext cx="2038350" cy="1077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¿POR QUÉ NOS ELIGE?</a:t>
            </a:r>
          </a:p>
        </p:txBody>
      </p:sp>
      <p:sp>
        <p:nvSpPr>
          <p:cNvPr id="28" name="Rectángulo 27">
            <a:extLst>
              <a:ext uri="{FF2B5EF4-FFF2-40B4-BE49-F238E27FC236}">
                <a16:creationId xmlns:a16="http://schemas.microsoft.com/office/drawing/2014/main" id="{3874CBEC-F8BA-4882-A686-7979C72F13D7}"/>
              </a:ext>
            </a:extLst>
          </p:cNvPr>
          <p:cNvSpPr/>
          <p:nvPr/>
        </p:nvSpPr>
        <p:spPr>
          <a:xfrm>
            <a:off x="4912748" y="5486400"/>
            <a:ext cx="2366504" cy="107721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¿POR MEDIO DE QUIÉN NOS ELIGE?</a:t>
            </a:r>
          </a:p>
        </p:txBody>
      </p:sp>
    </p:spTree>
    <p:extLst>
      <p:ext uri="{BB962C8B-B14F-4D97-AF65-F5344CB8AC3E}">
        <p14:creationId xmlns:p14="http://schemas.microsoft.com/office/powerpoint/2010/main" val="1452230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571366C6-4D13-4842-BF68-08DC890DA699}"/>
              </a:ext>
            </a:extLst>
          </p:cNvPr>
          <p:cNvSpPr txBox="1"/>
          <p:nvPr/>
        </p:nvSpPr>
        <p:spPr>
          <a:xfrm>
            <a:off x="322134" y="1700295"/>
            <a:ext cx="11439230" cy="3539430"/>
          </a:xfrm>
          <a:prstGeom prst="rect">
            <a:avLst/>
          </a:prstGeom>
          <a:noFill/>
        </p:spPr>
        <p:txBody>
          <a:bodyPr wrap="square">
            <a:spAutoFit/>
          </a:bodyPr>
          <a:lstStyle/>
          <a:p>
            <a:pPr algn="just"/>
            <a:r>
              <a:rPr lang="es-ES" sz="2800" dirty="0">
                <a:solidFill>
                  <a:srgbClr val="FB4FC2"/>
                </a:solidFill>
                <a:latin typeface="Montserrat" panose="02000505000000020004" pitchFamily="2" charset="0"/>
                <a:ea typeface="Avenir Book" charset="0"/>
                <a:cs typeface="Avenir Book" charset="0"/>
              </a:rPr>
              <a:t>Bendito</a:t>
            </a:r>
            <a:r>
              <a:rPr lang="es-ES" sz="2800" dirty="0">
                <a:latin typeface="Montserrat" panose="02000505000000020004" pitchFamily="2" charset="0"/>
                <a:ea typeface="Avenir Book" charset="0"/>
                <a:cs typeface="Avenir Book" charset="0"/>
              </a:rPr>
              <a:t> sea el Dios y Padre de nuestro Señor Jesucristo, que nos bendijo con toda bendición espiritual en los lugares celestiales en Cristo, según nos </a:t>
            </a:r>
            <a:r>
              <a:rPr lang="es-ES" sz="2800" dirty="0">
                <a:solidFill>
                  <a:srgbClr val="4472C4"/>
                </a:solidFill>
                <a:latin typeface="Montserrat" panose="02000505000000020004" pitchFamily="2" charset="0"/>
                <a:ea typeface="Avenir Book" charset="0"/>
                <a:cs typeface="Avenir Book" charset="0"/>
              </a:rPr>
              <a:t>escogió</a:t>
            </a:r>
            <a:r>
              <a:rPr lang="es-ES" sz="2800" dirty="0">
                <a:latin typeface="Montserrat" panose="02000505000000020004" pitchFamily="2" charset="0"/>
                <a:ea typeface="Avenir Book" charset="0"/>
                <a:cs typeface="Avenir Book" charset="0"/>
              </a:rPr>
              <a:t> en </a:t>
            </a:r>
            <a:r>
              <a:rPr lang="es-ES" sz="2800" dirty="0">
                <a:solidFill>
                  <a:srgbClr val="FFC000"/>
                </a:solidFill>
                <a:latin typeface="Montserrat" panose="02000505000000020004" pitchFamily="2" charset="0"/>
                <a:ea typeface="Avenir Book" charset="0"/>
                <a:cs typeface="Avenir Book" charset="0"/>
              </a:rPr>
              <a:t>Él</a:t>
            </a:r>
            <a:r>
              <a:rPr lang="es-ES" sz="2800" dirty="0">
                <a:latin typeface="Montserrat" panose="02000505000000020004" pitchFamily="2" charset="0"/>
                <a:ea typeface="Avenir Book" charset="0"/>
                <a:cs typeface="Avenir Book" charset="0"/>
              </a:rPr>
              <a:t> </a:t>
            </a:r>
            <a:r>
              <a:rPr lang="es-ES" sz="2800" dirty="0">
                <a:solidFill>
                  <a:srgbClr val="00B050"/>
                </a:solidFill>
                <a:latin typeface="Montserrat" panose="02000505000000020004" pitchFamily="2" charset="0"/>
                <a:ea typeface="Avenir Book" charset="0"/>
                <a:cs typeface="Avenir Book" charset="0"/>
              </a:rPr>
              <a:t>antes</a:t>
            </a:r>
            <a:r>
              <a:rPr lang="es-ES" sz="2800" dirty="0">
                <a:latin typeface="Montserrat" panose="02000505000000020004" pitchFamily="2" charset="0"/>
                <a:ea typeface="Avenir Book" charset="0"/>
                <a:cs typeface="Avenir Book" charset="0"/>
              </a:rPr>
              <a:t> de la fundación del mundo, </a:t>
            </a:r>
            <a:r>
              <a:rPr lang="es-ES" sz="2800" dirty="0">
                <a:solidFill>
                  <a:srgbClr val="A03887"/>
                </a:solidFill>
                <a:latin typeface="Montserrat" panose="02000505000000020004" pitchFamily="2" charset="0"/>
                <a:ea typeface="Avenir Book" charset="0"/>
                <a:cs typeface="Avenir Book" charset="0"/>
              </a:rPr>
              <a:t>para</a:t>
            </a:r>
            <a:r>
              <a:rPr lang="es-ES" sz="2800" dirty="0">
                <a:latin typeface="Montserrat" panose="02000505000000020004" pitchFamily="2" charset="0"/>
                <a:ea typeface="Avenir Book" charset="0"/>
                <a:cs typeface="Avenir Book" charset="0"/>
              </a:rPr>
              <a:t> que fuésemos santos y sin mancha delante de Él, en </a:t>
            </a:r>
            <a:r>
              <a:rPr lang="es-ES" sz="2800" dirty="0">
                <a:solidFill>
                  <a:srgbClr val="C00000"/>
                </a:solidFill>
                <a:latin typeface="Montserrat" panose="02000505000000020004" pitchFamily="2" charset="0"/>
                <a:ea typeface="Avenir Book" charset="0"/>
                <a:cs typeface="Avenir Book" charset="0"/>
              </a:rPr>
              <a:t>amor</a:t>
            </a:r>
            <a:r>
              <a:rPr lang="es-ES" sz="2800" dirty="0">
                <a:latin typeface="Montserrat" panose="02000505000000020004" pitchFamily="2" charset="0"/>
                <a:ea typeface="Avenir Book" charset="0"/>
                <a:cs typeface="Avenir Book" charset="0"/>
              </a:rPr>
              <a:t> </a:t>
            </a:r>
            <a:r>
              <a:rPr lang="es-ES" sz="2800" dirty="0">
                <a:solidFill>
                  <a:srgbClr val="4472C4"/>
                </a:solidFill>
                <a:latin typeface="Montserrat" panose="02000505000000020004" pitchFamily="2" charset="0"/>
                <a:ea typeface="Avenir Book" charset="0"/>
                <a:cs typeface="Avenir Book" charset="0"/>
              </a:rPr>
              <a:t>habiéndonos predestinado </a:t>
            </a:r>
            <a:r>
              <a:rPr lang="es-ES" sz="2800" dirty="0">
                <a:solidFill>
                  <a:srgbClr val="A03887"/>
                </a:solidFill>
                <a:latin typeface="Montserrat" panose="02000505000000020004" pitchFamily="2" charset="0"/>
                <a:ea typeface="Avenir Book" charset="0"/>
                <a:cs typeface="Avenir Book" charset="0"/>
              </a:rPr>
              <a:t>para</a:t>
            </a:r>
            <a:r>
              <a:rPr lang="es-ES" sz="2800" dirty="0">
                <a:latin typeface="Montserrat" panose="02000505000000020004" pitchFamily="2" charset="0"/>
                <a:ea typeface="Avenir Book" charset="0"/>
                <a:cs typeface="Avenir Book" charset="0"/>
              </a:rPr>
              <a:t> ser adoptados hijos suyos por medio de </a:t>
            </a:r>
            <a:r>
              <a:rPr lang="es-ES" sz="2800" dirty="0">
                <a:solidFill>
                  <a:srgbClr val="FFC000"/>
                </a:solidFill>
                <a:latin typeface="Montserrat" panose="02000505000000020004" pitchFamily="2" charset="0"/>
                <a:ea typeface="Avenir Book" charset="0"/>
                <a:cs typeface="Avenir Book" charset="0"/>
              </a:rPr>
              <a:t>Jesucristo</a:t>
            </a:r>
            <a:r>
              <a:rPr lang="es-ES" sz="2800" dirty="0">
                <a:latin typeface="Montserrat" panose="02000505000000020004" pitchFamily="2" charset="0"/>
                <a:ea typeface="Avenir Book" charset="0"/>
                <a:cs typeface="Avenir Book" charset="0"/>
              </a:rPr>
              <a:t>, según el </a:t>
            </a:r>
            <a:r>
              <a:rPr lang="es-ES" sz="2800" dirty="0">
                <a:solidFill>
                  <a:srgbClr val="C00000"/>
                </a:solidFill>
                <a:latin typeface="Montserrat" panose="02000505000000020004" pitchFamily="2" charset="0"/>
                <a:ea typeface="Avenir Book" charset="0"/>
                <a:cs typeface="Avenir Book" charset="0"/>
              </a:rPr>
              <a:t>puro afecto</a:t>
            </a:r>
            <a:r>
              <a:rPr lang="es-ES" sz="2800" dirty="0">
                <a:latin typeface="Montserrat" panose="02000505000000020004" pitchFamily="2" charset="0"/>
                <a:ea typeface="Avenir Book" charset="0"/>
                <a:cs typeface="Avenir Book" charset="0"/>
              </a:rPr>
              <a:t> de su voluntad, para </a:t>
            </a:r>
            <a:r>
              <a:rPr lang="es-ES" sz="2800" dirty="0">
                <a:solidFill>
                  <a:srgbClr val="FB4FC2"/>
                </a:solidFill>
                <a:latin typeface="Montserrat" panose="02000505000000020004" pitchFamily="2" charset="0"/>
                <a:ea typeface="Avenir Book" charset="0"/>
                <a:cs typeface="Avenir Book" charset="0"/>
              </a:rPr>
              <a:t>alabanza</a:t>
            </a:r>
            <a:r>
              <a:rPr lang="es-ES" sz="2800" dirty="0">
                <a:latin typeface="Montserrat" panose="02000505000000020004" pitchFamily="2" charset="0"/>
                <a:ea typeface="Avenir Book" charset="0"/>
                <a:cs typeface="Avenir Book" charset="0"/>
              </a:rPr>
              <a:t> de la gloria de su gracia... (Efesios 1:3-6)</a:t>
            </a:r>
          </a:p>
        </p:txBody>
      </p:sp>
      <p:sp>
        <p:nvSpPr>
          <p:cNvPr id="19" name="Rectángulo 18">
            <a:extLst>
              <a:ext uri="{FF2B5EF4-FFF2-40B4-BE49-F238E27FC236}">
                <a16:creationId xmlns:a16="http://schemas.microsoft.com/office/drawing/2014/main" id="{4EE0B5A5-EE87-43D7-B5DD-BC067A2D90AE}"/>
              </a:ext>
            </a:extLst>
          </p:cNvPr>
          <p:cNvSpPr/>
          <p:nvPr/>
        </p:nvSpPr>
        <p:spPr>
          <a:xfrm>
            <a:off x="322134" y="177590"/>
            <a:ext cx="2038350" cy="1077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¿QUIÉN ELIGE?</a:t>
            </a:r>
          </a:p>
        </p:txBody>
      </p:sp>
      <p:sp>
        <p:nvSpPr>
          <p:cNvPr id="21" name="Rectángulo 20">
            <a:extLst>
              <a:ext uri="{FF2B5EF4-FFF2-40B4-BE49-F238E27FC236}">
                <a16:creationId xmlns:a16="http://schemas.microsoft.com/office/drawing/2014/main" id="{60B8F823-DA48-4940-8D4A-BC3615B80516}"/>
              </a:ext>
            </a:extLst>
          </p:cNvPr>
          <p:cNvSpPr/>
          <p:nvPr/>
        </p:nvSpPr>
        <p:spPr>
          <a:xfrm>
            <a:off x="9533051" y="177590"/>
            <a:ext cx="2038350" cy="1077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¿PARA QUÉ NOS ELIGE?</a:t>
            </a:r>
          </a:p>
        </p:txBody>
      </p:sp>
      <p:sp>
        <p:nvSpPr>
          <p:cNvPr id="24" name="Rectángulo 23">
            <a:extLst>
              <a:ext uri="{FF2B5EF4-FFF2-40B4-BE49-F238E27FC236}">
                <a16:creationId xmlns:a16="http://schemas.microsoft.com/office/drawing/2014/main" id="{FB76E4D6-62A8-4639-8A61-2224E4CC6F50}"/>
              </a:ext>
            </a:extLst>
          </p:cNvPr>
          <p:cNvSpPr/>
          <p:nvPr/>
        </p:nvSpPr>
        <p:spPr>
          <a:xfrm>
            <a:off x="9503363" y="5486400"/>
            <a:ext cx="2366503" cy="1077218"/>
          </a:xfrm>
          <a:prstGeom prst="rect">
            <a:avLst/>
          </a:prstGeom>
          <a:solidFill>
            <a:srgbClr val="FB4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¿QUÉ RECIBE DIOS?</a:t>
            </a:r>
          </a:p>
        </p:txBody>
      </p:sp>
      <p:sp>
        <p:nvSpPr>
          <p:cNvPr id="25" name="Rectángulo 24">
            <a:extLst>
              <a:ext uri="{FF2B5EF4-FFF2-40B4-BE49-F238E27FC236}">
                <a16:creationId xmlns:a16="http://schemas.microsoft.com/office/drawing/2014/main" id="{58D9E7FC-2371-4A2E-8203-5505C1252129}"/>
              </a:ext>
            </a:extLst>
          </p:cNvPr>
          <p:cNvSpPr/>
          <p:nvPr/>
        </p:nvSpPr>
        <p:spPr>
          <a:xfrm>
            <a:off x="5076825" y="177590"/>
            <a:ext cx="2038350" cy="107721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¿CUÁNDO ELIGE?</a:t>
            </a:r>
          </a:p>
        </p:txBody>
      </p:sp>
      <p:sp>
        <p:nvSpPr>
          <p:cNvPr id="26" name="Rectángulo 25">
            <a:extLst>
              <a:ext uri="{FF2B5EF4-FFF2-40B4-BE49-F238E27FC236}">
                <a16:creationId xmlns:a16="http://schemas.microsoft.com/office/drawing/2014/main" id="{0763268D-02DA-4E24-BC99-240F6A4D37BE}"/>
              </a:ext>
            </a:extLst>
          </p:cNvPr>
          <p:cNvSpPr/>
          <p:nvPr/>
        </p:nvSpPr>
        <p:spPr>
          <a:xfrm>
            <a:off x="9182100" y="177590"/>
            <a:ext cx="2389301" cy="1077218"/>
          </a:xfrm>
          <a:prstGeom prst="rect">
            <a:avLst/>
          </a:prstGeom>
          <a:solidFill>
            <a:srgbClr val="B54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¿PARA QUÉ NOS ELIGE?</a:t>
            </a:r>
          </a:p>
        </p:txBody>
      </p:sp>
      <p:sp>
        <p:nvSpPr>
          <p:cNvPr id="27" name="Rectángulo 26">
            <a:extLst>
              <a:ext uri="{FF2B5EF4-FFF2-40B4-BE49-F238E27FC236}">
                <a16:creationId xmlns:a16="http://schemas.microsoft.com/office/drawing/2014/main" id="{38E73DC8-64A0-435E-87F6-A3AA902AB691}"/>
              </a:ext>
            </a:extLst>
          </p:cNvPr>
          <p:cNvSpPr/>
          <p:nvPr/>
        </p:nvSpPr>
        <p:spPr>
          <a:xfrm>
            <a:off x="322134" y="5486400"/>
            <a:ext cx="2038350" cy="1077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¿POR QUÉ NOS ELIGE?</a:t>
            </a:r>
          </a:p>
        </p:txBody>
      </p:sp>
      <p:sp>
        <p:nvSpPr>
          <p:cNvPr id="28" name="Rectángulo 27">
            <a:extLst>
              <a:ext uri="{FF2B5EF4-FFF2-40B4-BE49-F238E27FC236}">
                <a16:creationId xmlns:a16="http://schemas.microsoft.com/office/drawing/2014/main" id="{3874CBEC-F8BA-4882-A686-7979C72F13D7}"/>
              </a:ext>
            </a:extLst>
          </p:cNvPr>
          <p:cNvSpPr/>
          <p:nvPr/>
        </p:nvSpPr>
        <p:spPr>
          <a:xfrm>
            <a:off x="4912748" y="5486400"/>
            <a:ext cx="2366504" cy="107721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¿POR MEDIO DE QUIÉN NOS ELIGE?</a:t>
            </a:r>
          </a:p>
        </p:txBody>
      </p:sp>
      <p:cxnSp>
        <p:nvCxnSpPr>
          <p:cNvPr id="10" name="Conector recto de flecha 9">
            <a:extLst>
              <a:ext uri="{FF2B5EF4-FFF2-40B4-BE49-F238E27FC236}">
                <a16:creationId xmlns:a16="http://schemas.microsoft.com/office/drawing/2014/main" id="{851433C7-8490-4E26-ABD8-765CF61D2071}"/>
              </a:ext>
            </a:extLst>
          </p:cNvPr>
          <p:cNvCxnSpPr>
            <a:cxnSpLocks/>
          </p:cNvCxnSpPr>
          <p:nvPr/>
        </p:nvCxnSpPr>
        <p:spPr>
          <a:xfrm>
            <a:off x="2014765" y="1344487"/>
            <a:ext cx="4690835" cy="12971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4AF33F89-6DEF-46C4-99D0-32E33E56A0F0}"/>
              </a:ext>
            </a:extLst>
          </p:cNvPr>
          <p:cNvCxnSpPr>
            <a:cxnSpLocks/>
          </p:cNvCxnSpPr>
          <p:nvPr/>
        </p:nvCxnSpPr>
        <p:spPr>
          <a:xfrm>
            <a:off x="2014764" y="1344487"/>
            <a:ext cx="4081236" cy="21255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874A9BFB-5783-4222-846F-7505E183C845}"/>
              </a:ext>
            </a:extLst>
          </p:cNvPr>
          <p:cNvCxnSpPr>
            <a:cxnSpLocks/>
          </p:cNvCxnSpPr>
          <p:nvPr/>
        </p:nvCxnSpPr>
        <p:spPr>
          <a:xfrm>
            <a:off x="6705600" y="873835"/>
            <a:ext cx="3015147" cy="176776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6" name="Conector recto de flecha 15">
            <a:extLst>
              <a:ext uri="{FF2B5EF4-FFF2-40B4-BE49-F238E27FC236}">
                <a16:creationId xmlns:a16="http://schemas.microsoft.com/office/drawing/2014/main" id="{F3C145C0-6544-479F-89E9-B5F8AA293BAF}"/>
              </a:ext>
            </a:extLst>
          </p:cNvPr>
          <p:cNvCxnSpPr>
            <a:cxnSpLocks/>
          </p:cNvCxnSpPr>
          <p:nvPr/>
        </p:nvCxnSpPr>
        <p:spPr>
          <a:xfrm>
            <a:off x="10177235" y="1339145"/>
            <a:ext cx="509379" cy="2130865"/>
          </a:xfrm>
          <a:prstGeom prst="straightConnector1">
            <a:avLst/>
          </a:prstGeom>
          <a:ln>
            <a:solidFill>
              <a:srgbClr val="B54E9D"/>
            </a:solidFill>
            <a:tailEnd type="triangle"/>
          </a:ln>
        </p:spPr>
        <p:style>
          <a:lnRef idx="2">
            <a:schemeClr val="accent6"/>
          </a:lnRef>
          <a:fillRef idx="0">
            <a:schemeClr val="accent6"/>
          </a:fillRef>
          <a:effectRef idx="1">
            <a:schemeClr val="accent6"/>
          </a:effectRef>
          <a:fontRef idx="minor">
            <a:schemeClr val="tx1"/>
          </a:fontRef>
        </p:style>
      </p:cxnSp>
      <p:cxnSp>
        <p:nvCxnSpPr>
          <p:cNvPr id="20" name="Conector recto de flecha 19">
            <a:extLst>
              <a:ext uri="{FF2B5EF4-FFF2-40B4-BE49-F238E27FC236}">
                <a16:creationId xmlns:a16="http://schemas.microsoft.com/office/drawing/2014/main" id="{3805AF87-9F64-4536-B4F0-A8B3889AB6A0}"/>
              </a:ext>
            </a:extLst>
          </p:cNvPr>
          <p:cNvCxnSpPr>
            <a:cxnSpLocks/>
          </p:cNvCxnSpPr>
          <p:nvPr/>
        </p:nvCxnSpPr>
        <p:spPr>
          <a:xfrm flipH="1">
            <a:off x="5076825" y="1339145"/>
            <a:ext cx="5100410" cy="1737884"/>
          </a:xfrm>
          <a:prstGeom prst="straightConnector1">
            <a:avLst/>
          </a:prstGeom>
          <a:ln>
            <a:solidFill>
              <a:srgbClr val="B54E9D"/>
            </a:solidFill>
            <a:tailEnd type="triangle"/>
          </a:ln>
        </p:spPr>
        <p:style>
          <a:lnRef idx="2">
            <a:schemeClr val="accent6"/>
          </a:lnRef>
          <a:fillRef idx="0">
            <a:schemeClr val="accent6"/>
          </a:fillRef>
          <a:effectRef idx="1">
            <a:schemeClr val="accent6"/>
          </a:effectRef>
          <a:fontRef idx="minor">
            <a:schemeClr val="tx1"/>
          </a:fontRef>
        </p:style>
      </p:cxnSp>
      <p:cxnSp>
        <p:nvCxnSpPr>
          <p:cNvPr id="22" name="Conector recto de flecha 21">
            <a:extLst>
              <a:ext uri="{FF2B5EF4-FFF2-40B4-BE49-F238E27FC236}">
                <a16:creationId xmlns:a16="http://schemas.microsoft.com/office/drawing/2014/main" id="{76C8B25F-AAEC-4F17-AF06-9AD3D1B09EBA}"/>
              </a:ext>
            </a:extLst>
          </p:cNvPr>
          <p:cNvCxnSpPr>
            <a:cxnSpLocks/>
          </p:cNvCxnSpPr>
          <p:nvPr/>
        </p:nvCxnSpPr>
        <p:spPr>
          <a:xfrm flipH="1" flipV="1">
            <a:off x="1595998" y="4702629"/>
            <a:ext cx="527623" cy="95755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ector recto de flecha 22">
            <a:extLst>
              <a:ext uri="{FF2B5EF4-FFF2-40B4-BE49-F238E27FC236}">
                <a16:creationId xmlns:a16="http://schemas.microsoft.com/office/drawing/2014/main" id="{FEF02110-8DCE-40ED-82B0-E36EAFC0293C}"/>
              </a:ext>
            </a:extLst>
          </p:cNvPr>
          <p:cNvCxnSpPr>
            <a:cxnSpLocks/>
          </p:cNvCxnSpPr>
          <p:nvPr/>
        </p:nvCxnSpPr>
        <p:spPr>
          <a:xfrm flipV="1">
            <a:off x="2123621" y="3825819"/>
            <a:ext cx="1931761" cy="16876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ector recto de flecha 28">
            <a:extLst>
              <a:ext uri="{FF2B5EF4-FFF2-40B4-BE49-F238E27FC236}">
                <a16:creationId xmlns:a16="http://schemas.microsoft.com/office/drawing/2014/main" id="{22750AA5-DFF4-4A67-B8B5-64CC4C3F9A69}"/>
              </a:ext>
            </a:extLst>
          </p:cNvPr>
          <p:cNvCxnSpPr>
            <a:cxnSpLocks/>
          </p:cNvCxnSpPr>
          <p:nvPr/>
        </p:nvCxnSpPr>
        <p:spPr>
          <a:xfrm flipV="1">
            <a:off x="6693439" y="2997408"/>
            <a:ext cx="2145761" cy="248899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0" name="Conector recto de flecha 29">
            <a:extLst>
              <a:ext uri="{FF2B5EF4-FFF2-40B4-BE49-F238E27FC236}">
                <a16:creationId xmlns:a16="http://schemas.microsoft.com/office/drawing/2014/main" id="{E2926580-F42E-4238-AEEE-E6D8A586C7FF}"/>
              </a:ext>
            </a:extLst>
          </p:cNvPr>
          <p:cNvCxnSpPr>
            <a:cxnSpLocks/>
          </p:cNvCxnSpPr>
          <p:nvPr/>
        </p:nvCxnSpPr>
        <p:spPr>
          <a:xfrm flipV="1">
            <a:off x="6845839" y="4241904"/>
            <a:ext cx="1252562" cy="139689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 name="Conector recto de flecha 30">
            <a:extLst>
              <a:ext uri="{FF2B5EF4-FFF2-40B4-BE49-F238E27FC236}">
                <a16:creationId xmlns:a16="http://schemas.microsoft.com/office/drawing/2014/main" id="{56415537-0963-4FF3-B35B-207CAF6F1F87}"/>
              </a:ext>
            </a:extLst>
          </p:cNvPr>
          <p:cNvCxnSpPr>
            <a:cxnSpLocks/>
          </p:cNvCxnSpPr>
          <p:nvPr/>
        </p:nvCxnSpPr>
        <p:spPr>
          <a:xfrm flipH="1" flipV="1">
            <a:off x="6458857" y="4702629"/>
            <a:ext cx="3044506" cy="892904"/>
          </a:xfrm>
          <a:prstGeom prst="straightConnector1">
            <a:avLst/>
          </a:prstGeom>
          <a:ln>
            <a:solidFill>
              <a:srgbClr val="FB4FC2"/>
            </a:solidFill>
            <a:tailEnd type="triangle"/>
          </a:ln>
        </p:spPr>
        <p:style>
          <a:lnRef idx="1">
            <a:schemeClr val="accent4"/>
          </a:lnRef>
          <a:fillRef idx="0">
            <a:schemeClr val="accent4"/>
          </a:fillRef>
          <a:effectRef idx="0">
            <a:schemeClr val="accent4"/>
          </a:effectRef>
          <a:fontRef idx="minor">
            <a:schemeClr val="tx1"/>
          </a:fontRef>
        </p:style>
      </p:cxnSp>
      <p:cxnSp>
        <p:nvCxnSpPr>
          <p:cNvPr id="33" name="Conector recto de flecha 32">
            <a:extLst>
              <a:ext uri="{FF2B5EF4-FFF2-40B4-BE49-F238E27FC236}">
                <a16:creationId xmlns:a16="http://schemas.microsoft.com/office/drawing/2014/main" id="{86B65A9D-9170-416E-94DC-ABFAEACFBF7A}"/>
              </a:ext>
            </a:extLst>
          </p:cNvPr>
          <p:cNvCxnSpPr>
            <a:cxnSpLocks/>
          </p:cNvCxnSpPr>
          <p:nvPr/>
        </p:nvCxnSpPr>
        <p:spPr>
          <a:xfrm flipH="1" flipV="1">
            <a:off x="1359135" y="2155371"/>
            <a:ext cx="8296628" cy="3606686"/>
          </a:xfrm>
          <a:prstGeom prst="straightConnector1">
            <a:avLst/>
          </a:prstGeom>
          <a:ln>
            <a:solidFill>
              <a:srgbClr val="FB4FC2"/>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29694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571366C6-4D13-4842-BF68-08DC890DA699}"/>
              </a:ext>
            </a:extLst>
          </p:cNvPr>
          <p:cNvSpPr txBox="1"/>
          <p:nvPr/>
        </p:nvSpPr>
        <p:spPr>
          <a:xfrm>
            <a:off x="322134" y="2483287"/>
            <a:ext cx="11439230" cy="1815882"/>
          </a:xfrm>
          <a:prstGeom prst="rect">
            <a:avLst/>
          </a:prstGeom>
          <a:noFill/>
        </p:spPr>
        <p:txBody>
          <a:bodyPr wrap="square">
            <a:spAutoFit/>
          </a:bodyPr>
          <a:lstStyle/>
          <a:p>
            <a:pPr algn="just"/>
            <a:r>
              <a:rPr lang="es-ES" sz="2800" dirty="0">
                <a:latin typeface="Montserrat" panose="02000505000000020004" pitchFamily="2" charset="0"/>
                <a:ea typeface="Avenir Book" charset="0"/>
                <a:cs typeface="Avenir Book" charset="0"/>
              </a:rPr>
              <a:t>Quien nos salvó y llamó con llamamiento santo, no conforme a nuestras obras, sino según el propósito suyo y la gracia que nos fue dada en Cristo Jesús antes de los tiempos de los siglos. </a:t>
            </a:r>
            <a:r>
              <a:rPr lang="es-ES" sz="2800" b="1" dirty="0">
                <a:latin typeface="Montserrat" panose="02000505000000020004" pitchFamily="2" charset="0"/>
                <a:ea typeface="Avenir Book" charset="0"/>
                <a:cs typeface="Avenir Book" charset="0"/>
              </a:rPr>
              <a:t>(2ª Timoteo 1:9)</a:t>
            </a:r>
          </a:p>
        </p:txBody>
      </p:sp>
      <p:sp>
        <p:nvSpPr>
          <p:cNvPr id="19" name="Rectángulo 18">
            <a:extLst>
              <a:ext uri="{FF2B5EF4-FFF2-40B4-BE49-F238E27FC236}">
                <a16:creationId xmlns:a16="http://schemas.microsoft.com/office/drawing/2014/main" id="{4EE0B5A5-EE87-43D7-B5DD-BC067A2D90AE}"/>
              </a:ext>
            </a:extLst>
          </p:cNvPr>
          <p:cNvSpPr/>
          <p:nvPr/>
        </p:nvSpPr>
        <p:spPr>
          <a:xfrm>
            <a:off x="322134" y="177590"/>
            <a:ext cx="2038350" cy="1077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¿QUIÉN ELIGE?</a:t>
            </a:r>
          </a:p>
        </p:txBody>
      </p:sp>
      <p:sp>
        <p:nvSpPr>
          <p:cNvPr id="20" name="Rectángulo 19">
            <a:extLst>
              <a:ext uri="{FF2B5EF4-FFF2-40B4-BE49-F238E27FC236}">
                <a16:creationId xmlns:a16="http://schemas.microsoft.com/office/drawing/2014/main" id="{1161C47B-D0BF-411E-BA5D-369A1ECECF63}"/>
              </a:ext>
            </a:extLst>
          </p:cNvPr>
          <p:cNvSpPr/>
          <p:nvPr/>
        </p:nvSpPr>
        <p:spPr>
          <a:xfrm>
            <a:off x="5033283" y="177590"/>
            <a:ext cx="2038350" cy="107721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¿CUÁNDO ELIGE?</a:t>
            </a:r>
          </a:p>
        </p:txBody>
      </p:sp>
      <p:sp>
        <p:nvSpPr>
          <p:cNvPr id="21" name="Rectángulo 20">
            <a:extLst>
              <a:ext uri="{FF2B5EF4-FFF2-40B4-BE49-F238E27FC236}">
                <a16:creationId xmlns:a16="http://schemas.microsoft.com/office/drawing/2014/main" id="{60B8F823-DA48-4940-8D4A-BC3615B80516}"/>
              </a:ext>
            </a:extLst>
          </p:cNvPr>
          <p:cNvSpPr/>
          <p:nvPr/>
        </p:nvSpPr>
        <p:spPr>
          <a:xfrm>
            <a:off x="9182100" y="177590"/>
            <a:ext cx="2389301" cy="1077218"/>
          </a:xfrm>
          <a:prstGeom prst="rect">
            <a:avLst/>
          </a:prstGeom>
          <a:solidFill>
            <a:srgbClr val="B54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¿POR QUÉ NO NOS ELIGE?</a:t>
            </a:r>
          </a:p>
        </p:txBody>
      </p:sp>
      <p:sp>
        <p:nvSpPr>
          <p:cNvPr id="22" name="Rectángulo 21">
            <a:extLst>
              <a:ext uri="{FF2B5EF4-FFF2-40B4-BE49-F238E27FC236}">
                <a16:creationId xmlns:a16="http://schemas.microsoft.com/office/drawing/2014/main" id="{1D7A0D47-6329-4907-81C6-CE63FCC1BAB1}"/>
              </a:ext>
            </a:extLst>
          </p:cNvPr>
          <p:cNvSpPr/>
          <p:nvPr/>
        </p:nvSpPr>
        <p:spPr>
          <a:xfrm>
            <a:off x="322134" y="5486400"/>
            <a:ext cx="2038350" cy="1077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¿POR QUÉ NOS ELIGE?</a:t>
            </a:r>
          </a:p>
        </p:txBody>
      </p:sp>
      <p:sp>
        <p:nvSpPr>
          <p:cNvPr id="23" name="Rectángulo 22">
            <a:extLst>
              <a:ext uri="{FF2B5EF4-FFF2-40B4-BE49-F238E27FC236}">
                <a16:creationId xmlns:a16="http://schemas.microsoft.com/office/drawing/2014/main" id="{296EBD26-2E14-4FDF-83C7-849D7C053065}"/>
              </a:ext>
            </a:extLst>
          </p:cNvPr>
          <p:cNvSpPr/>
          <p:nvPr/>
        </p:nvSpPr>
        <p:spPr>
          <a:xfrm>
            <a:off x="8343900" y="5486400"/>
            <a:ext cx="3227501" cy="107721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¿POR MEDIO DE QUIÉN NOS ELIGE?</a:t>
            </a:r>
          </a:p>
        </p:txBody>
      </p:sp>
    </p:spTree>
    <p:extLst>
      <p:ext uri="{BB962C8B-B14F-4D97-AF65-F5344CB8AC3E}">
        <p14:creationId xmlns:p14="http://schemas.microsoft.com/office/powerpoint/2010/main" val="3761676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571366C6-4D13-4842-BF68-08DC890DA699}"/>
              </a:ext>
            </a:extLst>
          </p:cNvPr>
          <p:cNvSpPr txBox="1"/>
          <p:nvPr/>
        </p:nvSpPr>
        <p:spPr>
          <a:xfrm>
            <a:off x="322134" y="2483287"/>
            <a:ext cx="11439230" cy="1815882"/>
          </a:xfrm>
          <a:prstGeom prst="rect">
            <a:avLst/>
          </a:prstGeom>
          <a:noFill/>
        </p:spPr>
        <p:txBody>
          <a:bodyPr wrap="square">
            <a:spAutoFit/>
          </a:bodyPr>
          <a:lstStyle/>
          <a:p>
            <a:pPr algn="just"/>
            <a:r>
              <a:rPr lang="es-ES" sz="2800" b="1" dirty="0">
                <a:solidFill>
                  <a:srgbClr val="0070C0"/>
                </a:solidFill>
                <a:latin typeface="Montserrat" panose="02000505000000020004" pitchFamily="2" charset="0"/>
                <a:ea typeface="Avenir Book" charset="0"/>
                <a:cs typeface="Avenir Book" charset="0"/>
              </a:rPr>
              <a:t>Quien</a:t>
            </a:r>
            <a:r>
              <a:rPr lang="es-ES" sz="2800" dirty="0">
                <a:solidFill>
                  <a:srgbClr val="0070C0"/>
                </a:solidFill>
                <a:latin typeface="Montserrat" panose="02000505000000020004" pitchFamily="2" charset="0"/>
                <a:ea typeface="Avenir Book" charset="0"/>
                <a:cs typeface="Avenir Book" charset="0"/>
              </a:rPr>
              <a:t> [Dios] </a:t>
            </a:r>
            <a:r>
              <a:rPr lang="es-ES" sz="2800" dirty="0">
                <a:solidFill>
                  <a:schemeClr val="tx1">
                    <a:lumMod val="95000"/>
                    <a:lumOff val="5000"/>
                  </a:schemeClr>
                </a:solidFill>
                <a:latin typeface="Montserrat" panose="02000505000000020004" pitchFamily="2" charset="0"/>
                <a:ea typeface="Avenir Book" charset="0"/>
                <a:cs typeface="Avenir Book" charset="0"/>
              </a:rPr>
              <a:t>nos salvó y llamó con llamamiento santo, </a:t>
            </a:r>
            <a:r>
              <a:rPr lang="es-ES" sz="2800" dirty="0">
                <a:solidFill>
                  <a:srgbClr val="A03887"/>
                </a:solidFill>
                <a:latin typeface="Montserrat" panose="02000505000000020004" pitchFamily="2" charset="0"/>
                <a:ea typeface="Avenir Book" charset="0"/>
                <a:cs typeface="Avenir Book" charset="0"/>
              </a:rPr>
              <a:t>no </a:t>
            </a:r>
            <a:r>
              <a:rPr lang="es-ES" sz="2800" dirty="0">
                <a:latin typeface="Montserrat" panose="02000505000000020004" pitchFamily="2" charset="0"/>
                <a:ea typeface="Avenir Book" charset="0"/>
                <a:cs typeface="Avenir Book" charset="0"/>
              </a:rPr>
              <a:t>conforme a nuestras obras, </a:t>
            </a:r>
            <a:r>
              <a:rPr lang="es-ES" sz="2800" dirty="0">
                <a:solidFill>
                  <a:schemeClr val="tx1">
                    <a:lumMod val="95000"/>
                    <a:lumOff val="5000"/>
                  </a:schemeClr>
                </a:solidFill>
                <a:latin typeface="Montserrat" panose="02000505000000020004" pitchFamily="2" charset="0"/>
                <a:ea typeface="Avenir Book" charset="0"/>
                <a:cs typeface="Avenir Book" charset="0"/>
              </a:rPr>
              <a:t>sino </a:t>
            </a:r>
            <a:r>
              <a:rPr lang="es-ES" sz="2800" dirty="0">
                <a:solidFill>
                  <a:srgbClr val="C00000"/>
                </a:solidFill>
                <a:latin typeface="Montserrat" panose="02000505000000020004" pitchFamily="2" charset="0"/>
                <a:ea typeface="Avenir Book" charset="0"/>
                <a:cs typeface="Avenir Book" charset="0"/>
              </a:rPr>
              <a:t>según</a:t>
            </a:r>
            <a:r>
              <a:rPr lang="es-ES" sz="2800" dirty="0">
                <a:solidFill>
                  <a:schemeClr val="tx1">
                    <a:lumMod val="95000"/>
                    <a:lumOff val="5000"/>
                  </a:schemeClr>
                </a:solidFill>
                <a:latin typeface="Montserrat" panose="02000505000000020004" pitchFamily="2" charset="0"/>
                <a:ea typeface="Avenir Book" charset="0"/>
                <a:cs typeface="Avenir Book" charset="0"/>
              </a:rPr>
              <a:t> el </a:t>
            </a:r>
            <a:r>
              <a:rPr lang="es-ES" sz="2800" dirty="0">
                <a:latin typeface="Montserrat" panose="02000505000000020004" pitchFamily="2" charset="0"/>
                <a:ea typeface="Avenir Book" charset="0"/>
                <a:cs typeface="Avenir Book" charset="0"/>
              </a:rPr>
              <a:t>propósito suyo </a:t>
            </a:r>
            <a:r>
              <a:rPr lang="es-ES" sz="2800" dirty="0">
                <a:solidFill>
                  <a:schemeClr val="tx1">
                    <a:lumMod val="95000"/>
                    <a:lumOff val="5000"/>
                  </a:schemeClr>
                </a:solidFill>
                <a:latin typeface="Montserrat" panose="02000505000000020004" pitchFamily="2" charset="0"/>
                <a:ea typeface="Avenir Book" charset="0"/>
                <a:cs typeface="Avenir Book" charset="0"/>
              </a:rPr>
              <a:t>y la </a:t>
            </a:r>
            <a:r>
              <a:rPr lang="es-ES" sz="2800" dirty="0">
                <a:solidFill>
                  <a:srgbClr val="C00000"/>
                </a:solidFill>
                <a:latin typeface="Montserrat" panose="02000505000000020004" pitchFamily="2" charset="0"/>
                <a:ea typeface="Avenir Book" charset="0"/>
                <a:cs typeface="Avenir Book" charset="0"/>
              </a:rPr>
              <a:t>gracia</a:t>
            </a:r>
            <a:r>
              <a:rPr lang="es-ES" sz="2800" dirty="0">
                <a:solidFill>
                  <a:schemeClr val="tx1">
                    <a:lumMod val="95000"/>
                    <a:lumOff val="5000"/>
                  </a:schemeClr>
                </a:solidFill>
                <a:latin typeface="Montserrat" panose="02000505000000020004" pitchFamily="2" charset="0"/>
                <a:ea typeface="Avenir Book" charset="0"/>
                <a:cs typeface="Avenir Book" charset="0"/>
              </a:rPr>
              <a:t> que </a:t>
            </a:r>
            <a:r>
              <a:rPr lang="es-ES" sz="2800" dirty="0">
                <a:latin typeface="Montserrat" panose="02000505000000020004" pitchFamily="2" charset="0"/>
                <a:ea typeface="Avenir Book" charset="0"/>
                <a:cs typeface="Avenir Book" charset="0"/>
              </a:rPr>
              <a:t>nos fue dada en </a:t>
            </a:r>
            <a:r>
              <a:rPr lang="es-ES" sz="2800" dirty="0">
                <a:solidFill>
                  <a:srgbClr val="FFC000"/>
                </a:solidFill>
                <a:latin typeface="Montserrat" panose="02000505000000020004" pitchFamily="2" charset="0"/>
                <a:ea typeface="Avenir Book" charset="0"/>
                <a:cs typeface="Avenir Book" charset="0"/>
              </a:rPr>
              <a:t>Cristo Jesús </a:t>
            </a:r>
            <a:r>
              <a:rPr lang="es-ES" sz="2800" dirty="0">
                <a:solidFill>
                  <a:srgbClr val="00B050"/>
                </a:solidFill>
                <a:latin typeface="Montserrat" panose="02000505000000020004" pitchFamily="2" charset="0"/>
                <a:ea typeface="Avenir Book" charset="0"/>
                <a:cs typeface="Avenir Book" charset="0"/>
              </a:rPr>
              <a:t>antes </a:t>
            </a:r>
            <a:r>
              <a:rPr lang="es-ES" sz="2800" dirty="0">
                <a:latin typeface="Montserrat" panose="02000505000000020004" pitchFamily="2" charset="0"/>
                <a:ea typeface="Avenir Book" charset="0"/>
                <a:cs typeface="Avenir Book" charset="0"/>
              </a:rPr>
              <a:t>de los tiempos de los siglos. (2ª </a:t>
            </a:r>
            <a:r>
              <a:rPr lang="es-ES" sz="2800" dirty="0">
                <a:solidFill>
                  <a:schemeClr val="tx1">
                    <a:lumMod val="95000"/>
                    <a:lumOff val="5000"/>
                  </a:schemeClr>
                </a:solidFill>
                <a:latin typeface="Montserrat" panose="02000505000000020004" pitchFamily="2" charset="0"/>
                <a:ea typeface="Avenir Book" charset="0"/>
                <a:cs typeface="Avenir Book" charset="0"/>
              </a:rPr>
              <a:t>Timoteo 1:9)</a:t>
            </a:r>
          </a:p>
        </p:txBody>
      </p:sp>
      <p:sp>
        <p:nvSpPr>
          <p:cNvPr id="19" name="Rectángulo 18">
            <a:extLst>
              <a:ext uri="{FF2B5EF4-FFF2-40B4-BE49-F238E27FC236}">
                <a16:creationId xmlns:a16="http://schemas.microsoft.com/office/drawing/2014/main" id="{4EE0B5A5-EE87-43D7-B5DD-BC067A2D90AE}"/>
              </a:ext>
            </a:extLst>
          </p:cNvPr>
          <p:cNvSpPr/>
          <p:nvPr/>
        </p:nvSpPr>
        <p:spPr>
          <a:xfrm>
            <a:off x="322134" y="177590"/>
            <a:ext cx="2038350" cy="1077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¿QUIÉN ELIGE?</a:t>
            </a:r>
          </a:p>
        </p:txBody>
      </p:sp>
      <p:sp>
        <p:nvSpPr>
          <p:cNvPr id="20" name="Rectángulo 19">
            <a:extLst>
              <a:ext uri="{FF2B5EF4-FFF2-40B4-BE49-F238E27FC236}">
                <a16:creationId xmlns:a16="http://schemas.microsoft.com/office/drawing/2014/main" id="{1161C47B-D0BF-411E-BA5D-369A1ECECF63}"/>
              </a:ext>
            </a:extLst>
          </p:cNvPr>
          <p:cNvSpPr/>
          <p:nvPr/>
        </p:nvSpPr>
        <p:spPr>
          <a:xfrm>
            <a:off x="5022574" y="177590"/>
            <a:ext cx="2038350" cy="107721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¿CUÁNDO ELIGE?</a:t>
            </a:r>
          </a:p>
        </p:txBody>
      </p:sp>
      <p:sp>
        <p:nvSpPr>
          <p:cNvPr id="21" name="Rectángulo 20">
            <a:extLst>
              <a:ext uri="{FF2B5EF4-FFF2-40B4-BE49-F238E27FC236}">
                <a16:creationId xmlns:a16="http://schemas.microsoft.com/office/drawing/2014/main" id="{60B8F823-DA48-4940-8D4A-BC3615B80516}"/>
              </a:ext>
            </a:extLst>
          </p:cNvPr>
          <p:cNvSpPr/>
          <p:nvPr/>
        </p:nvSpPr>
        <p:spPr>
          <a:xfrm>
            <a:off x="9182100" y="177590"/>
            <a:ext cx="2389301" cy="1077218"/>
          </a:xfrm>
          <a:prstGeom prst="rect">
            <a:avLst/>
          </a:prstGeom>
          <a:solidFill>
            <a:srgbClr val="B54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¿POR QUÉ NO NOS ELIGE?</a:t>
            </a:r>
          </a:p>
        </p:txBody>
      </p:sp>
      <p:sp>
        <p:nvSpPr>
          <p:cNvPr id="22" name="Rectángulo 21">
            <a:extLst>
              <a:ext uri="{FF2B5EF4-FFF2-40B4-BE49-F238E27FC236}">
                <a16:creationId xmlns:a16="http://schemas.microsoft.com/office/drawing/2014/main" id="{1D7A0D47-6329-4907-81C6-CE63FCC1BAB1}"/>
              </a:ext>
            </a:extLst>
          </p:cNvPr>
          <p:cNvSpPr/>
          <p:nvPr/>
        </p:nvSpPr>
        <p:spPr>
          <a:xfrm>
            <a:off x="322134" y="5486400"/>
            <a:ext cx="2038350" cy="1077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¿POR QUÉ NOS ELIGE?</a:t>
            </a:r>
          </a:p>
        </p:txBody>
      </p:sp>
      <p:sp>
        <p:nvSpPr>
          <p:cNvPr id="23" name="Rectángulo 22">
            <a:extLst>
              <a:ext uri="{FF2B5EF4-FFF2-40B4-BE49-F238E27FC236}">
                <a16:creationId xmlns:a16="http://schemas.microsoft.com/office/drawing/2014/main" id="{296EBD26-2E14-4FDF-83C7-849D7C053065}"/>
              </a:ext>
            </a:extLst>
          </p:cNvPr>
          <p:cNvSpPr/>
          <p:nvPr/>
        </p:nvSpPr>
        <p:spPr>
          <a:xfrm>
            <a:off x="8343900" y="5486400"/>
            <a:ext cx="3227501" cy="107721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ontserrat" panose="02000505000000020004" pitchFamily="2" charset="0"/>
              </a:rPr>
              <a:t>¿POR MEDIO DE QUIÉN NOS ELIGE?</a:t>
            </a:r>
          </a:p>
        </p:txBody>
      </p:sp>
      <p:cxnSp>
        <p:nvCxnSpPr>
          <p:cNvPr id="4" name="Conector recto de flecha 3">
            <a:extLst>
              <a:ext uri="{FF2B5EF4-FFF2-40B4-BE49-F238E27FC236}">
                <a16:creationId xmlns:a16="http://schemas.microsoft.com/office/drawing/2014/main" id="{F8F35258-C597-40A2-BA85-8CB7FCBA847E}"/>
              </a:ext>
            </a:extLst>
          </p:cNvPr>
          <p:cNvCxnSpPr/>
          <p:nvPr/>
        </p:nvCxnSpPr>
        <p:spPr>
          <a:xfrm>
            <a:off x="1085850" y="1409700"/>
            <a:ext cx="0" cy="1073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a:extLst>
              <a:ext uri="{FF2B5EF4-FFF2-40B4-BE49-F238E27FC236}">
                <a16:creationId xmlns:a16="http://schemas.microsoft.com/office/drawing/2014/main" id="{0DA6894A-3EA7-4306-93F8-AF77BC6F9DC4}"/>
              </a:ext>
            </a:extLst>
          </p:cNvPr>
          <p:cNvCxnSpPr>
            <a:cxnSpLocks/>
          </p:cNvCxnSpPr>
          <p:nvPr/>
        </p:nvCxnSpPr>
        <p:spPr>
          <a:xfrm>
            <a:off x="6158372" y="1296056"/>
            <a:ext cx="1861678" cy="213294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9" name="Conector recto de flecha 8">
            <a:extLst>
              <a:ext uri="{FF2B5EF4-FFF2-40B4-BE49-F238E27FC236}">
                <a16:creationId xmlns:a16="http://schemas.microsoft.com/office/drawing/2014/main" id="{F52E971D-ECF1-4FC8-97C4-86D8228A4906}"/>
              </a:ext>
            </a:extLst>
          </p:cNvPr>
          <p:cNvCxnSpPr/>
          <p:nvPr/>
        </p:nvCxnSpPr>
        <p:spPr>
          <a:xfrm>
            <a:off x="9957650" y="1407885"/>
            <a:ext cx="1186600" cy="1075402"/>
          </a:xfrm>
          <a:prstGeom prst="straightConnector1">
            <a:avLst/>
          </a:prstGeom>
          <a:ln>
            <a:solidFill>
              <a:srgbClr val="B54E9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1D00D2EB-5843-4A16-A890-BD407D6D08AE}"/>
              </a:ext>
            </a:extLst>
          </p:cNvPr>
          <p:cNvCxnSpPr>
            <a:cxnSpLocks/>
          </p:cNvCxnSpPr>
          <p:nvPr/>
        </p:nvCxnSpPr>
        <p:spPr>
          <a:xfrm flipV="1">
            <a:off x="1085850" y="3788229"/>
            <a:ext cx="0" cy="169817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448FB5E5-51D8-497E-BA0C-F94EFCAB19FB}"/>
              </a:ext>
            </a:extLst>
          </p:cNvPr>
          <p:cNvCxnSpPr>
            <a:cxnSpLocks/>
          </p:cNvCxnSpPr>
          <p:nvPr/>
        </p:nvCxnSpPr>
        <p:spPr>
          <a:xfrm flipH="1" flipV="1">
            <a:off x="6647543" y="3788229"/>
            <a:ext cx="2077357" cy="158452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6" name="Conector recto de flecha 25">
            <a:extLst>
              <a:ext uri="{FF2B5EF4-FFF2-40B4-BE49-F238E27FC236}">
                <a16:creationId xmlns:a16="http://schemas.microsoft.com/office/drawing/2014/main" id="{33607938-66C3-4423-902C-025D4BE1A0D7}"/>
              </a:ext>
            </a:extLst>
          </p:cNvPr>
          <p:cNvCxnSpPr>
            <a:cxnSpLocks/>
          </p:cNvCxnSpPr>
          <p:nvPr/>
        </p:nvCxnSpPr>
        <p:spPr>
          <a:xfrm flipV="1">
            <a:off x="2360484" y="3429000"/>
            <a:ext cx="4287059" cy="213294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845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8AC7158-C39F-44F6-8000-20D12CE17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762842" cy="6858000"/>
          </a:xfrm>
          <a:prstGeom prst="rect">
            <a:avLst/>
          </a:prstGeom>
        </p:spPr>
      </p:pic>
      <p:sp>
        <p:nvSpPr>
          <p:cNvPr id="8" name="CuadroTexto 7">
            <a:extLst>
              <a:ext uri="{FF2B5EF4-FFF2-40B4-BE49-F238E27FC236}">
                <a16:creationId xmlns:a16="http://schemas.microsoft.com/office/drawing/2014/main" id="{9C5D8704-CC0D-47F3-BD34-55EE840ECCFF}"/>
              </a:ext>
            </a:extLst>
          </p:cNvPr>
          <p:cNvSpPr txBox="1"/>
          <p:nvPr/>
        </p:nvSpPr>
        <p:spPr>
          <a:xfrm>
            <a:off x="7835317" y="1746693"/>
            <a:ext cx="3970789" cy="923330"/>
          </a:xfrm>
          <a:prstGeom prst="rect">
            <a:avLst/>
          </a:prstGeom>
          <a:noFill/>
        </p:spPr>
        <p:txBody>
          <a:bodyPr wrap="square" rtlCol="0">
            <a:spAutoFit/>
          </a:bodyPr>
          <a:lstStyle/>
          <a:p>
            <a:r>
              <a:rPr lang="es-ES" sz="5400" dirty="0">
                <a:latin typeface="Gotham Bold" panose="02000803030000020004" pitchFamily="2" charset="0"/>
              </a:rPr>
              <a:t>Capítulo 3</a:t>
            </a:r>
          </a:p>
        </p:txBody>
      </p:sp>
      <p:sp>
        <p:nvSpPr>
          <p:cNvPr id="9" name="CuadroTexto 8">
            <a:extLst>
              <a:ext uri="{FF2B5EF4-FFF2-40B4-BE49-F238E27FC236}">
                <a16:creationId xmlns:a16="http://schemas.microsoft.com/office/drawing/2014/main" id="{D49DCA9D-745D-47A0-AA57-E316EC3F34A9}"/>
              </a:ext>
            </a:extLst>
          </p:cNvPr>
          <p:cNvSpPr txBox="1"/>
          <p:nvPr/>
        </p:nvSpPr>
        <p:spPr>
          <a:xfrm>
            <a:off x="7858021" y="3120715"/>
            <a:ext cx="4241369" cy="1446550"/>
          </a:xfrm>
          <a:prstGeom prst="rect">
            <a:avLst/>
          </a:prstGeom>
          <a:noFill/>
        </p:spPr>
        <p:txBody>
          <a:bodyPr wrap="square" rtlCol="0">
            <a:spAutoFit/>
          </a:bodyPr>
          <a:lstStyle/>
          <a:p>
            <a:r>
              <a:rPr lang="es-ES" sz="4400" b="1" dirty="0">
                <a:solidFill>
                  <a:srgbClr val="A03887"/>
                </a:solidFill>
              </a:rPr>
              <a:t>ELECCIÓN</a:t>
            </a:r>
          </a:p>
          <a:p>
            <a:r>
              <a:rPr lang="es-ES" sz="4400" b="1" dirty="0">
                <a:solidFill>
                  <a:srgbClr val="A03887"/>
                </a:solidFill>
              </a:rPr>
              <a:t>INCONDICIONAL</a:t>
            </a:r>
          </a:p>
        </p:txBody>
      </p:sp>
      <p:sp>
        <p:nvSpPr>
          <p:cNvPr id="10" name="CuadroTexto 9">
            <a:extLst>
              <a:ext uri="{FF2B5EF4-FFF2-40B4-BE49-F238E27FC236}">
                <a16:creationId xmlns:a16="http://schemas.microsoft.com/office/drawing/2014/main" id="{17EB339C-4D86-4C1D-83CA-B5A5291C3A6B}"/>
              </a:ext>
            </a:extLst>
          </p:cNvPr>
          <p:cNvSpPr txBox="1"/>
          <p:nvPr/>
        </p:nvSpPr>
        <p:spPr>
          <a:xfrm>
            <a:off x="8006607" y="6037976"/>
            <a:ext cx="3280095" cy="369332"/>
          </a:xfrm>
          <a:prstGeom prst="rect">
            <a:avLst/>
          </a:prstGeom>
          <a:noFill/>
        </p:spPr>
        <p:txBody>
          <a:bodyPr wrap="square" rtlCol="0">
            <a:spAutoFit/>
          </a:bodyPr>
          <a:lstStyle/>
          <a:p>
            <a:r>
              <a:rPr lang="es-ES" dirty="0">
                <a:latin typeface="Gotham Bold" panose="02000803030000020004" pitchFamily="2" charset="0"/>
              </a:rPr>
              <a:t>Pastor Moisés Peinado</a:t>
            </a:r>
          </a:p>
        </p:txBody>
      </p:sp>
      <p:sp>
        <p:nvSpPr>
          <p:cNvPr id="11" name="Rectángulo 10">
            <a:extLst>
              <a:ext uri="{FF2B5EF4-FFF2-40B4-BE49-F238E27FC236}">
                <a16:creationId xmlns:a16="http://schemas.microsoft.com/office/drawing/2014/main" id="{F9AB2CDD-1E15-479B-8FB6-284D017614B3}"/>
              </a:ext>
            </a:extLst>
          </p:cNvPr>
          <p:cNvSpPr/>
          <p:nvPr/>
        </p:nvSpPr>
        <p:spPr>
          <a:xfrm>
            <a:off x="7264866" y="234892"/>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20642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D8B1EE7-D6BA-4F17-9596-9BE64651F1E9}"/>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2" name="Rectángulo 11">
            <a:extLst>
              <a:ext uri="{FF2B5EF4-FFF2-40B4-BE49-F238E27FC236}">
                <a16:creationId xmlns:a16="http://schemas.microsoft.com/office/drawing/2014/main" id="{B0A2809B-37FB-F14A-96B7-D7263D63CC88}"/>
              </a:ext>
            </a:extLst>
          </p:cNvPr>
          <p:cNvSpPr/>
          <p:nvPr/>
        </p:nvSpPr>
        <p:spPr>
          <a:xfrm>
            <a:off x="310711" y="1821856"/>
            <a:ext cx="8714755" cy="4153638"/>
          </a:xfrm>
          <a:prstGeom prst="rect">
            <a:avLst/>
          </a:prstGeom>
        </p:spPr>
        <p:txBody>
          <a:bodyPr wrap="square">
            <a:spAutoFit/>
          </a:bodyPr>
          <a:lstStyle/>
          <a:p>
            <a:pPr marR="988695">
              <a:lnSpc>
                <a:spcPct val="150000"/>
              </a:lnSpc>
              <a:spcAft>
                <a:spcPts val="0"/>
              </a:spcAft>
            </a:pPr>
            <a:r>
              <a:rPr lang="es-ES" sz="3600" i="1" dirty="0">
                <a:latin typeface="Montserrat" panose="02000505000000020004" pitchFamily="2" charset="0"/>
                <a:ea typeface="ＭＳ 明朝" charset="-128"/>
              </a:rPr>
              <a:t>“En ninguno de los pasajes se dice que la salvación se efectúe por la respuesta humana, sino para que ésta se produzca”. </a:t>
            </a:r>
          </a:p>
          <a:p>
            <a:pPr marR="988695">
              <a:lnSpc>
                <a:spcPct val="150000"/>
              </a:lnSpc>
              <a:spcAft>
                <a:spcPts val="0"/>
              </a:spcAft>
            </a:pPr>
            <a:r>
              <a:rPr lang="es-ES" sz="3600" b="1" dirty="0">
                <a:latin typeface="Montserrat" panose="02000505000000020004" pitchFamily="2" charset="0"/>
                <a:ea typeface="ＭＳ 明朝" charset="-128"/>
              </a:rPr>
              <a:t>(Francisco Lacueva)</a:t>
            </a:r>
          </a:p>
        </p:txBody>
      </p:sp>
      <p:pic>
        <p:nvPicPr>
          <p:cNvPr id="10" name="Imagen 9">
            <a:extLst>
              <a:ext uri="{FF2B5EF4-FFF2-40B4-BE49-F238E27FC236}">
                <a16:creationId xmlns:a16="http://schemas.microsoft.com/office/drawing/2014/main" id="{53E3EF42-0AC0-4FC7-9015-6E57DFAAA16A}"/>
              </a:ext>
            </a:extLst>
          </p:cNvPr>
          <p:cNvPicPr>
            <a:picLocks noChangeAspect="1"/>
          </p:cNvPicPr>
          <p:nvPr/>
        </p:nvPicPr>
        <p:blipFill rotWithShape="1">
          <a:blip r:embed="rId3">
            <a:extLst>
              <a:ext uri="{28A0092B-C50C-407E-A947-70E740481C1C}">
                <a14:useLocalDpi xmlns:a14="http://schemas.microsoft.com/office/drawing/2010/main" val="0"/>
              </a:ext>
            </a:extLst>
          </a:blip>
          <a:srcRect l="65750" b="57350"/>
          <a:stretch/>
        </p:blipFill>
        <p:spPr>
          <a:xfrm>
            <a:off x="8302174" y="1912526"/>
            <a:ext cx="3744416" cy="4752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8576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9" name="CuadroTexto 8">
            <a:extLst>
              <a:ext uri="{FF2B5EF4-FFF2-40B4-BE49-F238E27FC236}">
                <a16:creationId xmlns:a16="http://schemas.microsoft.com/office/drawing/2014/main" id="{237EA6B2-2BE3-428E-A5E0-4852A38A65BF}"/>
              </a:ext>
            </a:extLst>
          </p:cNvPr>
          <p:cNvSpPr txBox="1"/>
          <p:nvPr/>
        </p:nvSpPr>
        <p:spPr>
          <a:xfrm>
            <a:off x="3061981" y="192947"/>
            <a:ext cx="7776594" cy="1261884"/>
          </a:xfrm>
          <a:prstGeom prst="rect">
            <a:avLst/>
          </a:prstGeom>
          <a:noFill/>
        </p:spPr>
        <p:txBody>
          <a:bodyPr wrap="square" rtlCol="0">
            <a:spAutoFit/>
          </a:bodyPr>
          <a:lstStyle/>
          <a:p>
            <a:pPr algn="ctr"/>
            <a:r>
              <a:rPr lang="es-ES" sz="3800" b="1" dirty="0">
                <a:latin typeface="Montserrat" panose="02000505000000020004" pitchFamily="2" charset="0"/>
              </a:rPr>
              <a:t>DEFINICIONES SOBRE LA ELECCIÓN INCONDICIONAL</a:t>
            </a:r>
          </a:p>
        </p:txBody>
      </p:sp>
      <p:sp>
        <p:nvSpPr>
          <p:cNvPr id="14" name="Rectángulo 13">
            <a:extLst>
              <a:ext uri="{FF2B5EF4-FFF2-40B4-BE49-F238E27FC236}">
                <a16:creationId xmlns:a16="http://schemas.microsoft.com/office/drawing/2014/main" id="{94B8EDE3-CEE8-4E54-8CE8-4983540D2045}"/>
              </a:ext>
            </a:extLst>
          </p:cNvPr>
          <p:cNvSpPr/>
          <p:nvPr/>
        </p:nvSpPr>
        <p:spPr>
          <a:xfrm>
            <a:off x="219694" y="1593786"/>
            <a:ext cx="12524756" cy="1691873"/>
          </a:xfrm>
          <a:prstGeom prst="rect">
            <a:avLst/>
          </a:prstGeom>
        </p:spPr>
        <p:txBody>
          <a:bodyPr wrap="square">
            <a:spAutoFit/>
          </a:bodyPr>
          <a:lstStyle/>
          <a:p>
            <a:pPr marR="988695" algn="just">
              <a:lnSpc>
                <a:spcPct val="150000"/>
              </a:lnSpc>
              <a:spcAft>
                <a:spcPts val="0"/>
              </a:spcAft>
            </a:pPr>
            <a:r>
              <a:rPr lang="es-ES" sz="2400" i="1" dirty="0">
                <a:latin typeface="Montserrat" panose="02000505000000020004" pitchFamily="2" charset="0"/>
                <a:ea typeface="ＭＳ 明朝" charset="-128"/>
              </a:rPr>
              <a:t>“Es el acto eterno de Dios por el cual, en su soberana benevolencia y </a:t>
            </a:r>
            <a:r>
              <a:rPr lang="es-ES" sz="2400" b="1" i="1" dirty="0">
                <a:solidFill>
                  <a:srgbClr val="A03887"/>
                </a:solidFill>
                <a:latin typeface="Montserrat" panose="02000505000000020004" pitchFamily="2" charset="0"/>
                <a:ea typeface="ＭＳ 明朝" charset="-128"/>
              </a:rPr>
              <a:t>sin atender a ningún mérito provisto que ellos hubieran de hacer</a:t>
            </a:r>
            <a:r>
              <a:rPr lang="es-ES" sz="2400" i="1" dirty="0">
                <a:latin typeface="Montserrat" panose="02000505000000020004" pitchFamily="2" charset="0"/>
                <a:ea typeface="ＭＳ 明朝" charset="-128"/>
              </a:rPr>
              <a:t>, escoge  algunos de entre el  número de los pecadores, para que</a:t>
            </a:r>
            <a:endParaRPr lang="es-ES" sz="2400" b="1" dirty="0">
              <a:latin typeface="Montserrat" panose="02000505000000020004" pitchFamily="2" charset="0"/>
              <a:ea typeface="ＭＳ 明朝" charset="-128"/>
            </a:endParaRPr>
          </a:p>
        </p:txBody>
      </p:sp>
      <p:pic>
        <p:nvPicPr>
          <p:cNvPr id="15" name="Picture 2" descr="http://upload.wikimedia.org/wikipedia/commons/9/90/AHStrong.gif">
            <a:extLst>
              <a:ext uri="{FF2B5EF4-FFF2-40B4-BE49-F238E27FC236}">
                <a16:creationId xmlns:a16="http://schemas.microsoft.com/office/drawing/2014/main" id="{4F3B40AC-23E0-4A25-AAAC-38FD88B5E3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91"/>
          <a:stretch/>
        </p:blipFill>
        <p:spPr bwMode="auto">
          <a:xfrm>
            <a:off x="9339784" y="3508432"/>
            <a:ext cx="2706806" cy="3164901"/>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ectángulo 15">
            <a:extLst>
              <a:ext uri="{FF2B5EF4-FFF2-40B4-BE49-F238E27FC236}">
                <a16:creationId xmlns:a16="http://schemas.microsoft.com/office/drawing/2014/main" id="{24066652-CE54-45FB-AF21-60B6560B61E1}"/>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16E87643-782C-40C7-81C2-8FFC8A2E810B}"/>
              </a:ext>
            </a:extLst>
          </p:cNvPr>
          <p:cNvSpPr/>
          <p:nvPr/>
        </p:nvSpPr>
        <p:spPr>
          <a:xfrm>
            <a:off x="219694" y="3349568"/>
            <a:ext cx="9800605" cy="2245871"/>
          </a:xfrm>
          <a:prstGeom prst="rect">
            <a:avLst/>
          </a:prstGeom>
        </p:spPr>
        <p:txBody>
          <a:bodyPr wrap="square">
            <a:spAutoFit/>
          </a:bodyPr>
          <a:lstStyle/>
          <a:p>
            <a:pPr marR="988695" algn="just">
              <a:lnSpc>
                <a:spcPct val="150000"/>
              </a:lnSpc>
              <a:spcAft>
                <a:spcPts val="0"/>
              </a:spcAft>
            </a:pPr>
            <a:r>
              <a:rPr lang="es-ES" sz="2400" i="1" dirty="0">
                <a:latin typeface="Montserrat" panose="02000505000000020004" pitchFamily="2" charset="0"/>
                <a:ea typeface="ＭＳ 明朝" charset="-128"/>
              </a:rPr>
              <a:t>lleguen a ser  recipientes de la especial gracia de su Espíritu, y, por lo tanto, a ser hechos partícipes de la salvación obtenida por Jesucristo” </a:t>
            </a:r>
          </a:p>
          <a:p>
            <a:pPr marR="988695" algn="just">
              <a:lnSpc>
                <a:spcPct val="150000"/>
              </a:lnSpc>
              <a:spcAft>
                <a:spcPts val="0"/>
              </a:spcAft>
            </a:pPr>
            <a:r>
              <a:rPr lang="es-ES" sz="2400" b="1" dirty="0">
                <a:latin typeface="Montserrat" panose="02000505000000020004" pitchFamily="2" charset="0"/>
                <a:ea typeface="ＭＳ 明朝" charset="-128"/>
              </a:rPr>
              <a:t>(A.H. </a:t>
            </a:r>
            <a:r>
              <a:rPr lang="es-ES" sz="2400" b="1" dirty="0" err="1">
                <a:latin typeface="Montserrat" panose="02000505000000020004" pitchFamily="2" charset="0"/>
                <a:ea typeface="ＭＳ 明朝" charset="-128"/>
              </a:rPr>
              <a:t>Strong</a:t>
            </a:r>
            <a:r>
              <a:rPr lang="es-ES" sz="2400" b="1" dirty="0">
                <a:latin typeface="Montserrat" panose="02000505000000020004" pitchFamily="2" charset="0"/>
                <a:ea typeface="ＭＳ 明朝" charset="-128"/>
              </a:rPr>
              <a:t>)</a:t>
            </a:r>
          </a:p>
        </p:txBody>
      </p:sp>
    </p:spTree>
    <p:extLst>
      <p:ext uri="{BB962C8B-B14F-4D97-AF65-F5344CB8AC3E}">
        <p14:creationId xmlns:p14="http://schemas.microsoft.com/office/powerpoint/2010/main" val="1802837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6" name="Rectángulo 15">
            <a:extLst>
              <a:ext uri="{FF2B5EF4-FFF2-40B4-BE49-F238E27FC236}">
                <a16:creationId xmlns:a16="http://schemas.microsoft.com/office/drawing/2014/main" id="{24066652-CE54-45FB-AF21-60B6560B61E1}"/>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16E87643-782C-40C7-81C2-8FFC8A2E810B}"/>
              </a:ext>
            </a:extLst>
          </p:cNvPr>
          <p:cNvSpPr/>
          <p:nvPr/>
        </p:nvSpPr>
        <p:spPr>
          <a:xfrm>
            <a:off x="296761" y="1750404"/>
            <a:ext cx="9228239" cy="4446474"/>
          </a:xfrm>
          <a:prstGeom prst="rect">
            <a:avLst/>
          </a:prstGeom>
        </p:spPr>
        <p:txBody>
          <a:bodyPr wrap="square">
            <a:spAutoFit/>
          </a:bodyPr>
          <a:lstStyle/>
          <a:p>
            <a:pPr marR="988695">
              <a:lnSpc>
                <a:spcPct val="150000"/>
              </a:lnSpc>
              <a:spcAft>
                <a:spcPts val="0"/>
              </a:spcAft>
            </a:pPr>
            <a:r>
              <a:rPr lang="es-ES" sz="3200" i="1" dirty="0">
                <a:latin typeface="Montserrat" panose="02000505000000020004" pitchFamily="2" charset="0"/>
                <a:ea typeface="ＭＳ 明朝" charset="-128"/>
              </a:rPr>
              <a:t>“La elección es una decisión soberana de Dios. Dios nos escoge porque decidió concedernos su amor. No se debió a una fe o mérito previsto en nosotros” </a:t>
            </a:r>
          </a:p>
          <a:p>
            <a:pPr marR="988695">
              <a:lnSpc>
                <a:spcPct val="150000"/>
              </a:lnSpc>
              <a:spcAft>
                <a:spcPts val="0"/>
              </a:spcAft>
            </a:pPr>
            <a:r>
              <a:rPr lang="es-ES" sz="3200" b="1" dirty="0">
                <a:latin typeface="Montserrat" panose="02000505000000020004" pitchFamily="2" charset="0"/>
                <a:ea typeface="ＭＳ 明朝" charset="-128"/>
              </a:rPr>
              <a:t>(</a:t>
            </a:r>
            <a:r>
              <a:rPr lang="es-ES" sz="3200" b="1" dirty="0">
                <a:latin typeface="Candara" charset="0"/>
                <a:ea typeface="ＭＳ 明朝" charset="-128"/>
                <a:cs typeface="Times New Roman" charset="0"/>
              </a:rPr>
              <a:t>Wayne Grudem</a:t>
            </a:r>
            <a:r>
              <a:rPr lang="es-ES" sz="3200" b="1" dirty="0">
                <a:latin typeface="Montserrat" panose="02000505000000020004" pitchFamily="2" charset="0"/>
                <a:ea typeface="ＭＳ 明朝" charset="-128"/>
              </a:rPr>
              <a:t>)</a:t>
            </a:r>
          </a:p>
        </p:txBody>
      </p:sp>
      <p:pic>
        <p:nvPicPr>
          <p:cNvPr id="11" name="Imagen 10">
            <a:extLst>
              <a:ext uri="{FF2B5EF4-FFF2-40B4-BE49-F238E27FC236}">
                <a16:creationId xmlns:a16="http://schemas.microsoft.com/office/drawing/2014/main" id="{7ACFC03A-48C5-4B63-A655-2BD40326A0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06" r="55600"/>
          <a:stretch/>
        </p:blipFill>
        <p:spPr>
          <a:xfrm>
            <a:off x="8724900" y="2049004"/>
            <a:ext cx="3170339" cy="4616049"/>
          </a:xfrm>
          <a:prstGeom prst="rect">
            <a:avLst/>
          </a:prstGeom>
        </p:spPr>
      </p:pic>
      <p:sp>
        <p:nvSpPr>
          <p:cNvPr id="9" name="CuadroTexto 8">
            <a:extLst>
              <a:ext uri="{FF2B5EF4-FFF2-40B4-BE49-F238E27FC236}">
                <a16:creationId xmlns:a16="http://schemas.microsoft.com/office/drawing/2014/main" id="{83C87209-DCE9-BA4D-9DBB-CC52E57E0576}"/>
              </a:ext>
            </a:extLst>
          </p:cNvPr>
          <p:cNvSpPr txBox="1"/>
          <p:nvPr/>
        </p:nvSpPr>
        <p:spPr>
          <a:xfrm>
            <a:off x="3061981" y="192947"/>
            <a:ext cx="7776594" cy="1261884"/>
          </a:xfrm>
          <a:prstGeom prst="rect">
            <a:avLst/>
          </a:prstGeom>
          <a:noFill/>
        </p:spPr>
        <p:txBody>
          <a:bodyPr wrap="square" rtlCol="0">
            <a:spAutoFit/>
          </a:bodyPr>
          <a:lstStyle/>
          <a:p>
            <a:pPr algn="ctr"/>
            <a:r>
              <a:rPr lang="es-ES" sz="3800" b="1" dirty="0">
                <a:latin typeface="Montserrat" panose="02000505000000020004" pitchFamily="2" charset="0"/>
              </a:rPr>
              <a:t>DEFINICIONES SOBRE LA ELECCIÓN INCONDICIONAL</a:t>
            </a:r>
          </a:p>
        </p:txBody>
      </p:sp>
    </p:spTree>
    <p:extLst>
      <p:ext uri="{BB962C8B-B14F-4D97-AF65-F5344CB8AC3E}">
        <p14:creationId xmlns:p14="http://schemas.microsoft.com/office/powerpoint/2010/main" val="1247064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6" name="Rectángulo 15">
            <a:extLst>
              <a:ext uri="{FF2B5EF4-FFF2-40B4-BE49-F238E27FC236}">
                <a16:creationId xmlns:a16="http://schemas.microsoft.com/office/drawing/2014/main" id="{24066652-CE54-45FB-AF21-60B6560B61E1}"/>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FD8659D0-8B96-4213-8127-39BC9C59D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4268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16E87643-782C-40C7-81C2-8FFC8A2E810B}"/>
              </a:ext>
            </a:extLst>
          </p:cNvPr>
          <p:cNvSpPr/>
          <p:nvPr/>
        </p:nvSpPr>
        <p:spPr>
          <a:xfrm>
            <a:off x="183510" y="1308683"/>
            <a:ext cx="12592050" cy="4225837"/>
          </a:xfrm>
          <a:prstGeom prst="rect">
            <a:avLst/>
          </a:prstGeom>
        </p:spPr>
        <p:txBody>
          <a:bodyPr wrap="square">
            <a:spAutoFit/>
          </a:bodyPr>
          <a:lstStyle/>
          <a:p>
            <a:pPr marR="988695" algn="just">
              <a:lnSpc>
                <a:spcPct val="150000"/>
              </a:lnSpc>
              <a:spcAft>
                <a:spcPts val="0"/>
              </a:spcAft>
            </a:pPr>
            <a:r>
              <a:rPr lang="es-ES" sz="2600" i="1" dirty="0">
                <a:latin typeface="Montserrat" panose="02000505000000020004" pitchFamily="2" charset="0"/>
                <a:ea typeface="ＭＳ 明朝" charset="-128"/>
              </a:rPr>
              <a:t>"Si todos nosotros somos tan depravados que no podemos venir a Dios sin haber nacido de nuevo por la gracia irresistible de Dios, y si Cristo compra esta gracia particular en la cruz, entonces queda claro que la salvación de cualquiera de nosotros se debe a la elección de  Dios. Él escogió a aquellos para  quienes compraría</a:t>
            </a:r>
          </a:p>
          <a:p>
            <a:pPr marR="988695" algn="just">
              <a:lnSpc>
                <a:spcPct val="150000"/>
              </a:lnSpc>
              <a:spcAft>
                <a:spcPts val="0"/>
              </a:spcAft>
            </a:pPr>
            <a:r>
              <a:rPr lang="es-ES" sz="2600" i="1" dirty="0">
                <a:latin typeface="Montserrat" panose="02000505000000020004" pitchFamily="2" charset="0"/>
                <a:ea typeface="ＭＳ 明朝" charset="-128"/>
              </a:rPr>
              <a:t>y mostraría tal gracia  irresistible“</a:t>
            </a:r>
          </a:p>
          <a:p>
            <a:pPr marR="988695" algn="just">
              <a:lnSpc>
                <a:spcPct val="150000"/>
              </a:lnSpc>
              <a:spcAft>
                <a:spcPts val="0"/>
              </a:spcAft>
            </a:pPr>
            <a:r>
              <a:rPr lang="es-ES" sz="2600" i="1" dirty="0">
                <a:latin typeface="Montserrat" panose="02000505000000020004" pitchFamily="2" charset="0"/>
                <a:ea typeface="ＭＳ 明朝" charset="-128"/>
              </a:rPr>
              <a:t> </a:t>
            </a:r>
            <a:r>
              <a:rPr lang="es-ES" sz="2600" b="1" dirty="0">
                <a:latin typeface="Montserrat" panose="02000505000000020004" pitchFamily="2" charset="0"/>
                <a:ea typeface="ＭＳ 明朝" charset="-128"/>
              </a:rPr>
              <a:t>(John </a:t>
            </a:r>
            <a:r>
              <a:rPr lang="es-ES" sz="2600" b="1" dirty="0" err="1">
                <a:latin typeface="Montserrat" panose="02000505000000020004" pitchFamily="2" charset="0"/>
                <a:ea typeface="ＭＳ 明朝" charset="-128"/>
              </a:rPr>
              <a:t>Piper</a:t>
            </a:r>
            <a:r>
              <a:rPr lang="es-ES" sz="2600" b="1" dirty="0">
                <a:latin typeface="Montserrat" panose="02000505000000020004" pitchFamily="2" charset="0"/>
                <a:ea typeface="ＭＳ 明朝" charset="-128"/>
              </a:rPr>
              <a:t>)</a:t>
            </a:r>
          </a:p>
        </p:txBody>
      </p:sp>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6" name="Rectángulo 15">
            <a:extLst>
              <a:ext uri="{FF2B5EF4-FFF2-40B4-BE49-F238E27FC236}">
                <a16:creationId xmlns:a16="http://schemas.microsoft.com/office/drawing/2014/main" id="{24066652-CE54-45FB-AF21-60B6560B61E1}"/>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18CFEBA5-82AA-462E-9E23-DB632D19E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350" y="3742267"/>
            <a:ext cx="2731140" cy="2922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7232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1"/>
            <a:ext cx="1929468" cy="1103046"/>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6" name="Rectángulo 15">
            <a:extLst>
              <a:ext uri="{FF2B5EF4-FFF2-40B4-BE49-F238E27FC236}">
                <a16:creationId xmlns:a16="http://schemas.microsoft.com/office/drawing/2014/main" id="{24066652-CE54-45FB-AF21-60B6560B61E1}"/>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AE794184-AAD9-634C-9375-21AFB5BA5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9100" y="2382007"/>
            <a:ext cx="3247490" cy="4521891"/>
          </a:xfrm>
          <a:prstGeom prst="rect">
            <a:avLst/>
          </a:prstGeom>
        </p:spPr>
      </p:pic>
      <p:sp>
        <p:nvSpPr>
          <p:cNvPr id="10" name="Rectángulo 9">
            <a:extLst>
              <a:ext uri="{FF2B5EF4-FFF2-40B4-BE49-F238E27FC236}">
                <a16:creationId xmlns:a16="http://schemas.microsoft.com/office/drawing/2014/main" id="{6401F435-F2AC-2B41-A8FA-FCD076852D8B}"/>
              </a:ext>
            </a:extLst>
          </p:cNvPr>
          <p:cNvSpPr/>
          <p:nvPr/>
        </p:nvSpPr>
        <p:spPr>
          <a:xfrm>
            <a:off x="183510" y="1071619"/>
            <a:ext cx="12592050" cy="4826001"/>
          </a:xfrm>
          <a:prstGeom prst="rect">
            <a:avLst/>
          </a:prstGeom>
        </p:spPr>
        <p:txBody>
          <a:bodyPr wrap="square">
            <a:spAutoFit/>
          </a:bodyPr>
          <a:lstStyle/>
          <a:p>
            <a:pPr marR="988695" algn="just">
              <a:lnSpc>
                <a:spcPct val="150000"/>
              </a:lnSpc>
              <a:spcAft>
                <a:spcPts val="0"/>
              </a:spcAft>
            </a:pPr>
            <a:r>
              <a:rPr lang="es-ES" sz="2600" i="1" dirty="0">
                <a:latin typeface="Montserrat" panose="02000505000000020004" pitchFamily="2" charset="0"/>
                <a:ea typeface="ＭＳ 明朝" charset="-128"/>
              </a:rPr>
              <a:t>”Por el decreto de Dios, para la manifestación de su gloria, algunos </a:t>
            </a:r>
          </a:p>
          <a:p>
            <a:pPr marR="988695" algn="just">
              <a:lnSpc>
                <a:spcPct val="150000"/>
              </a:lnSpc>
              <a:spcAft>
                <a:spcPts val="0"/>
              </a:spcAft>
            </a:pPr>
            <a:r>
              <a:rPr lang="es-ES" sz="2600" i="1" dirty="0">
                <a:latin typeface="Montserrat" panose="02000505000000020004" pitchFamily="2" charset="0"/>
                <a:ea typeface="ＭＳ 明朝" charset="-128"/>
              </a:rPr>
              <a:t>hombres y ángeles son predestinados a vida eterna por medio de </a:t>
            </a:r>
          </a:p>
          <a:p>
            <a:pPr marR="988695" algn="just">
              <a:lnSpc>
                <a:spcPct val="150000"/>
              </a:lnSpc>
              <a:spcAft>
                <a:spcPts val="0"/>
              </a:spcAft>
            </a:pPr>
            <a:r>
              <a:rPr lang="es-ES" sz="2600" i="1" dirty="0">
                <a:latin typeface="Montserrat" panose="02000505000000020004" pitchFamily="2" charset="0"/>
                <a:ea typeface="ＭＳ 明朝" charset="-128"/>
              </a:rPr>
              <a:t>Jesucristo, para alabanza de la gloria de su gracia; </a:t>
            </a:r>
          </a:p>
          <a:p>
            <a:pPr marR="988695" algn="just">
              <a:lnSpc>
                <a:spcPct val="150000"/>
              </a:lnSpc>
              <a:spcAft>
                <a:spcPts val="0"/>
              </a:spcAft>
            </a:pPr>
            <a:r>
              <a:rPr lang="es-ES" sz="2600" i="1" dirty="0">
                <a:latin typeface="Montserrat" panose="02000505000000020004" pitchFamily="2" charset="0"/>
                <a:ea typeface="ＭＳ 明朝" charset="-128"/>
              </a:rPr>
              <a:t>a otros se les deja actuar en su pecado para su </a:t>
            </a:r>
          </a:p>
          <a:p>
            <a:pPr marR="988695" algn="just">
              <a:lnSpc>
                <a:spcPct val="150000"/>
              </a:lnSpc>
              <a:spcAft>
                <a:spcPts val="0"/>
              </a:spcAft>
            </a:pPr>
            <a:r>
              <a:rPr lang="es-ES" sz="2600" i="1" dirty="0">
                <a:latin typeface="Montserrat" panose="02000505000000020004" pitchFamily="2" charset="0"/>
                <a:ea typeface="ＭＳ 明朝" charset="-128"/>
              </a:rPr>
              <a:t>justa condenación, para alabanza de la gloria </a:t>
            </a:r>
          </a:p>
          <a:p>
            <a:pPr marR="988695" algn="just">
              <a:lnSpc>
                <a:spcPct val="150000"/>
              </a:lnSpc>
              <a:spcAft>
                <a:spcPts val="0"/>
              </a:spcAft>
            </a:pPr>
            <a:r>
              <a:rPr lang="es-ES" sz="2600" i="1" dirty="0">
                <a:latin typeface="Montserrat" panose="02000505000000020004" pitchFamily="2" charset="0"/>
                <a:ea typeface="ＭＳ 明朝" charset="-128"/>
              </a:rPr>
              <a:t>de su justicia“</a:t>
            </a:r>
          </a:p>
          <a:p>
            <a:pPr marR="988695" algn="just">
              <a:lnSpc>
                <a:spcPct val="150000"/>
              </a:lnSpc>
              <a:spcAft>
                <a:spcPts val="0"/>
              </a:spcAft>
            </a:pPr>
            <a:r>
              <a:rPr lang="es-ES" sz="2600" b="1" i="1" dirty="0">
                <a:latin typeface="Montserrat" panose="02000505000000020004" pitchFamily="2" charset="0"/>
                <a:ea typeface="ＭＳ 明朝" charset="-128"/>
              </a:rPr>
              <a:t>                   </a:t>
            </a:r>
            <a:r>
              <a:rPr lang="es-ES" sz="2600" b="1" dirty="0">
                <a:latin typeface="Avenir Book" panose="02000503020000020003" pitchFamily="2" charset="0"/>
                <a:ea typeface="ＭＳ 明朝" charset="-128"/>
              </a:rPr>
              <a:t> (1ª Ti. 5:21; Mt. 25:34; Ef. 1:5,6</a:t>
            </a:r>
          </a:p>
          <a:p>
            <a:pPr marR="988695" algn="just">
              <a:lnSpc>
                <a:spcPct val="150000"/>
              </a:lnSpc>
              <a:spcAft>
                <a:spcPts val="0"/>
              </a:spcAft>
            </a:pPr>
            <a:r>
              <a:rPr lang="es-ES" sz="2600" b="1" dirty="0">
                <a:latin typeface="Avenir Book" panose="02000503020000020003" pitchFamily="2" charset="0"/>
                <a:ea typeface="ＭＳ 明朝" charset="-128"/>
              </a:rPr>
              <a:t>         </a:t>
            </a:r>
            <a:r>
              <a:rPr lang="es-ES" sz="2600" b="1" dirty="0" err="1">
                <a:latin typeface="Avenir Book" panose="02000503020000020003" pitchFamily="2" charset="0"/>
                <a:ea typeface="ＭＳ 明朝" charset="-128"/>
              </a:rPr>
              <a:t>Jn</a:t>
            </a:r>
            <a:r>
              <a:rPr lang="es-ES" sz="2600" b="1" dirty="0">
                <a:latin typeface="Avenir Book" panose="02000503020000020003" pitchFamily="2" charset="0"/>
                <a:ea typeface="ＭＳ 明朝" charset="-128"/>
              </a:rPr>
              <a:t>. 12:37-40; Ro. 9:6-24; 1ª P. 2:8-10; </a:t>
            </a:r>
            <a:r>
              <a:rPr lang="es-ES" sz="2600" b="1" dirty="0" err="1">
                <a:latin typeface="Avenir Book" panose="02000503020000020003" pitchFamily="2" charset="0"/>
                <a:ea typeface="ＭＳ 明朝" charset="-128"/>
              </a:rPr>
              <a:t>Jud</a:t>
            </a:r>
            <a:r>
              <a:rPr lang="es-ES" sz="2600" b="1" dirty="0">
                <a:latin typeface="Avenir Book" panose="02000503020000020003" pitchFamily="2" charset="0"/>
                <a:ea typeface="ＭＳ 明朝" charset="-128"/>
              </a:rPr>
              <a:t>. 4)</a:t>
            </a:r>
          </a:p>
        </p:txBody>
      </p:sp>
    </p:spTree>
    <p:extLst>
      <p:ext uri="{BB962C8B-B14F-4D97-AF65-F5344CB8AC3E}">
        <p14:creationId xmlns:p14="http://schemas.microsoft.com/office/powerpoint/2010/main" val="3989869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1"/>
            <a:ext cx="1929468" cy="1103046"/>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6" name="Rectángulo 15">
            <a:extLst>
              <a:ext uri="{FF2B5EF4-FFF2-40B4-BE49-F238E27FC236}">
                <a16:creationId xmlns:a16="http://schemas.microsoft.com/office/drawing/2014/main" id="{24066652-CE54-45FB-AF21-60B6560B61E1}"/>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AE794184-AAD9-634C-9375-21AFB5BA5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9100" y="2382007"/>
            <a:ext cx="3247490" cy="4521891"/>
          </a:xfrm>
          <a:prstGeom prst="rect">
            <a:avLst/>
          </a:prstGeom>
        </p:spPr>
      </p:pic>
      <p:sp>
        <p:nvSpPr>
          <p:cNvPr id="10" name="Rectángulo 9">
            <a:extLst>
              <a:ext uri="{FF2B5EF4-FFF2-40B4-BE49-F238E27FC236}">
                <a16:creationId xmlns:a16="http://schemas.microsoft.com/office/drawing/2014/main" id="{6401F435-F2AC-2B41-A8FA-FCD076852D8B}"/>
              </a:ext>
            </a:extLst>
          </p:cNvPr>
          <p:cNvSpPr/>
          <p:nvPr/>
        </p:nvSpPr>
        <p:spPr>
          <a:xfrm>
            <a:off x="268175" y="1156284"/>
            <a:ext cx="12592050" cy="4241546"/>
          </a:xfrm>
          <a:prstGeom prst="rect">
            <a:avLst/>
          </a:prstGeom>
        </p:spPr>
        <p:txBody>
          <a:bodyPr wrap="square">
            <a:spAutoFit/>
          </a:bodyPr>
          <a:lstStyle/>
          <a:p>
            <a:pPr marR="988695" algn="just">
              <a:lnSpc>
                <a:spcPct val="150000"/>
              </a:lnSpc>
              <a:spcAft>
                <a:spcPts val="0"/>
              </a:spcAft>
            </a:pPr>
            <a:r>
              <a:rPr lang="es-ES" sz="2600" i="1" dirty="0">
                <a:latin typeface="Montserrat" panose="02000505000000020004" pitchFamily="2" charset="0"/>
                <a:ea typeface="ＭＳ 明朝" charset="-128"/>
              </a:rPr>
              <a:t>”A aquellos de la humanidad que están predestinados para vida, </a:t>
            </a:r>
          </a:p>
          <a:p>
            <a:pPr marR="988695" algn="just">
              <a:lnSpc>
                <a:spcPct val="150000"/>
              </a:lnSpc>
              <a:spcAft>
                <a:spcPts val="0"/>
              </a:spcAft>
            </a:pPr>
            <a:r>
              <a:rPr lang="es-ES" sz="2600" i="1" dirty="0">
                <a:latin typeface="Montserrat" panose="02000505000000020004" pitchFamily="2" charset="0"/>
                <a:ea typeface="ＭＳ 明朝" charset="-128"/>
              </a:rPr>
              <a:t>Dios los ha escogido en Cristo para gloria eterna, meramente</a:t>
            </a:r>
          </a:p>
          <a:p>
            <a:pPr marR="988695" algn="just">
              <a:lnSpc>
                <a:spcPct val="150000"/>
              </a:lnSpc>
              <a:spcAft>
                <a:spcPts val="0"/>
              </a:spcAft>
            </a:pPr>
            <a:r>
              <a:rPr lang="es-ES" sz="2600" i="1" dirty="0">
                <a:latin typeface="Montserrat" panose="02000505000000020004" pitchFamily="2" charset="0"/>
                <a:ea typeface="ＭＳ 明朝" charset="-128"/>
              </a:rPr>
              <a:t>por su libre gracia y amor, sin que ninguna otra </a:t>
            </a:r>
          </a:p>
          <a:p>
            <a:pPr marR="988695" algn="just">
              <a:lnSpc>
                <a:spcPct val="150000"/>
              </a:lnSpc>
              <a:spcAft>
                <a:spcPts val="0"/>
              </a:spcAft>
            </a:pPr>
            <a:r>
              <a:rPr lang="es-ES" sz="2600" i="1" dirty="0">
                <a:latin typeface="Montserrat" panose="02000505000000020004" pitchFamily="2" charset="0"/>
                <a:ea typeface="ＭＳ 明朝" charset="-128"/>
              </a:rPr>
              <a:t>cosa en la criatura, como condición o causa, </a:t>
            </a:r>
          </a:p>
          <a:p>
            <a:pPr marR="988695" algn="just">
              <a:lnSpc>
                <a:spcPct val="150000"/>
              </a:lnSpc>
              <a:spcAft>
                <a:spcPts val="0"/>
              </a:spcAft>
            </a:pPr>
            <a:r>
              <a:rPr lang="es-ES" sz="2600" i="1" dirty="0">
                <a:latin typeface="Montserrat" panose="02000505000000020004" pitchFamily="2" charset="0"/>
                <a:ea typeface="ＭＳ 明朝" charset="-128"/>
              </a:rPr>
              <a:t>le moviera a ello”. </a:t>
            </a:r>
          </a:p>
          <a:p>
            <a:pPr marR="988695" algn="just">
              <a:lnSpc>
                <a:spcPct val="150000"/>
              </a:lnSpc>
              <a:spcAft>
                <a:spcPts val="0"/>
              </a:spcAft>
            </a:pPr>
            <a:endParaRPr lang="es-ES" sz="2600" b="1" i="1" dirty="0">
              <a:latin typeface="Montserrat" panose="02000505000000020004" pitchFamily="2" charset="0"/>
              <a:ea typeface="ＭＳ 明朝" charset="-128"/>
            </a:endParaRPr>
          </a:p>
          <a:p>
            <a:pPr marR="988695" algn="just">
              <a:lnSpc>
                <a:spcPct val="150000"/>
              </a:lnSpc>
              <a:spcAft>
                <a:spcPts val="0"/>
              </a:spcAft>
            </a:pPr>
            <a:r>
              <a:rPr lang="es-ES" sz="2600" b="1" dirty="0">
                <a:latin typeface="Avenir Book" panose="02000503020000020003" pitchFamily="2" charset="0"/>
                <a:ea typeface="ＭＳ 明朝" charset="-128"/>
              </a:rPr>
              <a:t>(Ro. 8:30; Ef. 1:4-,6,9; 2ª Ti. 1:9; Ro. 9:11-16; 11:5,6)</a:t>
            </a:r>
          </a:p>
        </p:txBody>
      </p:sp>
    </p:spTree>
    <p:extLst>
      <p:ext uri="{BB962C8B-B14F-4D97-AF65-F5344CB8AC3E}">
        <p14:creationId xmlns:p14="http://schemas.microsoft.com/office/powerpoint/2010/main" val="3460628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6" name="Rectángulo 15">
            <a:extLst>
              <a:ext uri="{FF2B5EF4-FFF2-40B4-BE49-F238E27FC236}">
                <a16:creationId xmlns:a16="http://schemas.microsoft.com/office/drawing/2014/main" id="{24066652-CE54-45FB-AF21-60B6560B61E1}"/>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3F95FF48-73A3-754C-9CCD-BE1120CE3930}"/>
              </a:ext>
            </a:extLst>
          </p:cNvPr>
          <p:cNvSpPr txBox="1"/>
          <p:nvPr/>
        </p:nvSpPr>
        <p:spPr>
          <a:xfrm>
            <a:off x="2875715" y="142148"/>
            <a:ext cx="8600424" cy="1261884"/>
          </a:xfrm>
          <a:prstGeom prst="rect">
            <a:avLst/>
          </a:prstGeom>
          <a:noFill/>
        </p:spPr>
        <p:txBody>
          <a:bodyPr wrap="square" rtlCol="0">
            <a:spAutoFit/>
          </a:bodyPr>
          <a:lstStyle/>
          <a:p>
            <a:pPr algn="ctr"/>
            <a:r>
              <a:rPr lang="es-ES" sz="3800" b="1" dirty="0">
                <a:latin typeface="Montserrat" panose="02000505000000020004" pitchFamily="2" charset="0"/>
              </a:rPr>
              <a:t>5. ¿ES DIOS INJUSTO POR </a:t>
            </a:r>
          </a:p>
          <a:p>
            <a:pPr algn="ctr"/>
            <a:r>
              <a:rPr lang="es-ES" sz="3800" b="1" dirty="0">
                <a:latin typeface="Montserrat" panose="02000505000000020004" pitchFamily="2" charset="0"/>
              </a:rPr>
              <a:t>LA  ELECCIÓN INCONDICIONAL?</a:t>
            </a:r>
          </a:p>
        </p:txBody>
      </p:sp>
      <p:sp>
        <p:nvSpPr>
          <p:cNvPr id="10" name="CuadroTexto 9">
            <a:extLst>
              <a:ext uri="{FF2B5EF4-FFF2-40B4-BE49-F238E27FC236}">
                <a16:creationId xmlns:a16="http://schemas.microsoft.com/office/drawing/2014/main" id="{5EED1479-859E-2142-BA62-5DE3906E3697}"/>
              </a:ext>
            </a:extLst>
          </p:cNvPr>
          <p:cNvSpPr txBox="1"/>
          <p:nvPr/>
        </p:nvSpPr>
        <p:spPr>
          <a:xfrm>
            <a:off x="166383" y="1767747"/>
            <a:ext cx="11924019" cy="1486369"/>
          </a:xfrm>
          <a:prstGeom prst="rect">
            <a:avLst/>
          </a:prstGeom>
          <a:noFill/>
        </p:spPr>
        <p:txBody>
          <a:bodyPr wrap="square" rtlCol="0">
            <a:spAutoFit/>
          </a:bodyPr>
          <a:lstStyle/>
          <a:p>
            <a:pPr>
              <a:lnSpc>
                <a:spcPct val="150000"/>
              </a:lnSpc>
            </a:pPr>
            <a:r>
              <a:rPr lang="es-ES" sz="3200" dirty="0">
                <a:latin typeface="Montserrat" panose="02000505000000020004" pitchFamily="2" charset="0"/>
              </a:rPr>
              <a:t>a.- Sería perfectamente justo que Dios </a:t>
            </a:r>
            <a:r>
              <a:rPr lang="es-ES" sz="3200" b="1" dirty="0">
                <a:solidFill>
                  <a:srgbClr val="A03887"/>
                </a:solidFill>
                <a:latin typeface="Montserrat" panose="02000505000000020004" pitchFamily="2" charset="0"/>
              </a:rPr>
              <a:t>NO</a:t>
            </a:r>
            <a:r>
              <a:rPr lang="es-ES" sz="3200" dirty="0">
                <a:latin typeface="Montserrat" panose="02000505000000020004" pitchFamily="2" charset="0"/>
              </a:rPr>
              <a:t> salvara a nadie</a:t>
            </a:r>
          </a:p>
          <a:p>
            <a:pPr>
              <a:lnSpc>
                <a:spcPct val="150000"/>
              </a:lnSpc>
            </a:pPr>
            <a:r>
              <a:rPr lang="es-ES" sz="3200" dirty="0">
                <a:latin typeface="Montserrat" panose="02000505000000020004" pitchFamily="2" charset="0"/>
              </a:rPr>
              <a:t>     (como hizo con los ángeles) </a:t>
            </a:r>
          </a:p>
        </p:txBody>
      </p:sp>
      <p:sp>
        <p:nvSpPr>
          <p:cNvPr id="2" name="Rectángulo 1">
            <a:extLst>
              <a:ext uri="{FF2B5EF4-FFF2-40B4-BE49-F238E27FC236}">
                <a16:creationId xmlns:a16="http://schemas.microsoft.com/office/drawing/2014/main" id="{20018A7C-4F73-164B-BD7F-95FBC61674AB}"/>
              </a:ext>
            </a:extLst>
          </p:cNvPr>
          <p:cNvSpPr/>
          <p:nvPr/>
        </p:nvSpPr>
        <p:spPr>
          <a:xfrm>
            <a:off x="494950" y="3897417"/>
            <a:ext cx="11429069" cy="2109937"/>
          </a:xfrm>
          <a:prstGeom prst="rect">
            <a:avLst/>
          </a:prstGeom>
        </p:spPr>
        <p:txBody>
          <a:bodyPr wrap="square">
            <a:spAutoFit/>
          </a:bodyPr>
          <a:lstStyle/>
          <a:p>
            <a:pPr algn="ctr">
              <a:lnSpc>
                <a:spcPct val="150000"/>
              </a:lnSpc>
            </a:pPr>
            <a:r>
              <a:rPr lang="es-ES" sz="3000" b="1" dirty="0">
                <a:latin typeface="Avenir Book" panose="02000503020000020003" pitchFamily="2" charset="0"/>
                <a:ea typeface="Times New Roman" panose="02020603050405020304" pitchFamily="18" charset="0"/>
              </a:rPr>
              <a:t>2ª Pe 2:4</a:t>
            </a:r>
            <a:r>
              <a:rPr lang="es-ES" sz="3000" dirty="0">
                <a:latin typeface="Avenir Book" panose="02000503020000020003" pitchFamily="2" charset="0"/>
                <a:ea typeface="Times New Roman" panose="02020603050405020304" pitchFamily="18" charset="0"/>
              </a:rPr>
              <a:t>  Porque si </a:t>
            </a:r>
            <a:r>
              <a:rPr lang="es-ES" sz="3000" b="1" i="1" u="sng" dirty="0">
                <a:latin typeface="Avenir Book" panose="02000503020000020003" pitchFamily="2" charset="0"/>
                <a:ea typeface="Times New Roman" panose="02020603050405020304" pitchFamily="18" charset="0"/>
              </a:rPr>
              <a:t>Dios no perdonó a los ángeles</a:t>
            </a:r>
            <a:r>
              <a:rPr lang="es-ES" sz="3000" dirty="0">
                <a:latin typeface="Avenir Book" panose="02000503020000020003" pitchFamily="2" charset="0"/>
                <a:ea typeface="Times New Roman" panose="02020603050405020304" pitchFamily="18" charset="0"/>
              </a:rPr>
              <a:t> que pecaron, </a:t>
            </a:r>
          </a:p>
          <a:p>
            <a:pPr algn="ctr">
              <a:lnSpc>
                <a:spcPct val="150000"/>
              </a:lnSpc>
            </a:pPr>
            <a:r>
              <a:rPr lang="es-ES" sz="3000" dirty="0">
                <a:latin typeface="Avenir Book" panose="02000503020000020003" pitchFamily="2" charset="0"/>
                <a:ea typeface="Times New Roman" panose="02020603050405020304" pitchFamily="18" charset="0"/>
              </a:rPr>
              <a:t>sino que arrojándolos al infierno los entregó a prisiones de oscuridad, para ser reservados al juicio;</a:t>
            </a:r>
            <a:endParaRPr lang="es-ES" sz="3000" dirty="0">
              <a:effectLst/>
              <a:latin typeface="Avenir Book" panose="02000503020000020003" pitchFamily="2" charset="0"/>
              <a:ea typeface="Times New Roman" panose="02020603050405020304" pitchFamily="18" charset="0"/>
            </a:endParaRPr>
          </a:p>
        </p:txBody>
      </p:sp>
    </p:spTree>
    <p:extLst>
      <p:ext uri="{BB962C8B-B14F-4D97-AF65-F5344CB8AC3E}">
        <p14:creationId xmlns:p14="http://schemas.microsoft.com/office/powerpoint/2010/main" val="83522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2B8520D8-7B71-4100-8161-46FAAFEFD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7467" y="775543"/>
            <a:ext cx="5367865" cy="1115736"/>
          </a:xfrm>
          <a:prstGeom prst="rect">
            <a:avLst/>
          </a:prstGeom>
          <a:ln>
            <a:noFill/>
          </a:ln>
          <a:effectLst>
            <a:softEdge rad="112500"/>
          </a:effectLst>
        </p:spPr>
      </p:pic>
      <p:sp>
        <p:nvSpPr>
          <p:cNvPr id="10" name="CuadroTexto 9">
            <a:extLst>
              <a:ext uri="{FF2B5EF4-FFF2-40B4-BE49-F238E27FC236}">
                <a16:creationId xmlns:a16="http://schemas.microsoft.com/office/drawing/2014/main" id="{A16C3BB4-4992-9245-9484-17DD766F7528}"/>
              </a:ext>
            </a:extLst>
          </p:cNvPr>
          <p:cNvSpPr txBox="1"/>
          <p:nvPr/>
        </p:nvSpPr>
        <p:spPr>
          <a:xfrm>
            <a:off x="4673513" y="1018370"/>
            <a:ext cx="5468150" cy="630942"/>
          </a:xfrm>
          <a:prstGeom prst="rect">
            <a:avLst/>
          </a:prstGeom>
          <a:noFill/>
        </p:spPr>
        <p:txBody>
          <a:bodyPr wrap="square" rtlCol="0">
            <a:spAutoFit/>
          </a:bodyPr>
          <a:lstStyle/>
          <a:p>
            <a:r>
              <a:rPr lang="es-ES" sz="3500" b="1" dirty="0">
                <a:latin typeface="Montserrat" panose="02000505000000020004" pitchFamily="2" charset="0"/>
              </a:rPr>
              <a:t>ROMANOS 9</a:t>
            </a:r>
          </a:p>
        </p:txBody>
      </p:sp>
      <p:sp>
        <p:nvSpPr>
          <p:cNvPr id="13" name="Rectángulo 12">
            <a:extLst>
              <a:ext uri="{FF2B5EF4-FFF2-40B4-BE49-F238E27FC236}">
                <a16:creationId xmlns:a16="http://schemas.microsoft.com/office/drawing/2014/main" id="{417B81F0-6782-5046-9652-737C7B992C7B}"/>
              </a:ext>
            </a:extLst>
          </p:cNvPr>
          <p:cNvSpPr/>
          <p:nvPr/>
        </p:nvSpPr>
        <p:spPr>
          <a:xfrm>
            <a:off x="0" y="1964353"/>
            <a:ext cx="13004800" cy="4893647"/>
          </a:xfrm>
          <a:prstGeom prst="rect">
            <a:avLst/>
          </a:prstGeom>
        </p:spPr>
        <p:txBody>
          <a:bodyPr wrap="square">
            <a:spAutoFit/>
          </a:bodyPr>
          <a:lstStyle/>
          <a:p>
            <a:pPr>
              <a:spcBef>
                <a:spcPts val="1200"/>
              </a:spcBef>
            </a:pPr>
            <a:r>
              <a:rPr lang="es-ES" sz="2800" b="1" dirty="0">
                <a:solidFill>
                  <a:srgbClr val="A03887"/>
                </a:solidFill>
                <a:latin typeface="Montserrat" pitchFamily="2" charset="77"/>
              </a:rPr>
              <a:t>9</a:t>
            </a:r>
            <a:r>
              <a:rPr lang="es-ES" sz="2800" dirty="0">
                <a:latin typeface="Montserrat" pitchFamily="2" charset="77"/>
              </a:rPr>
              <a:t> Porque la palabra de la promesa es esta: </a:t>
            </a:r>
          </a:p>
          <a:p>
            <a:pPr>
              <a:spcBef>
                <a:spcPts val="1200"/>
              </a:spcBef>
            </a:pPr>
            <a:r>
              <a:rPr lang="es-ES" sz="2800" dirty="0">
                <a:latin typeface="Montserrat" pitchFamily="2" charset="77"/>
              </a:rPr>
              <a:t>     Por este tiempo vendré, y Sara tendrá un hijo.</a:t>
            </a:r>
          </a:p>
          <a:p>
            <a:pPr>
              <a:spcBef>
                <a:spcPts val="1200"/>
              </a:spcBef>
            </a:pPr>
            <a:r>
              <a:rPr lang="es-ES" sz="2800" b="1" dirty="0">
                <a:solidFill>
                  <a:srgbClr val="A03887"/>
                </a:solidFill>
                <a:latin typeface="Montserrat" pitchFamily="2" charset="77"/>
              </a:rPr>
              <a:t>10</a:t>
            </a:r>
            <a:r>
              <a:rPr lang="es-ES" sz="2800" dirty="0">
                <a:latin typeface="Montserrat" pitchFamily="2" charset="77"/>
              </a:rPr>
              <a:t> Y no sólo esto, sino también cuando Rebeca concibió de uno, </a:t>
            </a:r>
          </a:p>
          <a:p>
            <a:pPr>
              <a:spcBef>
                <a:spcPts val="1200"/>
              </a:spcBef>
            </a:pPr>
            <a:r>
              <a:rPr lang="es-ES" sz="2800" dirty="0">
                <a:latin typeface="Montserrat" pitchFamily="2" charset="77"/>
              </a:rPr>
              <a:t>de Isaac nuestro padre </a:t>
            </a:r>
            <a:endParaRPr lang="es-ES" sz="2800" dirty="0">
              <a:latin typeface="Montserrat" panose="02000505000000020004" pitchFamily="2" charset="0"/>
              <a:ea typeface="ＭＳ 明朝" charset="-128"/>
            </a:endParaRPr>
          </a:p>
          <a:p>
            <a:pPr marR="988695" algn="just">
              <a:spcBef>
                <a:spcPts val="1200"/>
              </a:spcBef>
              <a:spcAft>
                <a:spcPts val="0"/>
              </a:spcAft>
            </a:pPr>
            <a:r>
              <a:rPr lang="es-ES" sz="2800" b="1" dirty="0">
                <a:solidFill>
                  <a:srgbClr val="A03887"/>
                </a:solidFill>
                <a:latin typeface="Montserrat" panose="02000505000000020004" pitchFamily="2" charset="0"/>
                <a:ea typeface="ＭＳ 明朝" charset="-128"/>
              </a:rPr>
              <a:t>11</a:t>
            </a:r>
            <a:r>
              <a:rPr lang="es-ES" sz="2800" dirty="0">
                <a:latin typeface="Montserrat" panose="02000505000000020004" pitchFamily="2" charset="0"/>
                <a:ea typeface="ＭＳ 明朝" charset="-128"/>
              </a:rPr>
              <a:t> </a:t>
            </a:r>
            <a:r>
              <a:rPr lang="es-ES" sz="2800" b="1" dirty="0">
                <a:latin typeface="Montserrat" panose="02000505000000020004" pitchFamily="2" charset="0"/>
                <a:ea typeface="ＭＳ 明朝" charset="-128"/>
              </a:rPr>
              <a:t>(pues no habían aún nacido, ni habían hecho aún ni bien ni mal, </a:t>
            </a:r>
            <a:r>
              <a:rPr lang="es-ES" sz="2800" b="1" dirty="0">
                <a:solidFill>
                  <a:srgbClr val="C00000"/>
                </a:solidFill>
                <a:latin typeface="Montserrat" panose="02000505000000020004" pitchFamily="2" charset="0"/>
                <a:ea typeface="ＭＳ 明朝" charset="-128"/>
              </a:rPr>
              <a:t>para que el propósito de Dios conforme a la elección permaneciese</a:t>
            </a:r>
            <a:r>
              <a:rPr lang="es-ES" sz="2800" b="1" dirty="0">
                <a:latin typeface="Montserrat" panose="02000505000000020004" pitchFamily="2" charset="0"/>
                <a:ea typeface="ＭＳ 明朝" charset="-128"/>
              </a:rPr>
              <a:t>, no por las obras sino por el que llama),</a:t>
            </a:r>
          </a:p>
          <a:p>
            <a:pPr marR="988695" algn="just">
              <a:spcBef>
                <a:spcPts val="1200"/>
              </a:spcBef>
              <a:spcAft>
                <a:spcPts val="0"/>
              </a:spcAft>
            </a:pPr>
            <a:r>
              <a:rPr lang="es-ES" sz="2800" b="1" dirty="0">
                <a:solidFill>
                  <a:srgbClr val="A03887"/>
                </a:solidFill>
                <a:latin typeface="Montserrat" panose="02000505000000020004" pitchFamily="2" charset="0"/>
                <a:ea typeface="ＭＳ 明朝" charset="-128"/>
              </a:rPr>
              <a:t>12</a:t>
            </a:r>
            <a:r>
              <a:rPr lang="es-ES" sz="2800" dirty="0">
                <a:latin typeface="Montserrat" panose="02000505000000020004" pitchFamily="2" charset="0"/>
                <a:ea typeface="ＭＳ 明朝" charset="-128"/>
              </a:rPr>
              <a:t> se le dijo: El mayor servirá al menor.</a:t>
            </a:r>
          </a:p>
          <a:p>
            <a:pPr marR="988695" algn="just">
              <a:spcBef>
                <a:spcPts val="1200"/>
              </a:spcBef>
              <a:spcAft>
                <a:spcPts val="0"/>
              </a:spcAft>
            </a:pPr>
            <a:r>
              <a:rPr lang="es-ES" sz="2800" b="1" dirty="0">
                <a:solidFill>
                  <a:srgbClr val="A03887"/>
                </a:solidFill>
                <a:latin typeface="Montserrat" panose="02000505000000020004" pitchFamily="2" charset="0"/>
                <a:ea typeface="ＭＳ 明朝" charset="-128"/>
              </a:rPr>
              <a:t>13</a:t>
            </a:r>
            <a:r>
              <a:rPr lang="es-ES" sz="2800" dirty="0">
                <a:latin typeface="Montserrat" panose="02000505000000020004" pitchFamily="2" charset="0"/>
                <a:ea typeface="ＭＳ 明朝" charset="-128"/>
              </a:rPr>
              <a:t> Como está escrito: </a:t>
            </a:r>
            <a:r>
              <a:rPr lang="es-ES" sz="2800" b="1" dirty="0">
                <a:solidFill>
                  <a:srgbClr val="C00000"/>
                </a:solidFill>
                <a:latin typeface="Montserrat" panose="02000505000000020004" pitchFamily="2" charset="0"/>
                <a:ea typeface="ＭＳ 明朝" charset="-128"/>
              </a:rPr>
              <a:t>a Jacob amé, mas a Esaú aborrecí.</a:t>
            </a:r>
          </a:p>
        </p:txBody>
      </p:sp>
      <p:sp>
        <p:nvSpPr>
          <p:cNvPr id="14" name="CuadroTexto 13">
            <a:extLst>
              <a:ext uri="{FF2B5EF4-FFF2-40B4-BE49-F238E27FC236}">
                <a16:creationId xmlns:a16="http://schemas.microsoft.com/office/drawing/2014/main" id="{BF1D9B26-609C-5F4B-A69F-B5485CB60BCD}"/>
              </a:ext>
            </a:extLst>
          </p:cNvPr>
          <p:cNvSpPr txBox="1"/>
          <p:nvPr/>
        </p:nvSpPr>
        <p:spPr>
          <a:xfrm>
            <a:off x="226152" y="0"/>
            <a:ext cx="11924019" cy="747705"/>
          </a:xfrm>
          <a:prstGeom prst="rect">
            <a:avLst/>
          </a:prstGeom>
          <a:noFill/>
        </p:spPr>
        <p:txBody>
          <a:bodyPr wrap="square" rtlCol="0">
            <a:spAutoFit/>
          </a:bodyPr>
          <a:lstStyle/>
          <a:p>
            <a:pPr>
              <a:lnSpc>
                <a:spcPct val="150000"/>
              </a:lnSpc>
            </a:pPr>
            <a:r>
              <a:rPr lang="es-ES" sz="3200" dirty="0">
                <a:latin typeface="Montserrat" panose="02000505000000020004" pitchFamily="2" charset="0"/>
              </a:rPr>
              <a:t>b.- Dios elige de manera incondicional al hombre</a:t>
            </a:r>
          </a:p>
        </p:txBody>
      </p:sp>
    </p:spTree>
    <p:extLst>
      <p:ext uri="{BB962C8B-B14F-4D97-AF65-F5344CB8AC3E}">
        <p14:creationId xmlns:p14="http://schemas.microsoft.com/office/powerpoint/2010/main" val="203674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6" name="Rectángulo 15">
            <a:extLst>
              <a:ext uri="{FF2B5EF4-FFF2-40B4-BE49-F238E27FC236}">
                <a16:creationId xmlns:a16="http://schemas.microsoft.com/office/drawing/2014/main" id="{24066652-CE54-45FB-AF21-60B6560B61E1}"/>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16E87643-782C-40C7-81C2-8FFC8A2E810B}"/>
              </a:ext>
            </a:extLst>
          </p:cNvPr>
          <p:cNvSpPr/>
          <p:nvPr/>
        </p:nvSpPr>
        <p:spPr>
          <a:xfrm>
            <a:off x="296762" y="1303606"/>
            <a:ext cx="12374210" cy="4543744"/>
          </a:xfrm>
          <a:prstGeom prst="rect">
            <a:avLst/>
          </a:prstGeom>
        </p:spPr>
        <p:txBody>
          <a:bodyPr wrap="square">
            <a:spAutoFit/>
          </a:bodyPr>
          <a:lstStyle/>
          <a:p>
            <a:pPr marR="988695">
              <a:lnSpc>
                <a:spcPct val="150000"/>
              </a:lnSpc>
              <a:spcAft>
                <a:spcPts val="0"/>
              </a:spcAft>
            </a:pPr>
            <a:r>
              <a:rPr lang="es-ES" sz="2800" i="1" dirty="0">
                <a:latin typeface="Montserrat" panose="02000505000000020004" pitchFamily="2" charset="0"/>
                <a:ea typeface="ＭＳ 明朝" charset="-128"/>
              </a:rPr>
              <a:t>“No había nada en Jacob que hiciera que Dios le amará, pero si había mucho en él que podía hacer que Dios le aborreciera así como lo hizo con Esaú y aun un poco más pero fue porque Dios tiene una gracia infinita que amó a  Jacob y </a:t>
            </a:r>
          </a:p>
          <a:p>
            <a:pPr marR="988695">
              <a:lnSpc>
                <a:spcPct val="150000"/>
              </a:lnSpc>
              <a:spcAft>
                <a:spcPts val="0"/>
              </a:spcAft>
            </a:pPr>
            <a:r>
              <a:rPr lang="es-ES" sz="2800" i="1" dirty="0">
                <a:latin typeface="Montserrat" panose="02000505000000020004" pitchFamily="2" charset="0"/>
                <a:ea typeface="ＭＳ 明朝" charset="-128"/>
              </a:rPr>
              <a:t>porque  es soberano en la  administración de su </a:t>
            </a:r>
          </a:p>
          <a:p>
            <a:pPr marR="988695">
              <a:lnSpc>
                <a:spcPct val="150000"/>
              </a:lnSpc>
              <a:spcAft>
                <a:spcPts val="0"/>
              </a:spcAft>
            </a:pPr>
            <a:r>
              <a:rPr lang="es-ES" sz="2800" i="1" dirty="0">
                <a:latin typeface="Montserrat" panose="02000505000000020004" pitchFamily="2" charset="0"/>
                <a:ea typeface="ＭＳ 明朝" charset="-128"/>
              </a:rPr>
              <a:t>gracia, que escogió a Jacob como objeto de este </a:t>
            </a:r>
          </a:p>
          <a:p>
            <a:pPr marR="988695">
              <a:lnSpc>
                <a:spcPct val="150000"/>
              </a:lnSpc>
              <a:spcAft>
                <a:spcPts val="0"/>
              </a:spcAft>
            </a:pPr>
            <a:r>
              <a:rPr lang="es-ES" sz="2800" i="1" dirty="0">
                <a:latin typeface="Montserrat" panose="02000505000000020004" pitchFamily="2" charset="0"/>
                <a:ea typeface="ＭＳ 明朝" charset="-128"/>
              </a:rPr>
              <a:t>amor”  </a:t>
            </a:r>
            <a:r>
              <a:rPr lang="es-ES" sz="2800" b="1" dirty="0">
                <a:latin typeface="Montserrat" panose="02000505000000020004" pitchFamily="2" charset="0"/>
                <a:ea typeface="ＭＳ 明朝" charset="-128"/>
              </a:rPr>
              <a:t>(Charles </a:t>
            </a:r>
            <a:r>
              <a:rPr lang="es-ES" sz="2800" b="1" dirty="0" err="1">
                <a:latin typeface="Montserrat" panose="02000505000000020004" pitchFamily="2" charset="0"/>
                <a:ea typeface="ＭＳ 明朝" charset="-128"/>
              </a:rPr>
              <a:t>Spurgeón</a:t>
            </a:r>
            <a:r>
              <a:rPr lang="es-ES" sz="2800" b="1" dirty="0">
                <a:latin typeface="Montserrat" panose="02000505000000020004" pitchFamily="2" charset="0"/>
                <a:ea typeface="ＭＳ 明朝" charset="-128"/>
              </a:rPr>
              <a:t>) </a:t>
            </a:r>
          </a:p>
        </p:txBody>
      </p:sp>
      <p:pic>
        <p:nvPicPr>
          <p:cNvPr id="9" name="Imagen 8">
            <a:extLst>
              <a:ext uri="{FF2B5EF4-FFF2-40B4-BE49-F238E27FC236}">
                <a16:creationId xmlns:a16="http://schemas.microsoft.com/office/drawing/2014/main" id="{7844C031-42D7-4B8A-84ED-CC4775D28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134" y="3541292"/>
            <a:ext cx="2825934" cy="3172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5804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images.fineartamerica.com/images-medium-large/rotten-apples-bernard-jaubert.jpg">
            <a:extLst>
              <a:ext uri="{FF2B5EF4-FFF2-40B4-BE49-F238E27FC236}">
                <a16:creationId xmlns:a16="http://schemas.microsoft.com/office/drawing/2014/main" id="{FD1C129F-7C59-8E40-8AEE-C11C1202A1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774" y="-238539"/>
            <a:ext cx="12483548" cy="740133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03367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6" name="Rectángulo 15">
            <a:extLst>
              <a:ext uri="{FF2B5EF4-FFF2-40B4-BE49-F238E27FC236}">
                <a16:creationId xmlns:a16="http://schemas.microsoft.com/office/drawing/2014/main" id="{24066652-CE54-45FB-AF21-60B6560B61E1}"/>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16E87643-782C-40C7-81C2-8FFC8A2E810B}"/>
              </a:ext>
            </a:extLst>
          </p:cNvPr>
          <p:cNvSpPr/>
          <p:nvPr/>
        </p:nvSpPr>
        <p:spPr>
          <a:xfrm>
            <a:off x="219351" y="1330366"/>
            <a:ext cx="12417753" cy="4820743"/>
          </a:xfrm>
          <a:prstGeom prst="rect">
            <a:avLst/>
          </a:prstGeom>
        </p:spPr>
        <p:txBody>
          <a:bodyPr wrap="square">
            <a:spAutoFit/>
          </a:bodyPr>
          <a:lstStyle/>
          <a:p>
            <a:pPr marR="988695" algn="just">
              <a:lnSpc>
                <a:spcPct val="150000"/>
              </a:lnSpc>
              <a:spcAft>
                <a:spcPts val="0"/>
              </a:spcAft>
            </a:pPr>
            <a:r>
              <a:rPr lang="es-ES" sz="3000" dirty="0">
                <a:latin typeface="Montserrat" panose="02000505000000020004" pitchFamily="2" charset="0"/>
                <a:ea typeface="ＭＳ 明朝" charset="-128"/>
              </a:rPr>
              <a:t>Precisamente a </a:t>
            </a:r>
            <a:r>
              <a:rPr lang="es-ES" sz="3000" b="1" dirty="0">
                <a:latin typeface="Montserrat" panose="02000505000000020004" pitchFamily="2" charset="0"/>
                <a:ea typeface="ＭＳ 明朝" charset="-128"/>
              </a:rPr>
              <a:t>Charles Spurgeon </a:t>
            </a:r>
            <a:r>
              <a:rPr lang="es-ES" sz="3000" dirty="0">
                <a:latin typeface="Montserrat" panose="02000505000000020004" pitchFamily="2" charset="0"/>
                <a:ea typeface="ＭＳ 明朝" charset="-128"/>
              </a:rPr>
              <a:t>le dijeron una vez con respecto a la doctrina de la predestinación: </a:t>
            </a:r>
            <a:r>
              <a:rPr lang="es-ES" sz="3000" i="1" dirty="0">
                <a:latin typeface="Montserrat" panose="02000505000000020004" pitchFamily="2" charset="0"/>
                <a:ea typeface="ＭＳ 明朝" charset="-128"/>
              </a:rPr>
              <a:t>"no entiendo como Dios puede decir que aborreció a Esaú" </a:t>
            </a:r>
            <a:r>
              <a:rPr lang="es-ES" sz="3000" dirty="0">
                <a:latin typeface="Montserrat" panose="02000505000000020004" pitchFamily="2" charset="0"/>
                <a:ea typeface="ＭＳ 明朝" charset="-128"/>
              </a:rPr>
              <a:t>a lo que el pastor contestó: </a:t>
            </a:r>
            <a:r>
              <a:rPr lang="es-ES" sz="3000" i="1" dirty="0">
                <a:latin typeface="Montserrat" panose="02000505000000020004" pitchFamily="2" charset="0"/>
                <a:ea typeface="ＭＳ 明朝" charset="-128"/>
              </a:rPr>
              <a:t>"Yo lo entiendo perfectamente,</a:t>
            </a:r>
          </a:p>
          <a:p>
            <a:pPr marR="988695" algn="just">
              <a:lnSpc>
                <a:spcPct val="150000"/>
              </a:lnSpc>
              <a:spcAft>
                <a:spcPts val="0"/>
              </a:spcAft>
            </a:pPr>
            <a:r>
              <a:rPr lang="es-ES" sz="3000" i="1" dirty="0">
                <a:latin typeface="Montserrat" panose="02000505000000020004" pitchFamily="2" charset="0"/>
                <a:ea typeface="ＭＳ 明朝" charset="-128"/>
              </a:rPr>
              <a:t> lo que no puedo entender es cómo puede </a:t>
            </a:r>
          </a:p>
          <a:p>
            <a:pPr marR="988695" algn="just">
              <a:lnSpc>
                <a:spcPct val="150000"/>
              </a:lnSpc>
              <a:spcAft>
                <a:spcPts val="0"/>
              </a:spcAft>
            </a:pPr>
            <a:r>
              <a:rPr lang="es-ES" sz="3000" i="1" dirty="0">
                <a:latin typeface="Montserrat" panose="02000505000000020004" pitchFamily="2" charset="0"/>
                <a:ea typeface="ＭＳ 明朝" charset="-128"/>
              </a:rPr>
              <a:t>decir que  amó a Jacob".</a:t>
            </a:r>
          </a:p>
          <a:p>
            <a:pPr marR="988695" algn="just">
              <a:lnSpc>
                <a:spcPct val="150000"/>
              </a:lnSpc>
              <a:spcAft>
                <a:spcPts val="0"/>
              </a:spcAft>
            </a:pPr>
            <a:endParaRPr lang="es-ES" sz="2800" dirty="0">
              <a:latin typeface="Montserrat" panose="02000505000000020004" pitchFamily="2" charset="0"/>
              <a:ea typeface="ＭＳ 明朝" charset="-128"/>
            </a:endParaRPr>
          </a:p>
        </p:txBody>
      </p:sp>
      <p:pic>
        <p:nvPicPr>
          <p:cNvPr id="9" name="Imagen 8">
            <a:extLst>
              <a:ext uri="{FF2B5EF4-FFF2-40B4-BE49-F238E27FC236}">
                <a16:creationId xmlns:a16="http://schemas.microsoft.com/office/drawing/2014/main" id="{7844C031-42D7-4B8A-84ED-CC4775D28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6830" y="3644371"/>
            <a:ext cx="2568761" cy="3172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1824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8" name="Rectángulo 7">
            <a:extLst>
              <a:ext uri="{FF2B5EF4-FFF2-40B4-BE49-F238E27FC236}">
                <a16:creationId xmlns:a16="http://schemas.microsoft.com/office/drawing/2014/main" id="{C70CEDD2-6A6E-1F4C-90A9-BE502E1B9925}"/>
              </a:ext>
            </a:extLst>
          </p:cNvPr>
          <p:cNvSpPr/>
          <p:nvPr/>
        </p:nvSpPr>
        <p:spPr>
          <a:xfrm>
            <a:off x="265710" y="1507623"/>
            <a:ext cx="11660580" cy="5632311"/>
          </a:xfrm>
          <a:prstGeom prst="rect">
            <a:avLst/>
          </a:prstGeom>
        </p:spPr>
        <p:txBody>
          <a:bodyPr wrap="square">
            <a:spAutoFit/>
          </a:bodyPr>
          <a:lstStyle/>
          <a:p>
            <a:pPr algn="just">
              <a:spcAft>
                <a:spcPts val="0"/>
              </a:spcAft>
            </a:pPr>
            <a:r>
              <a:rPr lang="es-ES" sz="2400" b="1" dirty="0">
                <a:solidFill>
                  <a:srgbClr val="A03887"/>
                </a:solidFill>
                <a:latin typeface="Montserrat" panose="02000505000000020004" pitchFamily="2" charset="0"/>
                <a:ea typeface="Avenir Book" charset="0"/>
                <a:cs typeface="Avenir Book" charset="0"/>
              </a:rPr>
              <a:t>14</a:t>
            </a:r>
            <a:r>
              <a:rPr lang="es-ES" sz="2400" dirty="0">
                <a:latin typeface="Montserrat" panose="02000505000000020004" pitchFamily="2" charset="0"/>
                <a:ea typeface="Avenir Book" charset="0"/>
                <a:cs typeface="Avenir Book" charset="0"/>
              </a:rPr>
              <a:t> ¿Qué, pues, diremos? </a:t>
            </a:r>
            <a:r>
              <a:rPr lang="es-ES" sz="2400" i="1" dirty="0">
                <a:latin typeface="Montserrat" panose="02000505000000020004" pitchFamily="2" charset="0"/>
                <a:ea typeface="Avenir Book" charset="0"/>
                <a:cs typeface="Avenir Book" charset="0"/>
              </a:rPr>
              <a:t>¿Que hay injusticia en Dios? En ninguna manera. </a:t>
            </a:r>
          </a:p>
          <a:p>
            <a:pPr algn="just">
              <a:spcAft>
                <a:spcPts val="0"/>
              </a:spcAft>
            </a:pPr>
            <a:endParaRPr lang="es-ES" sz="2400" i="1" dirty="0">
              <a:latin typeface="Montserrat" panose="02000505000000020004" pitchFamily="2" charset="0"/>
              <a:ea typeface="Avenir Book" charset="0"/>
              <a:cs typeface="Avenir Book" charset="0"/>
            </a:endParaRPr>
          </a:p>
          <a:p>
            <a:pPr algn="just">
              <a:spcAft>
                <a:spcPts val="0"/>
              </a:spcAft>
            </a:pPr>
            <a:r>
              <a:rPr lang="es-ES" sz="2400" b="1" dirty="0">
                <a:solidFill>
                  <a:srgbClr val="A03887"/>
                </a:solidFill>
                <a:latin typeface="Montserrat" panose="02000505000000020004" pitchFamily="2" charset="0"/>
                <a:ea typeface="Avenir Book" charset="0"/>
                <a:cs typeface="Avenir Book" charset="0"/>
              </a:rPr>
              <a:t>15</a:t>
            </a:r>
            <a:r>
              <a:rPr lang="es-ES" sz="2400" dirty="0">
                <a:latin typeface="Montserrat" panose="02000505000000020004" pitchFamily="2" charset="0"/>
                <a:ea typeface="Avenir Book" charset="0"/>
                <a:cs typeface="Avenir Book" charset="0"/>
              </a:rPr>
              <a:t> Pues a Moisés dice: </a:t>
            </a:r>
            <a:r>
              <a:rPr lang="es-ES" sz="2400" i="1" dirty="0">
                <a:latin typeface="Montserrat" panose="02000505000000020004" pitchFamily="2" charset="0"/>
                <a:ea typeface="Avenir Book" charset="0"/>
                <a:cs typeface="Avenir Book" charset="0"/>
              </a:rPr>
              <a:t>Tendré misericordia del que yo tenga misericordia</a:t>
            </a:r>
            <a:r>
              <a:rPr lang="es-ES" sz="2400" dirty="0">
                <a:latin typeface="Montserrat" panose="02000505000000020004" pitchFamily="2" charset="0"/>
                <a:ea typeface="Avenir Book" charset="0"/>
                <a:cs typeface="Avenir Book" charset="0"/>
              </a:rPr>
              <a:t>, </a:t>
            </a:r>
          </a:p>
          <a:p>
            <a:pPr algn="just">
              <a:spcAft>
                <a:spcPts val="0"/>
              </a:spcAft>
            </a:pPr>
            <a:r>
              <a:rPr lang="es-ES" sz="2400" i="1" dirty="0">
                <a:latin typeface="Montserrat" panose="02000505000000020004" pitchFamily="2" charset="0"/>
                <a:ea typeface="Avenir Book" charset="0"/>
                <a:cs typeface="Avenir Book" charset="0"/>
              </a:rPr>
              <a:t>y me compadeceré del que yo me compadezca.</a:t>
            </a:r>
          </a:p>
          <a:p>
            <a:pPr algn="just">
              <a:spcAft>
                <a:spcPts val="0"/>
              </a:spcAft>
            </a:pPr>
            <a:endParaRPr lang="es-ES" sz="2400" i="1" dirty="0">
              <a:latin typeface="Montserrat" panose="02000505000000020004" pitchFamily="2" charset="0"/>
              <a:ea typeface="Avenir Book" charset="0"/>
              <a:cs typeface="Avenir Book" charset="0"/>
            </a:endParaRPr>
          </a:p>
          <a:p>
            <a:pPr algn="just">
              <a:spcAft>
                <a:spcPts val="0"/>
              </a:spcAft>
            </a:pPr>
            <a:r>
              <a:rPr lang="es-ES" sz="2400" b="1" dirty="0">
                <a:solidFill>
                  <a:srgbClr val="A03887"/>
                </a:solidFill>
                <a:latin typeface="Montserrat" panose="02000505000000020004" pitchFamily="2" charset="0"/>
                <a:ea typeface="Avenir Book" charset="0"/>
                <a:cs typeface="Avenir Book" charset="0"/>
              </a:rPr>
              <a:t>16</a:t>
            </a:r>
            <a:r>
              <a:rPr lang="es-ES" sz="2400" dirty="0">
                <a:latin typeface="Montserrat" panose="02000505000000020004" pitchFamily="2" charset="0"/>
                <a:ea typeface="Avenir Book" charset="0"/>
                <a:cs typeface="Avenir Book" charset="0"/>
              </a:rPr>
              <a:t> Así que </a:t>
            </a:r>
            <a:r>
              <a:rPr lang="es-ES" sz="2400" i="1" dirty="0">
                <a:latin typeface="Montserrat" panose="02000505000000020004" pitchFamily="2" charset="0"/>
                <a:ea typeface="Avenir Book" charset="0"/>
                <a:cs typeface="Avenir Book" charset="0"/>
              </a:rPr>
              <a:t>no depende del que quiere, ni del que corre, </a:t>
            </a:r>
          </a:p>
          <a:p>
            <a:pPr algn="just">
              <a:spcAft>
                <a:spcPts val="0"/>
              </a:spcAft>
            </a:pPr>
            <a:r>
              <a:rPr lang="es-ES" sz="2400" i="1" dirty="0">
                <a:latin typeface="Montserrat" panose="02000505000000020004" pitchFamily="2" charset="0"/>
                <a:ea typeface="Avenir Book" charset="0"/>
                <a:cs typeface="Avenir Book" charset="0"/>
              </a:rPr>
              <a:t>     sino de Dios que tiene misericordia. </a:t>
            </a:r>
          </a:p>
          <a:p>
            <a:pPr algn="just">
              <a:spcAft>
                <a:spcPts val="0"/>
              </a:spcAft>
            </a:pPr>
            <a:endParaRPr lang="es-ES" sz="2400" i="1" dirty="0">
              <a:latin typeface="Montserrat" panose="02000505000000020004" pitchFamily="2" charset="0"/>
              <a:ea typeface="Avenir Book" charset="0"/>
              <a:cs typeface="Avenir Book" charset="0"/>
            </a:endParaRPr>
          </a:p>
          <a:p>
            <a:pPr algn="just">
              <a:spcAft>
                <a:spcPts val="0"/>
              </a:spcAft>
            </a:pPr>
            <a:r>
              <a:rPr lang="es-ES" sz="2400" b="1" dirty="0">
                <a:solidFill>
                  <a:srgbClr val="A03887"/>
                </a:solidFill>
                <a:latin typeface="Montserrat" panose="02000505000000020004" pitchFamily="2" charset="0"/>
                <a:ea typeface="Avenir Book" charset="0"/>
                <a:cs typeface="Avenir Book" charset="0"/>
              </a:rPr>
              <a:t>17</a:t>
            </a:r>
            <a:r>
              <a:rPr lang="es-ES" sz="2400" dirty="0">
                <a:latin typeface="Montserrat" panose="02000505000000020004" pitchFamily="2" charset="0"/>
                <a:ea typeface="Avenir Book" charset="0"/>
                <a:cs typeface="Avenir Book" charset="0"/>
              </a:rPr>
              <a:t> Porque la Escritura dice a Faraón: Para esto mismo te he levantado, para mostrar en ti mi poder, y para que mi nombre sea anunciado por toda la tierra.</a:t>
            </a:r>
          </a:p>
          <a:p>
            <a:pPr algn="just">
              <a:spcAft>
                <a:spcPts val="0"/>
              </a:spcAft>
            </a:pPr>
            <a:endParaRPr lang="es-ES" sz="2400" dirty="0">
              <a:latin typeface="Montserrat" panose="02000505000000020004" pitchFamily="2" charset="0"/>
              <a:ea typeface="Avenir Book" charset="0"/>
              <a:cs typeface="Avenir Book" charset="0"/>
            </a:endParaRPr>
          </a:p>
          <a:p>
            <a:pPr marL="228600" indent="-228600" algn="just">
              <a:spcAft>
                <a:spcPts val="0"/>
              </a:spcAft>
            </a:pPr>
            <a:r>
              <a:rPr lang="es-ES" sz="2400" b="1" dirty="0">
                <a:solidFill>
                  <a:srgbClr val="A03887"/>
                </a:solidFill>
                <a:latin typeface="Montserrat" panose="02000505000000020004" pitchFamily="2" charset="0"/>
                <a:ea typeface="Avenir Book" charset="0"/>
                <a:cs typeface="Avenir Book" charset="0"/>
              </a:rPr>
              <a:t>18</a:t>
            </a:r>
            <a:r>
              <a:rPr lang="es-ES" sz="2400" dirty="0">
                <a:latin typeface="Montserrat" panose="02000505000000020004" pitchFamily="2" charset="0"/>
                <a:ea typeface="Avenir Book" charset="0"/>
                <a:cs typeface="Avenir Book" charset="0"/>
              </a:rPr>
              <a:t> De manera que </a:t>
            </a:r>
            <a:r>
              <a:rPr lang="es-ES" sz="2400" i="1" dirty="0">
                <a:latin typeface="Montserrat" panose="02000505000000020004" pitchFamily="2" charset="0"/>
                <a:ea typeface="Avenir Book" charset="0"/>
                <a:cs typeface="Avenir Book" charset="0"/>
              </a:rPr>
              <a:t>de quien quiere, tiene misericordia, y al que quiere endurecer, endurece. </a:t>
            </a:r>
            <a:endParaRPr lang="es-ES" sz="2400" i="1" dirty="0">
              <a:effectLst/>
              <a:latin typeface="Montserrat" panose="02000505000000020004" pitchFamily="2" charset="0"/>
              <a:ea typeface="Avenir Book" charset="0"/>
              <a:cs typeface="Avenir Book" charset="0"/>
            </a:endParaRPr>
          </a:p>
          <a:p>
            <a:pPr algn="just"/>
            <a:endParaRPr lang="es-ES_tradnl" sz="2400" dirty="0">
              <a:latin typeface="Montserrat" panose="02000505000000020004" pitchFamily="2" charset="0"/>
              <a:cs typeface="Times New Roman"/>
            </a:endParaRPr>
          </a:p>
        </p:txBody>
      </p:sp>
      <p:pic>
        <p:nvPicPr>
          <p:cNvPr id="12" name="Imagen 11">
            <a:extLst>
              <a:ext uri="{FF2B5EF4-FFF2-40B4-BE49-F238E27FC236}">
                <a16:creationId xmlns:a16="http://schemas.microsoft.com/office/drawing/2014/main" id="{2B8520D8-7B71-4100-8161-46FAAFEFD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068" y="192947"/>
            <a:ext cx="6733718" cy="1115736"/>
          </a:xfrm>
          <a:prstGeom prst="rect">
            <a:avLst/>
          </a:prstGeom>
          <a:ln>
            <a:noFill/>
          </a:ln>
          <a:effectLst>
            <a:softEdge rad="112500"/>
          </a:effectLst>
        </p:spPr>
      </p:pic>
      <p:sp>
        <p:nvSpPr>
          <p:cNvPr id="10" name="CuadroTexto 9">
            <a:extLst>
              <a:ext uri="{FF2B5EF4-FFF2-40B4-BE49-F238E27FC236}">
                <a16:creationId xmlns:a16="http://schemas.microsoft.com/office/drawing/2014/main" id="{A16C3BB4-4992-9245-9484-17DD766F7528}"/>
              </a:ext>
            </a:extLst>
          </p:cNvPr>
          <p:cNvSpPr txBox="1"/>
          <p:nvPr/>
        </p:nvSpPr>
        <p:spPr>
          <a:xfrm>
            <a:off x="4893647" y="428668"/>
            <a:ext cx="5468150" cy="630942"/>
          </a:xfrm>
          <a:prstGeom prst="rect">
            <a:avLst/>
          </a:prstGeom>
          <a:noFill/>
        </p:spPr>
        <p:txBody>
          <a:bodyPr wrap="square" rtlCol="0">
            <a:spAutoFit/>
          </a:bodyPr>
          <a:lstStyle/>
          <a:p>
            <a:r>
              <a:rPr lang="es-ES" sz="3500" b="1" dirty="0">
                <a:latin typeface="Montserrat" panose="02000505000000020004" pitchFamily="2" charset="0"/>
              </a:rPr>
              <a:t>ROMANOS 9</a:t>
            </a:r>
          </a:p>
        </p:txBody>
      </p:sp>
    </p:spTree>
    <p:extLst>
      <p:ext uri="{BB962C8B-B14F-4D97-AF65-F5344CB8AC3E}">
        <p14:creationId xmlns:p14="http://schemas.microsoft.com/office/powerpoint/2010/main" val="1597172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8" name="Rectángulo 7">
            <a:extLst>
              <a:ext uri="{FF2B5EF4-FFF2-40B4-BE49-F238E27FC236}">
                <a16:creationId xmlns:a16="http://schemas.microsoft.com/office/drawing/2014/main" id="{C70CEDD2-6A6E-1F4C-90A9-BE502E1B9925}"/>
              </a:ext>
            </a:extLst>
          </p:cNvPr>
          <p:cNvSpPr/>
          <p:nvPr/>
        </p:nvSpPr>
        <p:spPr>
          <a:xfrm>
            <a:off x="165878" y="1611642"/>
            <a:ext cx="11880711" cy="5262979"/>
          </a:xfrm>
          <a:prstGeom prst="rect">
            <a:avLst/>
          </a:prstGeom>
        </p:spPr>
        <p:txBody>
          <a:bodyPr wrap="square">
            <a:spAutoFit/>
          </a:bodyPr>
          <a:lstStyle/>
          <a:p>
            <a:pPr algn="just">
              <a:spcAft>
                <a:spcPts val="0"/>
              </a:spcAft>
            </a:pPr>
            <a:r>
              <a:rPr lang="es-ES" sz="2600" b="1" dirty="0">
                <a:solidFill>
                  <a:srgbClr val="A03887"/>
                </a:solidFill>
                <a:latin typeface="Montserrat" panose="02000505000000020004" pitchFamily="2" charset="0"/>
                <a:ea typeface="Avenir Book" charset="0"/>
                <a:cs typeface="Avenir Book" charset="0"/>
              </a:rPr>
              <a:t>20</a:t>
            </a:r>
            <a:r>
              <a:rPr lang="es-ES" sz="2600" dirty="0">
                <a:latin typeface="Montserrat" panose="02000505000000020004" pitchFamily="2" charset="0"/>
                <a:ea typeface="Avenir Book" charset="0"/>
                <a:cs typeface="Avenir Book" charset="0"/>
              </a:rPr>
              <a:t> Mas antes, oh hombre, ¿quién eres tú, para que alterques con Dios? ¿Dirá el vaso de barro al que lo formó: ¿Por qué me has hecho así?</a:t>
            </a:r>
          </a:p>
          <a:p>
            <a:pPr algn="just">
              <a:spcAft>
                <a:spcPts val="0"/>
              </a:spcAft>
            </a:pPr>
            <a:endParaRPr lang="es-ES" sz="2600" dirty="0">
              <a:latin typeface="Montserrat" panose="02000505000000020004" pitchFamily="2" charset="0"/>
              <a:ea typeface="Avenir Book" charset="0"/>
              <a:cs typeface="Avenir Book" charset="0"/>
            </a:endParaRPr>
          </a:p>
          <a:p>
            <a:pPr algn="just">
              <a:spcAft>
                <a:spcPts val="0"/>
              </a:spcAft>
            </a:pPr>
            <a:r>
              <a:rPr lang="es-ES" sz="2600" b="1" dirty="0">
                <a:solidFill>
                  <a:srgbClr val="A03887"/>
                </a:solidFill>
                <a:latin typeface="Montserrat" panose="02000505000000020004" pitchFamily="2" charset="0"/>
                <a:ea typeface="Avenir Book" charset="0"/>
                <a:cs typeface="Avenir Book" charset="0"/>
              </a:rPr>
              <a:t>21</a:t>
            </a:r>
            <a:r>
              <a:rPr lang="es-ES" sz="2600" dirty="0">
                <a:latin typeface="Montserrat" panose="02000505000000020004" pitchFamily="2" charset="0"/>
                <a:ea typeface="Avenir Book" charset="0"/>
                <a:cs typeface="Avenir Book" charset="0"/>
              </a:rPr>
              <a:t> ¿O no tiene potestad el alfarero sobre el barro, para hacer de la misma masa un vaso para honra y otro para deshonra? </a:t>
            </a:r>
          </a:p>
          <a:p>
            <a:pPr algn="just">
              <a:spcAft>
                <a:spcPts val="0"/>
              </a:spcAft>
            </a:pPr>
            <a:endParaRPr lang="es-ES" sz="2600" dirty="0">
              <a:latin typeface="Montserrat" panose="02000505000000020004" pitchFamily="2" charset="0"/>
              <a:ea typeface="Avenir Book" charset="0"/>
              <a:cs typeface="Avenir Book" charset="0"/>
            </a:endParaRPr>
          </a:p>
          <a:p>
            <a:pPr algn="just">
              <a:spcAft>
                <a:spcPts val="0"/>
              </a:spcAft>
            </a:pPr>
            <a:r>
              <a:rPr lang="es-ES" sz="2600" dirty="0">
                <a:latin typeface="Montserrat" panose="02000505000000020004" pitchFamily="2" charset="0"/>
                <a:ea typeface="Avenir Book" charset="0"/>
                <a:cs typeface="Avenir Book" charset="0"/>
              </a:rPr>
              <a:t>¿Y qué, si Dios, queriendo mostrar su ira y hacer notorio su poder, soportó con mucha paciencia los vasos de ira preparados para destrucción, </a:t>
            </a:r>
          </a:p>
          <a:p>
            <a:pPr algn="just">
              <a:spcAft>
                <a:spcPts val="0"/>
              </a:spcAft>
            </a:pPr>
            <a:endParaRPr lang="es-ES" sz="2600" dirty="0">
              <a:latin typeface="Montserrat" panose="02000505000000020004" pitchFamily="2" charset="0"/>
              <a:ea typeface="Avenir Book" charset="0"/>
              <a:cs typeface="Avenir Book" charset="0"/>
            </a:endParaRPr>
          </a:p>
          <a:p>
            <a:pPr algn="just">
              <a:spcAft>
                <a:spcPts val="0"/>
              </a:spcAft>
            </a:pPr>
            <a:r>
              <a:rPr lang="es-ES" sz="2600" b="1" dirty="0">
                <a:solidFill>
                  <a:srgbClr val="A03887"/>
                </a:solidFill>
                <a:latin typeface="Montserrat" panose="02000505000000020004" pitchFamily="2" charset="0"/>
                <a:ea typeface="Avenir Book" charset="0"/>
                <a:cs typeface="Avenir Book" charset="0"/>
              </a:rPr>
              <a:t>23</a:t>
            </a:r>
            <a:r>
              <a:rPr lang="es-ES" sz="2600" dirty="0">
                <a:latin typeface="Montserrat" panose="02000505000000020004" pitchFamily="2" charset="0"/>
                <a:ea typeface="Avenir Book" charset="0"/>
                <a:cs typeface="Avenir Book" charset="0"/>
              </a:rPr>
              <a:t> y para hacer notorias las riquezas de su gloria, las mostró para con los vasos de misericordia que él preparó de antemano para gloria,</a:t>
            </a:r>
          </a:p>
          <a:p>
            <a:pPr algn="just"/>
            <a:endParaRPr lang="es-ES_tradnl" sz="2400" dirty="0">
              <a:latin typeface="Montserrat" panose="02000505000000020004" pitchFamily="2" charset="0"/>
              <a:cs typeface="Times New Roman"/>
            </a:endParaRPr>
          </a:p>
        </p:txBody>
      </p:sp>
      <p:pic>
        <p:nvPicPr>
          <p:cNvPr id="11" name="Imagen 10">
            <a:extLst>
              <a:ext uri="{FF2B5EF4-FFF2-40B4-BE49-F238E27FC236}">
                <a16:creationId xmlns:a16="http://schemas.microsoft.com/office/drawing/2014/main" id="{3F1C2A82-529E-4C42-9DF6-F57999635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068" y="192947"/>
            <a:ext cx="6733718" cy="1115736"/>
          </a:xfrm>
          <a:prstGeom prst="rect">
            <a:avLst/>
          </a:prstGeom>
          <a:ln>
            <a:noFill/>
          </a:ln>
          <a:effectLst>
            <a:softEdge rad="112500"/>
          </a:effectLst>
        </p:spPr>
      </p:pic>
      <p:sp>
        <p:nvSpPr>
          <p:cNvPr id="12" name="CuadroTexto 11">
            <a:extLst>
              <a:ext uri="{FF2B5EF4-FFF2-40B4-BE49-F238E27FC236}">
                <a16:creationId xmlns:a16="http://schemas.microsoft.com/office/drawing/2014/main" id="{ED23D90B-B935-B545-95B3-74D15C3BCE52}"/>
              </a:ext>
            </a:extLst>
          </p:cNvPr>
          <p:cNvSpPr txBox="1"/>
          <p:nvPr/>
        </p:nvSpPr>
        <p:spPr>
          <a:xfrm>
            <a:off x="4893647" y="428668"/>
            <a:ext cx="5468150" cy="630942"/>
          </a:xfrm>
          <a:prstGeom prst="rect">
            <a:avLst/>
          </a:prstGeom>
          <a:noFill/>
        </p:spPr>
        <p:txBody>
          <a:bodyPr wrap="square" rtlCol="0">
            <a:spAutoFit/>
          </a:bodyPr>
          <a:lstStyle/>
          <a:p>
            <a:r>
              <a:rPr lang="es-ES" sz="3500" b="1" dirty="0">
                <a:latin typeface="Montserrat" panose="02000505000000020004" pitchFamily="2" charset="0"/>
              </a:rPr>
              <a:t>ROMANOS 9</a:t>
            </a:r>
          </a:p>
        </p:txBody>
      </p:sp>
    </p:spTree>
    <p:extLst>
      <p:ext uri="{BB962C8B-B14F-4D97-AF65-F5344CB8AC3E}">
        <p14:creationId xmlns:p14="http://schemas.microsoft.com/office/powerpoint/2010/main" val="2679658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8" name="Rectángulo 7">
            <a:extLst>
              <a:ext uri="{FF2B5EF4-FFF2-40B4-BE49-F238E27FC236}">
                <a16:creationId xmlns:a16="http://schemas.microsoft.com/office/drawing/2014/main" id="{C70CEDD2-6A6E-1F4C-90A9-BE502E1B9925}"/>
              </a:ext>
            </a:extLst>
          </p:cNvPr>
          <p:cNvSpPr/>
          <p:nvPr/>
        </p:nvSpPr>
        <p:spPr>
          <a:xfrm>
            <a:off x="203200" y="2031065"/>
            <a:ext cx="7786483" cy="2739211"/>
          </a:xfrm>
          <a:prstGeom prst="rect">
            <a:avLst/>
          </a:prstGeom>
        </p:spPr>
        <p:txBody>
          <a:bodyPr wrap="square">
            <a:spAutoFit/>
          </a:bodyPr>
          <a:lstStyle/>
          <a:p>
            <a:pPr algn="ctr">
              <a:spcAft>
                <a:spcPts val="0"/>
              </a:spcAft>
            </a:pPr>
            <a:r>
              <a:rPr lang="es-ES" sz="3500" dirty="0">
                <a:latin typeface="Montserrat" panose="02000505000000020004" pitchFamily="2" charset="0"/>
                <a:ea typeface="Avenir Book" charset="0"/>
                <a:cs typeface="Avenir Book" charset="0"/>
              </a:rPr>
              <a:t>Cuestionar a Dios implica constituirse en una autoridad por encima de Él con derecho para cuestionarlo y llamarlo injusto. </a:t>
            </a:r>
          </a:p>
          <a:p>
            <a:pPr algn="ctr"/>
            <a:endParaRPr lang="es-ES_tradnl" sz="3200" dirty="0">
              <a:latin typeface="Montserrat" panose="02000505000000020004" pitchFamily="2" charset="0"/>
              <a:cs typeface="Times New Roman"/>
            </a:endParaRPr>
          </a:p>
        </p:txBody>
      </p:sp>
      <p:sp>
        <p:nvSpPr>
          <p:cNvPr id="9" name="CuadroTexto 8">
            <a:extLst>
              <a:ext uri="{FF2B5EF4-FFF2-40B4-BE49-F238E27FC236}">
                <a16:creationId xmlns:a16="http://schemas.microsoft.com/office/drawing/2014/main" id="{36E343B8-FE0F-4A36-936E-BA7211A30E2A}"/>
              </a:ext>
            </a:extLst>
          </p:cNvPr>
          <p:cNvSpPr txBox="1"/>
          <p:nvPr/>
        </p:nvSpPr>
        <p:spPr>
          <a:xfrm>
            <a:off x="3040191" y="292626"/>
            <a:ext cx="7016275" cy="646331"/>
          </a:xfrm>
          <a:prstGeom prst="rect">
            <a:avLst/>
          </a:prstGeom>
          <a:noFill/>
        </p:spPr>
        <p:txBody>
          <a:bodyPr wrap="square" rtlCol="0">
            <a:spAutoFit/>
          </a:bodyPr>
          <a:lstStyle/>
          <a:p>
            <a:r>
              <a:rPr lang="es-ES" sz="3600" dirty="0">
                <a:latin typeface="Montserrat" panose="02000505000000020004" pitchFamily="2" charset="0"/>
              </a:rPr>
              <a:t>c.- LA SOBERANÍA DE DIOS</a:t>
            </a:r>
          </a:p>
        </p:txBody>
      </p:sp>
      <p:sp>
        <p:nvSpPr>
          <p:cNvPr id="10" name="Rectángulo 9">
            <a:extLst>
              <a:ext uri="{FF2B5EF4-FFF2-40B4-BE49-F238E27FC236}">
                <a16:creationId xmlns:a16="http://schemas.microsoft.com/office/drawing/2014/main" id="{7FA592E0-82CA-436E-8F5A-7FB3525E08B7}"/>
              </a:ext>
            </a:extLst>
          </p:cNvPr>
          <p:cNvSpPr/>
          <p:nvPr/>
        </p:nvSpPr>
        <p:spPr>
          <a:xfrm>
            <a:off x="702253" y="4939159"/>
            <a:ext cx="6620723" cy="1323439"/>
          </a:xfrm>
          <a:prstGeom prst="rect">
            <a:avLst/>
          </a:prstGeom>
        </p:spPr>
        <p:txBody>
          <a:bodyPr wrap="none">
            <a:spAutoFit/>
          </a:bodyPr>
          <a:lstStyle/>
          <a:p>
            <a:pPr algn="ctr"/>
            <a:r>
              <a:rPr lang="es-ES" sz="4000" b="1" dirty="0">
                <a:latin typeface="Montserrat" panose="02000505000000020004" pitchFamily="2" charset="0"/>
                <a:ea typeface="Candara" charset="0"/>
                <a:cs typeface="Candara" charset="0"/>
              </a:rPr>
              <a:t>«Dios es Dios </a:t>
            </a:r>
          </a:p>
          <a:p>
            <a:pPr algn="ctr"/>
            <a:r>
              <a:rPr lang="es-ES" sz="4000" b="1" dirty="0">
                <a:latin typeface="Montserrat" panose="02000505000000020004" pitchFamily="2" charset="0"/>
                <a:ea typeface="Candara" charset="0"/>
                <a:cs typeface="Candara" charset="0"/>
              </a:rPr>
              <a:t>y nosotros no lo somos»</a:t>
            </a:r>
            <a:r>
              <a:rPr lang="es-ES" sz="4000" dirty="0">
                <a:latin typeface="Montserrat" panose="02000505000000020004" pitchFamily="2" charset="0"/>
                <a:ea typeface="Candara" charset="0"/>
                <a:cs typeface="Candara" charset="0"/>
              </a:rPr>
              <a:t> </a:t>
            </a:r>
          </a:p>
        </p:txBody>
      </p:sp>
      <p:pic>
        <p:nvPicPr>
          <p:cNvPr id="7" name="Imagen 6">
            <a:extLst>
              <a:ext uri="{FF2B5EF4-FFF2-40B4-BE49-F238E27FC236}">
                <a16:creationId xmlns:a16="http://schemas.microsoft.com/office/drawing/2014/main" id="{3A52284E-2847-4519-B48A-F077896FF3E2}"/>
              </a:ext>
            </a:extLst>
          </p:cNvPr>
          <p:cNvPicPr>
            <a:picLocks noChangeAspect="1"/>
          </p:cNvPicPr>
          <p:nvPr/>
        </p:nvPicPr>
        <p:blipFill rotWithShape="1">
          <a:blip r:embed="rId3">
            <a:extLst>
              <a:ext uri="{28A0092B-C50C-407E-A947-70E740481C1C}">
                <a14:useLocalDpi xmlns:a14="http://schemas.microsoft.com/office/drawing/2010/main" val="0"/>
              </a:ext>
            </a:extLst>
          </a:blip>
          <a:srcRect l="30585" t="12343" r="32674"/>
          <a:stretch/>
        </p:blipFill>
        <p:spPr>
          <a:xfrm>
            <a:off x="8656390" y="1308683"/>
            <a:ext cx="3180010" cy="5356369"/>
          </a:xfrm>
          <a:prstGeom prst="rect">
            <a:avLst/>
          </a:prstGeom>
        </p:spPr>
      </p:pic>
    </p:spTree>
    <p:extLst>
      <p:ext uri="{BB962C8B-B14F-4D97-AF65-F5344CB8AC3E}">
        <p14:creationId xmlns:p14="http://schemas.microsoft.com/office/powerpoint/2010/main" val="148912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D6DAB38B-20CC-4267-9F86-44AD16B59513}"/>
              </a:ext>
            </a:extLst>
          </p:cNvPr>
          <p:cNvPicPr>
            <a:picLocks noChangeAspect="1"/>
          </p:cNvPicPr>
          <p:nvPr/>
        </p:nvPicPr>
        <p:blipFill rotWithShape="1">
          <a:blip r:embed="rId2">
            <a:extLst>
              <a:ext uri="{28A0092B-C50C-407E-A947-70E740481C1C}">
                <a14:useLocalDpi xmlns:a14="http://schemas.microsoft.com/office/drawing/2010/main" val="0"/>
              </a:ext>
            </a:extLst>
          </a:blip>
          <a:srcRect l="12712" r="23493"/>
          <a:stretch/>
        </p:blipFill>
        <p:spPr>
          <a:xfrm>
            <a:off x="237067" y="169333"/>
            <a:ext cx="11836400" cy="6478942"/>
          </a:xfrm>
          <a:prstGeom prst="rect">
            <a:avLst/>
          </a:prstGeom>
        </p:spPr>
      </p:pic>
    </p:spTree>
    <p:extLst>
      <p:ext uri="{BB962C8B-B14F-4D97-AF65-F5344CB8AC3E}">
        <p14:creationId xmlns:p14="http://schemas.microsoft.com/office/powerpoint/2010/main" val="2040467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8" name="Rectángulo 7">
            <a:extLst>
              <a:ext uri="{FF2B5EF4-FFF2-40B4-BE49-F238E27FC236}">
                <a16:creationId xmlns:a16="http://schemas.microsoft.com/office/drawing/2014/main" id="{C70CEDD2-6A6E-1F4C-90A9-BE502E1B9925}"/>
              </a:ext>
            </a:extLst>
          </p:cNvPr>
          <p:cNvSpPr/>
          <p:nvPr/>
        </p:nvSpPr>
        <p:spPr>
          <a:xfrm>
            <a:off x="349807" y="1345222"/>
            <a:ext cx="11450308" cy="1754326"/>
          </a:xfrm>
          <a:prstGeom prst="rect">
            <a:avLst/>
          </a:prstGeom>
        </p:spPr>
        <p:txBody>
          <a:bodyPr wrap="square">
            <a:spAutoFit/>
          </a:bodyPr>
          <a:lstStyle/>
          <a:p>
            <a:pPr algn="ctr">
              <a:spcAft>
                <a:spcPts val="0"/>
              </a:spcAft>
            </a:pPr>
            <a:r>
              <a:rPr lang="es-ES" sz="4000" dirty="0">
                <a:latin typeface="Montserrat" panose="02000505000000020004" pitchFamily="2" charset="0"/>
                <a:ea typeface="Avenir Book" charset="0"/>
                <a:cs typeface="Avenir Book" charset="0"/>
              </a:rPr>
              <a:t>«La elección no pone a nadie en el infierno </a:t>
            </a:r>
          </a:p>
          <a:p>
            <a:pPr algn="ctr">
              <a:spcAft>
                <a:spcPts val="0"/>
              </a:spcAft>
            </a:pPr>
            <a:r>
              <a:rPr lang="es-ES" sz="4000" dirty="0">
                <a:latin typeface="Montserrat" panose="02000505000000020004" pitchFamily="2" charset="0"/>
                <a:ea typeface="Avenir Book" charset="0"/>
                <a:cs typeface="Avenir Book" charset="0"/>
              </a:rPr>
              <a:t>pero si pone a muchos en el cielo»</a:t>
            </a:r>
          </a:p>
          <a:p>
            <a:pPr algn="just"/>
            <a:endParaRPr lang="es-ES_tradnl" sz="2800" dirty="0">
              <a:latin typeface="Montserrat" panose="02000505000000020004" pitchFamily="2" charset="0"/>
              <a:cs typeface="Times New Roman"/>
            </a:endParaRPr>
          </a:p>
        </p:txBody>
      </p:sp>
      <p:pic>
        <p:nvPicPr>
          <p:cNvPr id="9" name="Imagen 8">
            <a:extLst>
              <a:ext uri="{FF2B5EF4-FFF2-40B4-BE49-F238E27FC236}">
                <a16:creationId xmlns:a16="http://schemas.microsoft.com/office/drawing/2014/main" id="{ACDAFD39-898D-43DA-8F8D-61BA37815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801" y="2834083"/>
            <a:ext cx="9938320" cy="3814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839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8" name="Rectángulo 7">
            <a:extLst>
              <a:ext uri="{FF2B5EF4-FFF2-40B4-BE49-F238E27FC236}">
                <a16:creationId xmlns:a16="http://schemas.microsoft.com/office/drawing/2014/main" id="{C70CEDD2-6A6E-1F4C-90A9-BE502E1B9925}"/>
              </a:ext>
            </a:extLst>
          </p:cNvPr>
          <p:cNvSpPr/>
          <p:nvPr/>
        </p:nvSpPr>
        <p:spPr>
          <a:xfrm>
            <a:off x="370846" y="1399877"/>
            <a:ext cx="11450308" cy="3031599"/>
          </a:xfrm>
          <a:prstGeom prst="rect">
            <a:avLst/>
          </a:prstGeom>
        </p:spPr>
        <p:txBody>
          <a:bodyPr wrap="square">
            <a:spAutoFit/>
          </a:bodyPr>
          <a:lstStyle/>
          <a:p>
            <a:pPr algn="ctr">
              <a:spcBef>
                <a:spcPts val="600"/>
              </a:spcBef>
              <a:spcAft>
                <a:spcPts val="0"/>
              </a:spcAft>
            </a:pPr>
            <a:r>
              <a:rPr lang="es-ES" sz="3000" dirty="0">
                <a:latin typeface="Montserrat" panose="02000505000000020004" pitchFamily="2" charset="0"/>
                <a:ea typeface="Avenir Book" charset="0"/>
                <a:cs typeface="Avenir Book" charset="0"/>
              </a:rPr>
              <a:t>¿Cómo es posible que un Dios completamente SANTO envíe a sus criaturas malas al infierno?</a:t>
            </a:r>
          </a:p>
          <a:p>
            <a:pPr algn="ctr">
              <a:spcBef>
                <a:spcPts val="600"/>
              </a:spcBef>
              <a:spcAft>
                <a:spcPts val="0"/>
              </a:spcAft>
            </a:pPr>
            <a:r>
              <a:rPr lang="es-ES" sz="2800" dirty="0">
                <a:latin typeface="Montserrat" panose="02000505000000020004" pitchFamily="2" charset="0"/>
                <a:ea typeface="Avenir Book" charset="0"/>
                <a:cs typeface="Avenir Book" charset="0"/>
              </a:rPr>
              <a:t> </a:t>
            </a:r>
          </a:p>
          <a:p>
            <a:pPr algn="ctr">
              <a:spcBef>
                <a:spcPts val="600"/>
              </a:spcBef>
              <a:spcAft>
                <a:spcPts val="0"/>
              </a:spcAft>
            </a:pPr>
            <a:r>
              <a:rPr lang="es-ES" sz="3000" dirty="0">
                <a:latin typeface="Montserrat" panose="02000505000000020004" pitchFamily="2" charset="0"/>
                <a:ea typeface="Avenir Book" charset="0"/>
                <a:cs typeface="Avenir Book" charset="0"/>
              </a:rPr>
              <a:t>La pregunta que TODOS deberíamos hacernos es:</a:t>
            </a:r>
          </a:p>
          <a:p>
            <a:pPr algn="ctr">
              <a:spcBef>
                <a:spcPts val="600"/>
              </a:spcBef>
              <a:spcAft>
                <a:spcPts val="0"/>
              </a:spcAft>
            </a:pPr>
            <a:r>
              <a:rPr lang="es-ES" sz="3000" dirty="0">
                <a:latin typeface="Montserrat" panose="02000505000000020004" pitchFamily="2" charset="0"/>
                <a:ea typeface="Avenir Book" charset="0"/>
                <a:cs typeface="Avenir Book" charset="0"/>
              </a:rPr>
              <a:t> ¿Por qué Dios decide salvar a alguien?</a:t>
            </a:r>
          </a:p>
          <a:p>
            <a:pPr algn="just"/>
            <a:endParaRPr lang="es-ES_tradnl" sz="2800" dirty="0">
              <a:latin typeface="Montserrat" panose="02000505000000020004" pitchFamily="2" charset="0"/>
              <a:cs typeface="Times New Roman"/>
            </a:endParaRPr>
          </a:p>
        </p:txBody>
      </p:sp>
      <p:sp>
        <p:nvSpPr>
          <p:cNvPr id="10" name="CuadroTexto 9">
            <a:extLst>
              <a:ext uri="{FF2B5EF4-FFF2-40B4-BE49-F238E27FC236}">
                <a16:creationId xmlns:a16="http://schemas.microsoft.com/office/drawing/2014/main" id="{BEF8B742-C567-4AF7-9A39-8225DC45EB54}"/>
              </a:ext>
            </a:extLst>
          </p:cNvPr>
          <p:cNvSpPr txBox="1"/>
          <p:nvPr/>
        </p:nvSpPr>
        <p:spPr>
          <a:xfrm>
            <a:off x="2589482" y="94255"/>
            <a:ext cx="8316205" cy="707886"/>
          </a:xfrm>
          <a:prstGeom prst="rect">
            <a:avLst/>
          </a:prstGeom>
          <a:noFill/>
        </p:spPr>
        <p:txBody>
          <a:bodyPr wrap="square" rtlCol="0">
            <a:spAutoFit/>
          </a:bodyPr>
          <a:lstStyle/>
          <a:p>
            <a:r>
              <a:rPr lang="es-ES" sz="4000" b="1" dirty="0">
                <a:latin typeface="Montserrat" panose="02000505000000020004" pitchFamily="2" charset="0"/>
              </a:rPr>
              <a:t>LA PREGUNTA CLAVE NO ES:</a:t>
            </a:r>
          </a:p>
        </p:txBody>
      </p:sp>
      <p:pic>
        <p:nvPicPr>
          <p:cNvPr id="7" name="Imagen 6">
            <a:extLst>
              <a:ext uri="{FF2B5EF4-FFF2-40B4-BE49-F238E27FC236}">
                <a16:creationId xmlns:a16="http://schemas.microsoft.com/office/drawing/2014/main" id="{35A9C27A-FE4D-46E0-AC19-4C7C8D4F3DDC}"/>
              </a:ext>
            </a:extLst>
          </p:cNvPr>
          <p:cNvPicPr>
            <a:picLocks noChangeAspect="1"/>
          </p:cNvPicPr>
          <p:nvPr/>
        </p:nvPicPr>
        <p:blipFill rotWithShape="1">
          <a:blip r:embed="rId3">
            <a:extLst>
              <a:ext uri="{28A0092B-C50C-407E-A947-70E740481C1C}">
                <a14:useLocalDpi xmlns:a14="http://schemas.microsoft.com/office/drawing/2010/main" val="0"/>
              </a:ext>
            </a:extLst>
          </a:blip>
          <a:srcRect t="37459" b="3059"/>
          <a:stretch/>
        </p:blipFill>
        <p:spPr>
          <a:xfrm>
            <a:off x="2105074" y="4009694"/>
            <a:ext cx="7659711" cy="2848306"/>
          </a:xfrm>
          <a:prstGeom prst="rect">
            <a:avLst/>
          </a:prstGeom>
        </p:spPr>
      </p:pic>
    </p:spTree>
    <p:extLst>
      <p:ext uri="{BB962C8B-B14F-4D97-AF65-F5344CB8AC3E}">
        <p14:creationId xmlns:p14="http://schemas.microsoft.com/office/powerpoint/2010/main" val="3411537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8" name="Rectángulo 7">
            <a:extLst>
              <a:ext uri="{FF2B5EF4-FFF2-40B4-BE49-F238E27FC236}">
                <a16:creationId xmlns:a16="http://schemas.microsoft.com/office/drawing/2014/main" id="{C70CEDD2-6A6E-1F4C-90A9-BE502E1B9925}"/>
              </a:ext>
            </a:extLst>
          </p:cNvPr>
          <p:cNvSpPr/>
          <p:nvPr/>
        </p:nvSpPr>
        <p:spPr>
          <a:xfrm>
            <a:off x="1016732" y="3895363"/>
            <a:ext cx="10158536" cy="2462213"/>
          </a:xfrm>
          <a:prstGeom prst="rect">
            <a:avLst/>
          </a:prstGeom>
        </p:spPr>
        <p:txBody>
          <a:bodyPr wrap="square">
            <a:spAutoFit/>
          </a:bodyPr>
          <a:lstStyle/>
          <a:p>
            <a:pPr algn="ctr">
              <a:lnSpc>
                <a:spcPct val="150000"/>
              </a:lnSpc>
              <a:spcAft>
                <a:spcPts val="0"/>
              </a:spcAft>
            </a:pPr>
            <a:r>
              <a:rPr lang="es-ES" sz="2800" b="1" dirty="0" err="1">
                <a:latin typeface="Montserrat" panose="02000505000000020004" pitchFamily="2" charset="0"/>
                <a:ea typeface="Avenir Book" charset="0"/>
                <a:cs typeface="Avenir Book" charset="0"/>
              </a:rPr>
              <a:t>Dt</a:t>
            </a:r>
            <a:r>
              <a:rPr lang="es-ES" sz="2800" b="1" dirty="0">
                <a:latin typeface="Montserrat" panose="02000505000000020004" pitchFamily="2" charset="0"/>
                <a:ea typeface="Avenir Book" charset="0"/>
                <a:cs typeface="Avenir Book" charset="0"/>
              </a:rPr>
              <a:t>. 29:29 </a:t>
            </a:r>
            <a:r>
              <a:rPr lang="es-ES" sz="2800" dirty="0">
                <a:latin typeface="Montserrat" panose="02000505000000020004" pitchFamily="2" charset="0"/>
                <a:ea typeface="Avenir Book" charset="0"/>
                <a:cs typeface="Avenir Book" charset="0"/>
              </a:rPr>
              <a:t>Las cosas secretas pertenecen a Jehová nuestro Dios; mas las reveladas son para nosotros</a:t>
            </a:r>
          </a:p>
          <a:p>
            <a:pPr algn="ctr">
              <a:lnSpc>
                <a:spcPct val="150000"/>
              </a:lnSpc>
              <a:spcAft>
                <a:spcPts val="0"/>
              </a:spcAft>
            </a:pPr>
            <a:r>
              <a:rPr lang="es-ES" sz="2800" dirty="0">
                <a:latin typeface="Montserrat" panose="02000505000000020004" pitchFamily="2" charset="0"/>
                <a:ea typeface="Avenir Book" charset="0"/>
                <a:cs typeface="Avenir Book" charset="0"/>
              </a:rPr>
              <a:t> y nuestros hijos para siempre.</a:t>
            </a:r>
          </a:p>
          <a:p>
            <a:pPr algn="just"/>
            <a:endParaRPr lang="es-ES_tradnl" sz="2800" dirty="0">
              <a:latin typeface="Montserrat" panose="02000505000000020004" pitchFamily="2" charset="0"/>
              <a:cs typeface="Times New Roman"/>
            </a:endParaRPr>
          </a:p>
        </p:txBody>
      </p:sp>
      <p:sp>
        <p:nvSpPr>
          <p:cNvPr id="10" name="CuadroTexto 9">
            <a:extLst>
              <a:ext uri="{FF2B5EF4-FFF2-40B4-BE49-F238E27FC236}">
                <a16:creationId xmlns:a16="http://schemas.microsoft.com/office/drawing/2014/main" id="{BEF8B742-C567-4AF7-9A39-8225DC45EB54}"/>
              </a:ext>
            </a:extLst>
          </p:cNvPr>
          <p:cNvSpPr txBox="1"/>
          <p:nvPr/>
        </p:nvSpPr>
        <p:spPr>
          <a:xfrm>
            <a:off x="2260129" y="252438"/>
            <a:ext cx="7834384" cy="1508105"/>
          </a:xfrm>
          <a:prstGeom prst="rect">
            <a:avLst/>
          </a:prstGeom>
          <a:noFill/>
        </p:spPr>
        <p:txBody>
          <a:bodyPr wrap="square" rtlCol="0">
            <a:spAutoFit/>
          </a:bodyPr>
          <a:lstStyle/>
          <a:p>
            <a:pPr algn="ctr"/>
            <a:r>
              <a:rPr lang="es-ES" sz="3200" b="1" dirty="0">
                <a:latin typeface="Montserrat" panose="02000505000000020004" pitchFamily="2" charset="0"/>
              </a:rPr>
              <a:t>¿POR QUÉ DIOS DECIDIÓ ELEGIR DE MANERA INCONDICIONAL? </a:t>
            </a:r>
          </a:p>
          <a:p>
            <a:endParaRPr lang="es-ES" sz="2800" dirty="0">
              <a:latin typeface="Montserrat" panose="02000505000000020004" pitchFamily="2" charset="0"/>
            </a:endParaRPr>
          </a:p>
        </p:txBody>
      </p:sp>
      <p:sp>
        <p:nvSpPr>
          <p:cNvPr id="11" name="CuadroTexto 10">
            <a:extLst>
              <a:ext uri="{FF2B5EF4-FFF2-40B4-BE49-F238E27FC236}">
                <a16:creationId xmlns:a16="http://schemas.microsoft.com/office/drawing/2014/main" id="{2737857D-D3A4-4B92-9F79-37EF2DC623E2}"/>
              </a:ext>
            </a:extLst>
          </p:cNvPr>
          <p:cNvSpPr txBox="1"/>
          <p:nvPr/>
        </p:nvSpPr>
        <p:spPr>
          <a:xfrm>
            <a:off x="571584" y="2429859"/>
            <a:ext cx="11475006" cy="646331"/>
          </a:xfrm>
          <a:prstGeom prst="rect">
            <a:avLst/>
          </a:prstGeom>
          <a:noFill/>
        </p:spPr>
        <p:txBody>
          <a:bodyPr wrap="square">
            <a:spAutoFit/>
          </a:bodyPr>
          <a:lstStyle/>
          <a:p>
            <a:r>
              <a:rPr lang="es-ES" sz="3600" dirty="0">
                <a:latin typeface="Montserrat" panose="02000505000000020004" pitchFamily="2" charset="0"/>
              </a:rPr>
              <a:t>ESTO NO LE HA SIDO REVELADO AL HOMBRE</a:t>
            </a:r>
          </a:p>
        </p:txBody>
      </p:sp>
      <p:pic>
        <p:nvPicPr>
          <p:cNvPr id="13" name="Imagen 12">
            <a:extLst>
              <a:ext uri="{FF2B5EF4-FFF2-40B4-BE49-F238E27FC236}">
                <a16:creationId xmlns:a16="http://schemas.microsoft.com/office/drawing/2014/main" id="{601D751D-6524-4703-9729-56038DB0B33F}"/>
              </a:ext>
            </a:extLst>
          </p:cNvPr>
          <p:cNvPicPr>
            <a:picLocks noChangeAspect="1"/>
          </p:cNvPicPr>
          <p:nvPr/>
        </p:nvPicPr>
        <p:blipFill rotWithShape="1">
          <a:blip r:embed="rId3">
            <a:extLst>
              <a:ext uri="{28A0092B-C50C-407E-A947-70E740481C1C}">
                <a14:useLocalDpi xmlns:a14="http://schemas.microsoft.com/office/drawing/2010/main" val="0"/>
              </a:ext>
            </a:extLst>
          </a:blip>
          <a:srcRect t="31956" b="32516"/>
          <a:stretch/>
        </p:blipFill>
        <p:spPr>
          <a:xfrm>
            <a:off x="8865581" y="5483269"/>
            <a:ext cx="3326419" cy="1181784"/>
          </a:xfrm>
          <a:prstGeom prst="rect">
            <a:avLst/>
          </a:prstGeom>
        </p:spPr>
      </p:pic>
    </p:spTree>
    <p:extLst>
      <p:ext uri="{BB962C8B-B14F-4D97-AF65-F5344CB8AC3E}">
        <p14:creationId xmlns:p14="http://schemas.microsoft.com/office/powerpoint/2010/main" val="3991010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68C1A6-597B-4627-9C7B-1FD77170F939}"/>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DE9DA86-05A2-4439-A179-5B8EF7B06D64}"/>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57654D4F-FAF5-4F29-9160-2796E136C91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39DB78EC-5E1E-4AAE-8E91-0C9A84507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8" name="Rectángulo 7">
            <a:extLst>
              <a:ext uri="{FF2B5EF4-FFF2-40B4-BE49-F238E27FC236}">
                <a16:creationId xmlns:a16="http://schemas.microsoft.com/office/drawing/2014/main" id="{C70CEDD2-6A6E-1F4C-90A9-BE502E1B9925}"/>
              </a:ext>
            </a:extLst>
          </p:cNvPr>
          <p:cNvSpPr/>
          <p:nvPr/>
        </p:nvSpPr>
        <p:spPr>
          <a:xfrm>
            <a:off x="225436" y="1426129"/>
            <a:ext cx="11821154" cy="5693866"/>
          </a:xfrm>
          <a:prstGeom prst="rect">
            <a:avLst/>
          </a:prstGeom>
        </p:spPr>
        <p:txBody>
          <a:bodyPr wrap="square">
            <a:spAutoFit/>
          </a:bodyPr>
          <a:lstStyle/>
          <a:p>
            <a:pPr algn="just">
              <a:lnSpc>
                <a:spcPct val="140000"/>
              </a:lnSpc>
            </a:pPr>
            <a:r>
              <a:rPr lang="es-ES" sz="3000" dirty="0">
                <a:latin typeface="Montserrat" panose="02000505000000020004" pitchFamily="2" charset="0"/>
              </a:rPr>
              <a:t>*La elección es incondicional. </a:t>
            </a:r>
          </a:p>
          <a:p>
            <a:pPr algn="just">
              <a:lnSpc>
                <a:spcPct val="140000"/>
              </a:lnSpc>
            </a:pPr>
            <a:r>
              <a:rPr lang="es-ES" sz="3000" dirty="0">
                <a:latin typeface="Montserrat" panose="02000505000000020004" pitchFamily="2" charset="0"/>
              </a:rPr>
              <a:t>*La elección</a:t>
            </a:r>
            <a:r>
              <a:rPr lang="es-ES_tradnl" sz="3000" dirty="0">
                <a:latin typeface="Montserrat" panose="02000505000000020004" pitchFamily="2" charset="0"/>
              </a:rPr>
              <a:t> </a:t>
            </a:r>
            <a:r>
              <a:rPr lang="es-ES" sz="3000" dirty="0">
                <a:latin typeface="Montserrat" panose="02000505000000020004" pitchFamily="2" charset="0"/>
              </a:rPr>
              <a:t>depende de la voluntad de Dios.</a:t>
            </a:r>
          </a:p>
          <a:p>
            <a:pPr algn="just">
              <a:lnSpc>
                <a:spcPct val="140000"/>
              </a:lnSpc>
            </a:pPr>
            <a:r>
              <a:rPr lang="es-ES" sz="3000" dirty="0">
                <a:latin typeface="Montserrat" panose="02000505000000020004" pitchFamily="2" charset="0"/>
              </a:rPr>
              <a:t>*Dios nos elige antes de la fundación del mundo.</a:t>
            </a:r>
          </a:p>
          <a:p>
            <a:pPr algn="just">
              <a:lnSpc>
                <a:spcPct val="140000"/>
              </a:lnSpc>
            </a:pPr>
            <a:r>
              <a:rPr lang="es-ES" sz="3000" dirty="0">
                <a:latin typeface="Montserrat" panose="02000505000000020004" pitchFamily="2" charset="0"/>
              </a:rPr>
              <a:t>*Dios nos elige en Cristo.</a:t>
            </a:r>
          </a:p>
          <a:p>
            <a:pPr algn="just">
              <a:lnSpc>
                <a:spcPct val="140000"/>
              </a:lnSpc>
            </a:pPr>
            <a:r>
              <a:rPr lang="es-ES" sz="3000" dirty="0">
                <a:latin typeface="Montserrat" panose="02000505000000020004" pitchFamily="2" charset="0"/>
              </a:rPr>
              <a:t>*Dios Produce fe y arrepentimiento en nosotros.</a:t>
            </a:r>
          </a:p>
          <a:p>
            <a:pPr algn="just">
              <a:lnSpc>
                <a:spcPct val="140000"/>
              </a:lnSpc>
            </a:pPr>
            <a:r>
              <a:rPr lang="es-ES" sz="3000" dirty="0">
                <a:latin typeface="Montserrat" panose="02000505000000020004" pitchFamily="2" charset="0"/>
              </a:rPr>
              <a:t>*Dios no es injusto porque </a:t>
            </a:r>
            <a:r>
              <a:rPr lang="es-ES_tradnl" sz="3000" dirty="0">
                <a:latin typeface="Montserrat" panose="02000505000000020004" pitchFamily="2" charset="0"/>
              </a:rPr>
              <a:t>Él</a:t>
            </a:r>
            <a:r>
              <a:rPr lang="es-ES" sz="3000" dirty="0">
                <a:latin typeface="Montserrat" panose="02000505000000020004" pitchFamily="2" charset="0"/>
              </a:rPr>
              <a:t> no tenía que salvar a nadie.</a:t>
            </a:r>
          </a:p>
          <a:p>
            <a:pPr algn="just">
              <a:lnSpc>
                <a:spcPct val="140000"/>
              </a:lnSpc>
            </a:pPr>
            <a:r>
              <a:rPr lang="es-ES" sz="3000" dirty="0">
                <a:latin typeface="Montserrat" panose="02000505000000020004" pitchFamily="2" charset="0"/>
              </a:rPr>
              <a:t>*Dios no es injusto porque Dios es Dios. </a:t>
            </a:r>
          </a:p>
          <a:p>
            <a:pPr algn="just">
              <a:lnSpc>
                <a:spcPct val="140000"/>
              </a:lnSpc>
            </a:pPr>
            <a:r>
              <a:rPr lang="es-ES" sz="3000" dirty="0">
                <a:latin typeface="Montserrat" panose="02000505000000020004" pitchFamily="2" charset="0"/>
              </a:rPr>
              <a:t>*La elección revela la gloria de la misericordia de Dios.</a:t>
            </a:r>
          </a:p>
          <a:p>
            <a:pPr algn="just"/>
            <a:endParaRPr lang="es-ES_tradnl" sz="2800" dirty="0">
              <a:latin typeface="Montserrat" panose="02000505000000020004" pitchFamily="2" charset="0"/>
              <a:cs typeface="Times New Roman"/>
            </a:endParaRPr>
          </a:p>
        </p:txBody>
      </p:sp>
      <p:sp>
        <p:nvSpPr>
          <p:cNvPr id="10" name="CuadroTexto 9">
            <a:extLst>
              <a:ext uri="{FF2B5EF4-FFF2-40B4-BE49-F238E27FC236}">
                <a16:creationId xmlns:a16="http://schemas.microsoft.com/office/drawing/2014/main" id="{BEF8B742-C567-4AF7-9A39-8225DC45EB54}"/>
              </a:ext>
            </a:extLst>
          </p:cNvPr>
          <p:cNvSpPr txBox="1"/>
          <p:nvPr/>
        </p:nvSpPr>
        <p:spPr>
          <a:xfrm>
            <a:off x="2990012" y="207909"/>
            <a:ext cx="7915675" cy="630942"/>
          </a:xfrm>
          <a:prstGeom prst="rect">
            <a:avLst/>
          </a:prstGeom>
          <a:noFill/>
        </p:spPr>
        <p:txBody>
          <a:bodyPr wrap="square" rtlCol="0">
            <a:spAutoFit/>
          </a:bodyPr>
          <a:lstStyle/>
          <a:p>
            <a:pPr marL="457200" indent="-457200">
              <a:buFont typeface="Wingdings" pitchFamily="2" charset="2"/>
              <a:buChar char="v"/>
            </a:pPr>
            <a:r>
              <a:rPr lang="es-ES" sz="3500" b="1" dirty="0">
                <a:latin typeface="Montserrat" panose="02000505000000020004" pitchFamily="2" charset="0"/>
              </a:rPr>
              <a:t>ALGUNAS OBSERVACIONES:</a:t>
            </a:r>
          </a:p>
        </p:txBody>
      </p:sp>
    </p:spTree>
    <p:extLst>
      <p:ext uri="{BB962C8B-B14F-4D97-AF65-F5344CB8AC3E}">
        <p14:creationId xmlns:p14="http://schemas.microsoft.com/office/powerpoint/2010/main" val="2398572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4E24406-44E9-4C33-B64B-644338EB3C84}"/>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8F9D965E-1B2F-493E-957C-0479F267BAEA}"/>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EA39729C-E42F-431F-AE79-FA996FF0C05D}"/>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910B26B5-9D2B-40AE-BD03-C3C77B9E2763}"/>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96C24CD7-C0D7-441C-B32E-552CC076D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7" name="Rectángulo 6">
            <a:extLst>
              <a:ext uri="{FF2B5EF4-FFF2-40B4-BE49-F238E27FC236}">
                <a16:creationId xmlns:a16="http://schemas.microsoft.com/office/drawing/2014/main" id="{479EB182-B076-F842-89C5-A13405E6C456}"/>
              </a:ext>
            </a:extLst>
          </p:cNvPr>
          <p:cNvSpPr/>
          <p:nvPr/>
        </p:nvSpPr>
        <p:spPr>
          <a:xfrm>
            <a:off x="4186572" y="-218150"/>
            <a:ext cx="3425939" cy="1321196"/>
          </a:xfrm>
          <a:prstGeom prst="rect">
            <a:avLst/>
          </a:prstGeom>
        </p:spPr>
        <p:txBody>
          <a:bodyPr wrap="none">
            <a:spAutoFit/>
          </a:bodyPr>
          <a:lstStyle/>
          <a:p>
            <a:pPr algn="ctr">
              <a:lnSpc>
                <a:spcPct val="150000"/>
              </a:lnSpc>
            </a:pPr>
            <a:r>
              <a:rPr lang="es-ES_tradnl" sz="6000" b="1" u="sng" spc="300" dirty="0">
                <a:latin typeface="Montserrat" panose="02000505000000020004" pitchFamily="2" charset="0"/>
                <a:ea typeface="ＭＳ 明朝" charset="-128"/>
                <a:cs typeface="Times New Roman" charset="0"/>
              </a:rPr>
              <a:t>LIBROS</a:t>
            </a:r>
          </a:p>
        </p:txBody>
      </p:sp>
      <p:pic>
        <p:nvPicPr>
          <p:cNvPr id="10" name="Imagen 9">
            <a:extLst>
              <a:ext uri="{FF2B5EF4-FFF2-40B4-BE49-F238E27FC236}">
                <a16:creationId xmlns:a16="http://schemas.microsoft.com/office/drawing/2014/main" id="{62DCAD13-C64F-7B41-B94B-BF6445299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40" y="1518408"/>
            <a:ext cx="3247490" cy="4521891"/>
          </a:xfrm>
          <a:prstGeom prst="rect">
            <a:avLst/>
          </a:prstGeom>
        </p:spPr>
      </p:pic>
      <p:pic>
        <p:nvPicPr>
          <p:cNvPr id="11" name="Imagen 10">
            <a:extLst>
              <a:ext uri="{FF2B5EF4-FFF2-40B4-BE49-F238E27FC236}">
                <a16:creationId xmlns:a16="http://schemas.microsoft.com/office/drawing/2014/main" id="{2CDDC5C8-860E-9943-9EDA-CD002DD91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136" y="1452357"/>
            <a:ext cx="3474375" cy="4784035"/>
          </a:xfrm>
          <a:prstGeom prst="rect">
            <a:avLst/>
          </a:prstGeom>
        </p:spPr>
      </p:pic>
      <p:pic>
        <p:nvPicPr>
          <p:cNvPr id="12" name="Imagen 11">
            <a:extLst>
              <a:ext uri="{FF2B5EF4-FFF2-40B4-BE49-F238E27FC236}">
                <a16:creationId xmlns:a16="http://schemas.microsoft.com/office/drawing/2014/main" id="{88E016A0-863B-A34F-AA5E-51AE90F73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2318" y="1452357"/>
            <a:ext cx="3688842" cy="4868930"/>
          </a:xfrm>
          <a:prstGeom prst="rect">
            <a:avLst/>
          </a:prstGeom>
        </p:spPr>
      </p:pic>
    </p:spTree>
    <p:extLst>
      <p:ext uri="{BB962C8B-B14F-4D97-AF65-F5344CB8AC3E}">
        <p14:creationId xmlns:p14="http://schemas.microsoft.com/office/powerpoint/2010/main" val="2794767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6F41A8F2-5D9A-4E2E-9863-74B30659696D}"/>
              </a:ext>
            </a:extLst>
          </p:cNvPr>
          <p:cNvSpPr txBox="1"/>
          <p:nvPr/>
        </p:nvSpPr>
        <p:spPr>
          <a:xfrm>
            <a:off x="198780" y="166705"/>
            <a:ext cx="12390782" cy="677108"/>
          </a:xfrm>
          <a:prstGeom prst="rect">
            <a:avLst/>
          </a:prstGeom>
          <a:noFill/>
        </p:spPr>
        <p:txBody>
          <a:bodyPr wrap="square" rtlCol="0">
            <a:spAutoFit/>
          </a:bodyPr>
          <a:lstStyle/>
          <a:p>
            <a:r>
              <a:rPr lang="es-ES" sz="3800" b="1">
                <a:latin typeface="Montserrat" panose="02000505000000020004" pitchFamily="2" charset="0"/>
              </a:rPr>
              <a:t>I. VARIAS OPCIONES SOBRE LA SALVACIÓN</a:t>
            </a:r>
            <a:endParaRPr lang="es-ES" sz="3800" b="1" dirty="0">
              <a:latin typeface="Montserrat" panose="02000505000000020004" pitchFamily="2" charset="0"/>
            </a:endParaRPr>
          </a:p>
        </p:txBody>
      </p:sp>
      <p:sp>
        <p:nvSpPr>
          <p:cNvPr id="8" name="Rectángulo 7">
            <a:extLst>
              <a:ext uri="{FF2B5EF4-FFF2-40B4-BE49-F238E27FC236}">
                <a16:creationId xmlns:a16="http://schemas.microsoft.com/office/drawing/2014/main" id="{4A5D6B6D-B221-5A4D-A88C-7BA6871C2051}"/>
              </a:ext>
            </a:extLst>
          </p:cNvPr>
          <p:cNvSpPr/>
          <p:nvPr/>
        </p:nvSpPr>
        <p:spPr>
          <a:xfrm>
            <a:off x="198780" y="1615769"/>
            <a:ext cx="11583312" cy="4361387"/>
          </a:xfrm>
          <a:prstGeom prst="rect">
            <a:avLst/>
          </a:prstGeom>
        </p:spPr>
        <p:txBody>
          <a:bodyPr wrap="square">
            <a:spAutoFit/>
          </a:bodyPr>
          <a:lstStyle/>
          <a:p>
            <a:pPr marL="342900" lvl="0" indent="-342900" algn="just">
              <a:lnSpc>
                <a:spcPct val="200000"/>
              </a:lnSpc>
              <a:buFont typeface="Times New Roman" panose="02020603050405020304" pitchFamily="18" charset="0"/>
              <a:buAutoNum type="alphaLcPeriod"/>
            </a:pPr>
            <a:r>
              <a:rPr lang="es-ES_tradnl" sz="3600" dirty="0">
                <a:solidFill>
                  <a:srgbClr val="000000"/>
                </a:solidFill>
                <a:latin typeface="Montserrat" pitchFamily="2" charset="77"/>
                <a:ea typeface="MS Mincho" panose="02020609040205080304" pitchFamily="49" charset="-128"/>
                <a:cs typeface="Gautami" panose="020B0502040204020203" pitchFamily="34" charset="0"/>
              </a:rPr>
              <a:t> </a:t>
            </a:r>
            <a:r>
              <a:rPr lang="es-ES_tradnl" sz="3600" b="1" dirty="0">
                <a:solidFill>
                  <a:srgbClr val="FB4FC2"/>
                </a:solidFill>
                <a:latin typeface="Montserrat" pitchFamily="2" charset="77"/>
                <a:ea typeface="MS Mincho" panose="02020609040205080304" pitchFamily="49" charset="-128"/>
                <a:cs typeface="Gautami" panose="020B0502040204020203" pitchFamily="34" charset="0"/>
              </a:rPr>
              <a:t>SALVAR</a:t>
            </a:r>
            <a:r>
              <a:rPr lang="es-ES_tradnl" sz="3600" dirty="0">
                <a:solidFill>
                  <a:srgbClr val="000000"/>
                </a:solidFill>
                <a:latin typeface="Montserrat" pitchFamily="2" charset="77"/>
                <a:ea typeface="MS Mincho" panose="02020609040205080304" pitchFamily="49" charset="-128"/>
                <a:cs typeface="Gautami" panose="020B0502040204020203" pitchFamily="34" charset="0"/>
              </a:rPr>
              <a:t> a todo la humanidad    (Universalismo)            </a:t>
            </a:r>
            <a:endParaRPr lang="es-ES" sz="3600" dirty="0">
              <a:latin typeface="Montserrat" pitchFamily="2" charset="77"/>
              <a:ea typeface="MS Mincho" panose="02020609040205080304" pitchFamily="49" charset="-128"/>
              <a:cs typeface="Times New Roman" panose="02020603050405020304" pitchFamily="18" charset="0"/>
            </a:endParaRPr>
          </a:p>
          <a:p>
            <a:pPr marL="342900" lvl="0" indent="-342900" algn="just">
              <a:lnSpc>
                <a:spcPct val="200000"/>
              </a:lnSpc>
              <a:buFont typeface="Times New Roman" panose="02020603050405020304" pitchFamily="18" charset="0"/>
              <a:buAutoNum type="alphaLcPeriod"/>
            </a:pPr>
            <a:r>
              <a:rPr lang="es-ES_tradnl" sz="3600" dirty="0">
                <a:solidFill>
                  <a:srgbClr val="000000"/>
                </a:solidFill>
                <a:latin typeface="Montserrat" pitchFamily="2" charset="77"/>
                <a:ea typeface="MS Mincho" panose="02020609040205080304" pitchFamily="49" charset="-128"/>
                <a:cs typeface="Gautami" panose="020B0502040204020203" pitchFamily="34" charset="0"/>
              </a:rPr>
              <a:t> </a:t>
            </a:r>
            <a:r>
              <a:rPr lang="es-ES_tradnl" sz="3600" b="1" dirty="0">
                <a:solidFill>
                  <a:srgbClr val="FB4FC2"/>
                </a:solidFill>
                <a:latin typeface="Montserrat" pitchFamily="2" charset="77"/>
                <a:ea typeface="MS Mincho" panose="02020609040205080304" pitchFamily="49" charset="-128"/>
                <a:cs typeface="Gautami" panose="020B0502040204020203" pitchFamily="34" charset="0"/>
              </a:rPr>
              <a:t>CONDENAR</a:t>
            </a:r>
            <a:r>
              <a:rPr lang="es-ES_tradnl" sz="3600" dirty="0">
                <a:solidFill>
                  <a:srgbClr val="000000"/>
                </a:solidFill>
                <a:latin typeface="Montserrat" pitchFamily="2" charset="77"/>
                <a:ea typeface="MS Mincho" panose="02020609040205080304" pitchFamily="49" charset="-128"/>
                <a:cs typeface="Gautami" panose="020B0502040204020203" pitchFamily="34" charset="0"/>
              </a:rPr>
              <a:t> a toda la humanidad </a:t>
            </a:r>
            <a:endParaRPr lang="es-ES" sz="3600" dirty="0">
              <a:latin typeface="Montserrat" pitchFamily="2" charset="77"/>
              <a:ea typeface="MS Mincho" panose="02020609040205080304" pitchFamily="49" charset="-128"/>
              <a:cs typeface="Times New Roman" panose="02020603050405020304" pitchFamily="18" charset="0"/>
            </a:endParaRPr>
          </a:p>
          <a:p>
            <a:pPr marL="342900" lvl="0" indent="-342900" algn="just">
              <a:lnSpc>
                <a:spcPct val="200000"/>
              </a:lnSpc>
              <a:buFont typeface="Times New Roman" panose="02020603050405020304" pitchFamily="18" charset="0"/>
              <a:buAutoNum type="alphaLcPeriod"/>
            </a:pPr>
            <a:r>
              <a:rPr lang="es-ES_tradnl" sz="3600" dirty="0">
                <a:solidFill>
                  <a:srgbClr val="000000"/>
                </a:solidFill>
                <a:latin typeface="Montserrat" pitchFamily="2" charset="77"/>
                <a:ea typeface="MS Mincho" panose="02020609040205080304" pitchFamily="49" charset="-128"/>
                <a:cs typeface="Gautami" panose="020B0502040204020203" pitchFamily="34" charset="0"/>
              </a:rPr>
              <a:t> </a:t>
            </a:r>
            <a:r>
              <a:rPr lang="es-ES_tradnl" sz="3600" b="1" dirty="0">
                <a:solidFill>
                  <a:srgbClr val="FB4FC2"/>
                </a:solidFill>
                <a:latin typeface="Montserrat" pitchFamily="2" charset="77"/>
                <a:ea typeface="MS Mincho" panose="02020609040205080304" pitchFamily="49" charset="-128"/>
                <a:cs typeface="Gautami" panose="020B0502040204020203" pitchFamily="34" charset="0"/>
              </a:rPr>
              <a:t>DEJAR</a:t>
            </a:r>
            <a:r>
              <a:rPr lang="es-ES_tradnl" sz="3600" dirty="0">
                <a:solidFill>
                  <a:srgbClr val="000000"/>
                </a:solidFill>
                <a:latin typeface="Montserrat" pitchFamily="2" charset="77"/>
                <a:ea typeface="MS Mincho" panose="02020609040205080304" pitchFamily="49" charset="-128"/>
                <a:cs typeface="Gautami" panose="020B0502040204020203" pitchFamily="34" charset="0"/>
              </a:rPr>
              <a:t> que el hombre elija </a:t>
            </a:r>
            <a:r>
              <a:rPr lang="es-ES_tradnl" sz="3600" i="1" dirty="0">
                <a:solidFill>
                  <a:srgbClr val="000000"/>
                </a:solidFill>
                <a:latin typeface="Montserrat" pitchFamily="2" charset="77"/>
                <a:ea typeface="MS Mincho" panose="02020609040205080304" pitchFamily="49" charset="-128"/>
                <a:cs typeface="Gautami" panose="020B0502040204020203" pitchFamily="34" charset="0"/>
              </a:rPr>
              <a:t>(posibilidad) </a:t>
            </a:r>
            <a:endParaRPr lang="es-ES" sz="3600" i="1" dirty="0">
              <a:latin typeface="Montserrat" pitchFamily="2" charset="77"/>
              <a:ea typeface="MS Mincho" panose="02020609040205080304" pitchFamily="49" charset="-128"/>
              <a:cs typeface="Times New Roman" panose="02020603050405020304" pitchFamily="18" charset="0"/>
            </a:endParaRPr>
          </a:p>
          <a:p>
            <a:pPr marL="342900" lvl="0" indent="-342900" algn="just">
              <a:lnSpc>
                <a:spcPct val="200000"/>
              </a:lnSpc>
              <a:buFont typeface="Times New Roman" panose="02020603050405020304" pitchFamily="18" charset="0"/>
              <a:buAutoNum type="alphaLcPeriod"/>
            </a:pPr>
            <a:r>
              <a:rPr lang="es-ES_tradnl" sz="3600" dirty="0">
                <a:solidFill>
                  <a:srgbClr val="000000"/>
                </a:solidFill>
                <a:latin typeface="Montserrat" pitchFamily="2" charset="77"/>
                <a:ea typeface="MS Mincho" panose="02020609040205080304" pitchFamily="49" charset="-128"/>
                <a:cs typeface="Gautami" panose="020B0502040204020203" pitchFamily="34" charset="0"/>
              </a:rPr>
              <a:t> </a:t>
            </a:r>
            <a:r>
              <a:rPr lang="es-ES_tradnl" sz="3600" b="1" dirty="0">
                <a:solidFill>
                  <a:srgbClr val="FB4FC2"/>
                </a:solidFill>
                <a:latin typeface="Montserrat" pitchFamily="2" charset="77"/>
                <a:ea typeface="MS Mincho" panose="02020609040205080304" pitchFamily="49" charset="-128"/>
                <a:cs typeface="Gautami" panose="020B0502040204020203" pitchFamily="34" charset="0"/>
              </a:rPr>
              <a:t>ELEGIR</a:t>
            </a:r>
            <a:r>
              <a:rPr lang="es-ES_tradnl" sz="3600" dirty="0">
                <a:solidFill>
                  <a:srgbClr val="000000"/>
                </a:solidFill>
                <a:latin typeface="Montserrat" pitchFamily="2" charset="77"/>
                <a:ea typeface="MS Mincho" panose="02020609040205080304" pitchFamily="49" charset="-128"/>
                <a:cs typeface="Gautami" panose="020B0502040204020203" pitchFamily="34" charset="0"/>
              </a:rPr>
              <a:t> a un pueblo para salvación </a:t>
            </a:r>
            <a:r>
              <a:rPr lang="es-ES_tradnl" sz="3600" i="1" dirty="0">
                <a:solidFill>
                  <a:srgbClr val="000000"/>
                </a:solidFill>
                <a:latin typeface="Montserrat" pitchFamily="2" charset="77"/>
                <a:ea typeface="MS Mincho" panose="02020609040205080304" pitchFamily="49" charset="-128"/>
                <a:cs typeface="Gautami" panose="020B0502040204020203" pitchFamily="34" charset="0"/>
              </a:rPr>
              <a:t>(seguridad) </a:t>
            </a:r>
            <a:endParaRPr lang="es-ES" sz="3600" i="1" dirty="0">
              <a:latin typeface="Montserrat" pitchFamily="2" charset="77"/>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826162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4E24406-44E9-4C33-B64B-644338EB3C84}"/>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8F9D965E-1B2F-493E-957C-0479F267BAEA}"/>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EA39729C-E42F-431F-AE79-FA996FF0C05D}"/>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910B26B5-9D2B-40AE-BD03-C3C77B9E2763}"/>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96C24CD7-C0D7-441C-B32E-552CC076D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pic>
        <p:nvPicPr>
          <p:cNvPr id="7" name="Imagen 6">
            <a:extLst>
              <a:ext uri="{FF2B5EF4-FFF2-40B4-BE49-F238E27FC236}">
                <a16:creationId xmlns:a16="http://schemas.microsoft.com/office/drawing/2014/main" id="{EB1416FA-530C-4D53-A01B-BDB674F21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27" y="5130095"/>
            <a:ext cx="2324452" cy="2144081"/>
          </a:xfrm>
          <a:prstGeom prst="rect">
            <a:avLst/>
          </a:prstGeom>
        </p:spPr>
      </p:pic>
      <p:sp>
        <p:nvSpPr>
          <p:cNvPr id="8" name="Rectángulo 7">
            <a:extLst>
              <a:ext uri="{FF2B5EF4-FFF2-40B4-BE49-F238E27FC236}">
                <a16:creationId xmlns:a16="http://schemas.microsoft.com/office/drawing/2014/main" id="{423F1B26-779C-4A19-938E-1E8215C33C1A}"/>
              </a:ext>
            </a:extLst>
          </p:cNvPr>
          <p:cNvSpPr/>
          <p:nvPr/>
        </p:nvSpPr>
        <p:spPr>
          <a:xfrm>
            <a:off x="1277389" y="490706"/>
            <a:ext cx="9221821" cy="5281767"/>
          </a:xfrm>
          <a:prstGeom prst="rect">
            <a:avLst/>
          </a:prstGeom>
        </p:spPr>
        <p:txBody>
          <a:bodyPr wrap="square">
            <a:spAutoFit/>
          </a:bodyPr>
          <a:lstStyle/>
          <a:p>
            <a:pPr algn="ctr">
              <a:lnSpc>
                <a:spcPct val="150000"/>
              </a:lnSpc>
            </a:pPr>
            <a:r>
              <a:rPr lang="es-ES_tradnl" sz="4600" b="1" u="sng" spc="300" dirty="0">
                <a:latin typeface="Montserrat" panose="02000505000000020004" pitchFamily="2" charset="0"/>
                <a:ea typeface="ＭＳ 明朝" charset="-128"/>
                <a:cs typeface="Times New Roman" charset="0"/>
              </a:rPr>
              <a:t>EJERCICIO</a:t>
            </a:r>
          </a:p>
          <a:p>
            <a:pPr algn="ctr">
              <a:lnSpc>
                <a:spcPct val="150000"/>
              </a:lnSpc>
            </a:pPr>
            <a:r>
              <a:rPr lang="es-ES_tradnl" sz="4600" b="1" dirty="0">
                <a:latin typeface="Montserrat" panose="02000505000000020004" pitchFamily="2" charset="0"/>
                <a:ea typeface="ＭＳ 明朝" charset="-128"/>
                <a:cs typeface="Times New Roman" charset="0"/>
              </a:rPr>
              <a:t>Sublime Gracia</a:t>
            </a:r>
          </a:p>
          <a:p>
            <a:pPr algn="ctr">
              <a:lnSpc>
                <a:spcPct val="150000"/>
              </a:lnSpc>
            </a:pPr>
            <a:r>
              <a:rPr lang="es-ES_tradnl" sz="4600" b="1" dirty="0">
                <a:latin typeface="Montserrat" panose="02000505000000020004" pitchFamily="2" charset="0"/>
                <a:ea typeface="ＭＳ 明朝" charset="-128"/>
                <a:cs typeface="Times New Roman" charset="0"/>
              </a:rPr>
              <a:t>la Historia y Teología</a:t>
            </a:r>
          </a:p>
          <a:p>
            <a:pPr algn="ctr">
              <a:lnSpc>
                <a:spcPct val="150000"/>
              </a:lnSpc>
            </a:pPr>
            <a:r>
              <a:rPr lang="es-ES_tradnl" sz="4600" b="1" dirty="0">
                <a:latin typeface="Montserrat" panose="02000505000000020004" pitchFamily="2" charset="0"/>
                <a:ea typeface="ＭＳ 明朝" charset="-128"/>
                <a:cs typeface="Times New Roman" charset="0"/>
              </a:rPr>
              <a:t>del Calvinismo  </a:t>
            </a:r>
          </a:p>
          <a:p>
            <a:pPr algn="ctr">
              <a:lnSpc>
                <a:spcPct val="150000"/>
              </a:lnSpc>
            </a:pPr>
            <a:r>
              <a:rPr lang="es-ES_tradnl" sz="4600" dirty="0">
                <a:latin typeface="Montserrat" panose="02000505000000020004" pitchFamily="2" charset="0"/>
                <a:ea typeface="ＭＳ 明朝" charset="-128"/>
                <a:cs typeface="Times New Roman" charset="0"/>
              </a:rPr>
              <a:t>Desde el </a:t>
            </a:r>
            <a:r>
              <a:rPr lang="es-ES_tradnl" sz="4600" b="1" dirty="0">
                <a:solidFill>
                  <a:srgbClr val="C00000"/>
                </a:solidFill>
                <a:latin typeface="Montserrat" panose="02000505000000020004" pitchFamily="2" charset="0"/>
                <a:ea typeface="ＭＳ 明朝" charset="-128"/>
                <a:cs typeface="Times New Roman" charset="0"/>
              </a:rPr>
              <a:t>1:25:33 </a:t>
            </a:r>
            <a:r>
              <a:rPr lang="es-ES_tradnl" sz="4600" dirty="0">
                <a:latin typeface="Montserrat" panose="02000505000000020004" pitchFamily="2" charset="0"/>
                <a:ea typeface="ＭＳ 明朝" charset="-128"/>
                <a:cs typeface="Times New Roman" charset="0"/>
              </a:rPr>
              <a:t>al </a:t>
            </a:r>
            <a:r>
              <a:rPr lang="es-ES_tradnl" sz="4600" b="1" dirty="0">
                <a:solidFill>
                  <a:srgbClr val="C00000"/>
                </a:solidFill>
                <a:latin typeface="Montserrat" panose="02000505000000020004" pitchFamily="2" charset="0"/>
                <a:ea typeface="ＭＳ 明朝" charset="-128"/>
                <a:cs typeface="Times New Roman" charset="0"/>
              </a:rPr>
              <a:t>2:02:28</a:t>
            </a:r>
            <a:r>
              <a:rPr lang="es-ES_tradnl" sz="4600" dirty="0">
                <a:latin typeface="Montserrat" panose="02000505000000020004" pitchFamily="2" charset="0"/>
                <a:ea typeface="ＭＳ 明朝" charset="-128"/>
                <a:cs typeface="Times New Roman" charset="0"/>
              </a:rPr>
              <a:t>  </a:t>
            </a:r>
            <a:endParaRPr lang="es-ES" sz="4600" b="1" dirty="0">
              <a:solidFill>
                <a:srgbClr val="C00000"/>
              </a:solidFill>
              <a:latin typeface="Montserrat" panose="02000505000000020004" pitchFamily="2" charset="0"/>
            </a:endParaRPr>
          </a:p>
        </p:txBody>
      </p:sp>
      <p:pic>
        <p:nvPicPr>
          <p:cNvPr id="10" name="Imagen 9">
            <a:extLst>
              <a:ext uri="{FF2B5EF4-FFF2-40B4-BE49-F238E27FC236}">
                <a16:creationId xmlns:a16="http://schemas.microsoft.com/office/drawing/2014/main" id="{199D1A81-8FE8-4CA2-B7D8-B9830C9D3301}"/>
              </a:ext>
            </a:extLst>
          </p:cNvPr>
          <p:cNvPicPr>
            <a:picLocks noChangeAspect="1"/>
          </p:cNvPicPr>
          <p:nvPr/>
        </p:nvPicPr>
        <p:blipFill rotWithShape="1">
          <a:blip r:embed="rId4">
            <a:extLst>
              <a:ext uri="{28A0092B-C50C-407E-A947-70E740481C1C}">
                <a14:useLocalDpi xmlns:a14="http://schemas.microsoft.com/office/drawing/2010/main" val="0"/>
              </a:ext>
            </a:extLst>
          </a:blip>
          <a:srcRect r="15868"/>
          <a:stretch/>
        </p:blipFill>
        <p:spPr>
          <a:xfrm>
            <a:off x="7897411" y="39747"/>
            <a:ext cx="1549910" cy="1842238"/>
          </a:xfrm>
          <a:prstGeom prst="rect">
            <a:avLst/>
          </a:prstGeom>
        </p:spPr>
      </p:pic>
    </p:spTree>
    <p:extLst>
      <p:ext uri="{BB962C8B-B14F-4D97-AF65-F5344CB8AC3E}">
        <p14:creationId xmlns:p14="http://schemas.microsoft.com/office/powerpoint/2010/main" val="11165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4E24406-44E9-4C33-B64B-644338EB3C84}"/>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8F9D965E-1B2F-493E-957C-0479F267BAEA}"/>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EA39729C-E42F-431F-AE79-FA996FF0C05D}"/>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910B26B5-9D2B-40AE-BD03-C3C77B9E2763}"/>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96C24CD7-C0D7-441C-B32E-552CC076D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pic>
        <p:nvPicPr>
          <p:cNvPr id="7" name="Imagen 6">
            <a:extLst>
              <a:ext uri="{FF2B5EF4-FFF2-40B4-BE49-F238E27FC236}">
                <a16:creationId xmlns:a16="http://schemas.microsoft.com/office/drawing/2014/main" id="{EB1416FA-530C-4D53-A01B-BDB674F21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062" y="5108280"/>
            <a:ext cx="2324452" cy="2144081"/>
          </a:xfrm>
          <a:prstGeom prst="rect">
            <a:avLst/>
          </a:prstGeom>
        </p:spPr>
      </p:pic>
      <p:sp>
        <p:nvSpPr>
          <p:cNvPr id="8" name="Rectángulo 7">
            <a:extLst>
              <a:ext uri="{FF2B5EF4-FFF2-40B4-BE49-F238E27FC236}">
                <a16:creationId xmlns:a16="http://schemas.microsoft.com/office/drawing/2014/main" id="{423F1B26-779C-4A19-938E-1E8215C33C1A}"/>
              </a:ext>
            </a:extLst>
          </p:cNvPr>
          <p:cNvSpPr/>
          <p:nvPr/>
        </p:nvSpPr>
        <p:spPr>
          <a:xfrm>
            <a:off x="642460" y="1374847"/>
            <a:ext cx="10173937" cy="3158109"/>
          </a:xfrm>
          <a:prstGeom prst="rect">
            <a:avLst/>
          </a:prstGeom>
        </p:spPr>
        <p:txBody>
          <a:bodyPr wrap="square">
            <a:spAutoFit/>
          </a:bodyPr>
          <a:lstStyle/>
          <a:p>
            <a:pPr algn="ctr">
              <a:lnSpc>
                <a:spcPct val="150000"/>
              </a:lnSpc>
            </a:pPr>
            <a:r>
              <a:rPr lang="es-ES_tradnl" sz="4600" b="1" u="sng" spc="300" dirty="0">
                <a:latin typeface="Montserrat" panose="02000505000000020004" pitchFamily="2" charset="0"/>
                <a:ea typeface="ＭＳ 明朝" charset="-128"/>
                <a:cs typeface="Times New Roman" charset="0"/>
              </a:rPr>
              <a:t>EJERCICIO</a:t>
            </a:r>
          </a:p>
          <a:p>
            <a:pPr algn="ctr">
              <a:lnSpc>
                <a:spcPct val="150000"/>
              </a:lnSpc>
            </a:pPr>
            <a:r>
              <a:rPr lang="es-ES" sz="4600" b="1" dirty="0">
                <a:latin typeface="Montserrat" panose="02000505000000020004" pitchFamily="2" charset="0"/>
                <a:ea typeface="ＭＳ 明朝" charset="-128"/>
                <a:cs typeface="Times New Roman" charset="0"/>
              </a:rPr>
              <a:t>Elección incondicional. </a:t>
            </a:r>
          </a:p>
          <a:p>
            <a:pPr algn="ctr">
              <a:lnSpc>
                <a:spcPct val="150000"/>
              </a:lnSpc>
            </a:pPr>
            <a:r>
              <a:rPr lang="es-ES" sz="4600" b="1" dirty="0">
                <a:latin typeface="Montserrat" panose="02000505000000020004" pitchFamily="2" charset="0"/>
                <a:ea typeface="ＭＳ 明朝" charset="-128"/>
                <a:cs typeface="Times New Roman" charset="0"/>
              </a:rPr>
              <a:t>Pastor Héctor Salcedo</a:t>
            </a:r>
          </a:p>
        </p:txBody>
      </p:sp>
      <p:pic>
        <p:nvPicPr>
          <p:cNvPr id="10" name="Imagen 9">
            <a:extLst>
              <a:ext uri="{FF2B5EF4-FFF2-40B4-BE49-F238E27FC236}">
                <a16:creationId xmlns:a16="http://schemas.microsoft.com/office/drawing/2014/main" id="{199D1A81-8FE8-4CA2-B7D8-B9830C9D3301}"/>
              </a:ext>
            </a:extLst>
          </p:cNvPr>
          <p:cNvPicPr>
            <a:picLocks noChangeAspect="1"/>
          </p:cNvPicPr>
          <p:nvPr/>
        </p:nvPicPr>
        <p:blipFill rotWithShape="1">
          <a:blip r:embed="rId4">
            <a:extLst>
              <a:ext uri="{28A0092B-C50C-407E-A947-70E740481C1C}">
                <a14:useLocalDpi xmlns:a14="http://schemas.microsoft.com/office/drawing/2010/main" val="0"/>
              </a:ext>
            </a:extLst>
          </a:blip>
          <a:srcRect r="15868"/>
          <a:stretch/>
        </p:blipFill>
        <p:spPr>
          <a:xfrm>
            <a:off x="7850884" y="453728"/>
            <a:ext cx="1549910" cy="1842238"/>
          </a:xfrm>
          <a:prstGeom prst="rect">
            <a:avLst/>
          </a:prstGeom>
        </p:spPr>
      </p:pic>
    </p:spTree>
    <p:extLst>
      <p:ext uri="{BB962C8B-B14F-4D97-AF65-F5344CB8AC3E}">
        <p14:creationId xmlns:p14="http://schemas.microsoft.com/office/powerpoint/2010/main" val="745778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8AC7158-C39F-44F6-8000-20D12CE17AB8}"/>
              </a:ext>
            </a:extLst>
          </p:cNvPr>
          <p:cNvPicPr>
            <a:picLocks noChangeAspect="1"/>
          </p:cNvPicPr>
          <p:nvPr/>
        </p:nvPicPr>
        <p:blipFill rotWithShape="1">
          <a:blip r:embed="rId2">
            <a:extLst>
              <a:ext uri="{28A0092B-C50C-407E-A947-70E740481C1C}">
                <a14:useLocalDpi xmlns:a14="http://schemas.microsoft.com/office/drawing/2010/main" val="0"/>
              </a:ext>
            </a:extLst>
          </a:blip>
          <a:srcRect r="33389"/>
          <a:stretch/>
        </p:blipFill>
        <p:spPr>
          <a:xfrm>
            <a:off x="2218793" y="0"/>
            <a:ext cx="7754414" cy="6866590"/>
          </a:xfrm>
          <a:prstGeom prst="rect">
            <a:avLst/>
          </a:prstGeom>
        </p:spPr>
      </p:pic>
    </p:spTree>
    <p:extLst>
      <p:ext uri="{BB962C8B-B14F-4D97-AF65-F5344CB8AC3E}">
        <p14:creationId xmlns:p14="http://schemas.microsoft.com/office/powerpoint/2010/main" val="3796413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D0409C0F-8F0F-FA4B-8060-8CAF38365955}"/>
              </a:ext>
            </a:extLst>
          </p:cNvPr>
          <p:cNvSpPr/>
          <p:nvPr/>
        </p:nvSpPr>
        <p:spPr>
          <a:xfrm>
            <a:off x="228157" y="1301708"/>
            <a:ext cx="11364623" cy="2163028"/>
          </a:xfrm>
          <a:prstGeom prst="rect">
            <a:avLst/>
          </a:prstGeom>
        </p:spPr>
        <p:txBody>
          <a:bodyPr wrap="square">
            <a:spAutoFit/>
          </a:bodyPr>
          <a:lstStyle/>
          <a:p>
            <a:pPr marL="1314450" indent="-857250" algn="ctr">
              <a:lnSpc>
                <a:spcPct val="150000"/>
              </a:lnSpc>
              <a:spcBef>
                <a:spcPts val="1200"/>
              </a:spcBef>
              <a:spcAft>
                <a:spcPts val="0"/>
              </a:spcAft>
              <a:buAutoNum type="romanUcPeriod"/>
            </a:pPr>
            <a:r>
              <a:rPr lang="es-ES_tradnl" sz="4400" dirty="0">
                <a:latin typeface="Montserrat" pitchFamily="2" charset="77"/>
                <a:ea typeface="Avenir Book" charset="0"/>
                <a:cs typeface="Avenir Book" charset="0"/>
              </a:rPr>
              <a:t>LA POSTURA ARMINIANA</a:t>
            </a:r>
          </a:p>
          <a:p>
            <a:pPr marL="457200" algn="ctr">
              <a:lnSpc>
                <a:spcPct val="150000"/>
              </a:lnSpc>
              <a:spcBef>
                <a:spcPts val="1200"/>
              </a:spcBef>
              <a:spcAft>
                <a:spcPts val="0"/>
              </a:spcAft>
            </a:pPr>
            <a:r>
              <a:rPr lang="es-ES" sz="4400" dirty="0">
                <a:latin typeface="Montserrat" pitchFamily="2" charset="77"/>
                <a:ea typeface="Avenir Book" charset="0"/>
                <a:cs typeface="Avenir Book" charset="0"/>
              </a:rPr>
              <a:t>1º FE humana // 2º ELECCIÓN divina</a:t>
            </a:r>
            <a:endParaRPr lang="es-ES_tradnl" sz="4400" dirty="0">
              <a:latin typeface="Montserrat" pitchFamily="2" charset="77"/>
              <a:ea typeface="Avenir Book" charset="0"/>
              <a:cs typeface="Avenir Book" charset="0"/>
            </a:endParaRPr>
          </a:p>
        </p:txBody>
      </p:sp>
      <p:sp>
        <p:nvSpPr>
          <p:cNvPr id="10" name="CuadroTexto 9">
            <a:extLst>
              <a:ext uri="{FF2B5EF4-FFF2-40B4-BE49-F238E27FC236}">
                <a16:creationId xmlns:a16="http://schemas.microsoft.com/office/drawing/2014/main" id="{6F41A8F2-5D9A-4E2E-9863-74B30659696D}"/>
              </a:ext>
            </a:extLst>
          </p:cNvPr>
          <p:cNvSpPr txBox="1"/>
          <p:nvPr/>
        </p:nvSpPr>
        <p:spPr>
          <a:xfrm>
            <a:off x="742122" y="124229"/>
            <a:ext cx="11158330" cy="707886"/>
          </a:xfrm>
          <a:prstGeom prst="rect">
            <a:avLst/>
          </a:prstGeom>
          <a:noFill/>
        </p:spPr>
        <p:txBody>
          <a:bodyPr wrap="square" rtlCol="0">
            <a:spAutoFit/>
          </a:bodyPr>
          <a:lstStyle/>
          <a:p>
            <a:pPr marL="457200" indent="-457200">
              <a:buFont typeface="Wingdings" pitchFamily="2" charset="2"/>
              <a:buChar char="v"/>
            </a:pPr>
            <a:r>
              <a:rPr lang="es-ES" sz="4000" b="1" dirty="0">
                <a:latin typeface="Montserrat" panose="02000505000000020004" pitchFamily="2" charset="0"/>
              </a:rPr>
              <a:t>LAS DOS PRINCIPALES POSTURAS</a:t>
            </a:r>
          </a:p>
        </p:txBody>
      </p:sp>
      <p:sp>
        <p:nvSpPr>
          <p:cNvPr id="11" name="Rectángulo 10">
            <a:extLst>
              <a:ext uri="{FF2B5EF4-FFF2-40B4-BE49-F238E27FC236}">
                <a16:creationId xmlns:a16="http://schemas.microsoft.com/office/drawing/2014/main" id="{A9CBB282-C746-6247-9360-49BE713EF9EE}"/>
              </a:ext>
            </a:extLst>
          </p:cNvPr>
          <p:cNvSpPr/>
          <p:nvPr/>
        </p:nvSpPr>
        <p:spPr>
          <a:xfrm>
            <a:off x="111516" y="4108893"/>
            <a:ext cx="11364623" cy="2163028"/>
          </a:xfrm>
          <a:prstGeom prst="rect">
            <a:avLst/>
          </a:prstGeom>
        </p:spPr>
        <p:txBody>
          <a:bodyPr wrap="square">
            <a:spAutoFit/>
          </a:bodyPr>
          <a:lstStyle/>
          <a:p>
            <a:pPr marL="457200" algn="ctr">
              <a:lnSpc>
                <a:spcPct val="150000"/>
              </a:lnSpc>
              <a:spcBef>
                <a:spcPts val="1200"/>
              </a:spcBef>
              <a:spcAft>
                <a:spcPts val="0"/>
              </a:spcAft>
            </a:pPr>
            <a:r>
              <a:rPr lang="es-ES_tradnl" sz="4400" dirty="0">
                <a:latin typeface="Montserrat" pitchFamily="2" charset="77"/>
                <a:ea typeface="Avenir Book" charset="0"/>
                <a:cs typeface="Avenir Book" charset="0"/>
              </a:rPr>
              <a:t>II. LA POSTURA REFORMADA</a:t>
            </a:r>
          </a:p>
          <a:p>
            <a:pPr marL="457200" algn="ctr">
              <a:lnSpc>
                <a:spcPct val="150000"/>
              </a:lnSpc>
              <a:spcBef>
                <a:spcPts val="1200"/>
              </a:spcBef>
              <a:spcAft>
                <a:spcPts val="0"/>
              </a:spcAft>
            </a:pPr>
            <a:r>
              <a:rPr lang="es-ES" sz="4400" dirty="0">
                <a:latin typeface="Montserrat" pitchFamily="2" charset="77"/>
                <a:ea typeface="Avenir Book" charset="0"/>
                <a:cs typeface="Avenir Book" charset="0"/>
              </a:rPr>
              <a:t>1º ELECCIÓN divina // 2º FE humana</a:t>
            </a:r>
            <a:endParaRPr lang="es-ES_tradnl" sz="4400" dirty="0">
              <a:latin typeface="Montserrat" pitchFamily="2" charset="77"/>
              <a:ea typeface="Avenir Book" charset="0"/>
              <a:cs typeface="Avenir Book" charset="0"/>
            </a:endParaRPr>
          </a:p>
        </p:txBody>
      </p:sp>
    </p:spTree>
    <p:extLst>
      <p:ext uri="{BB962C8B-B14F-4D97-AF65-F5344CB8AC3E}">
        <p14:creationId xmlns:p14="http://schemas.microsoft.com/office/powerpoint/2010/main" val="80076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0" name="CuadroTexto 9">
            <a:extLst>
              <a:ext uri="{FF2B5EF4-FFF2-40B4-BE49-F238E27FC236}">
                <a16:creationId xmlns:a16="http://schemas.microsoft.com/office/drawing/2014/main" id="{CFFDA2AB-F97E-4FCE-8204-4DEAF1561CFD}"/>
              </a:ext>
            </a:extLst>
          </p:cNvPr>
          <p:cNvSpPr txBox="1"/>
          <p:nvPr/>
        </p:nvSpPr>
        <p:spPr>
          <a:xfrm>
            <a:off x="2665080" y="125814"/>
            <a:ext cx="8811059" cy="1261884"/>
          </a:xfrm>
          <a:prstGeom prst="rect">
            <a:avLst/>
          </a:prstGeom>
          <a:noFill/>
        </p:spPr>
        <p:txBody>
          <a:bodyPr wrap="square" rtlCol="0">
            <a:spAutoFit/>
          </a:bodyPr>
          <a:lstStyle/>
          <a:p>
            <a:r>
              <a:rPr lang="es-ES" sz="3800" b="1" dirty="0">
                <a:latin typeface="Montserrat" panose="02000505000000020004" pitchFamily="2" charset="0"/>
              </a:rPr>
              <a:t>2. ¿CÓMO ES QUE SOY SALVO?</a:t>
            </a:r>
          </a:p>
          <a:p>
            <a:r>
              <a:rPr lang="es-ES" sz="3800" dirty="0">
                <a:latin typeface="Montserrat" panose="02000505000000020004" pitchFamily="2" charset="0"/>
              </a:rPr>
              <a:t>      </a:t>
            </a:r>
          </a:p>
        </p:txBody>
      </p:sp>
      <p:sp>
        <p:nvSpPr>
          <p:cNvPr id="9" name="CuadroTexto 8">
            <a:extLst>
              <a:ext uri="{FF2B5EF4-FFF2-40B4-BE49-F238E27FC236}">
                <a16:creationId xmlns:a16="http://schemas.microsoft.com/office/drawing/2014/main" id="{B57BDEC1-AE21-6242-9595-AD7E63B7B10A}"/>
              </a:ext>
            </a:extLst>
          </p:cNvPr>
          <p:cNvSpPr txBox="1"/>
          <p:nvPr/>
        </p:nvSpPr>
        <p:spPr>
          <a:xfrm>
            <a:off x="2665080" y="1158935"/>
            <a:ext cx="10455966" cy="646331"/>
          </a:xfrm>
          <a:prstGeom prst="rect">
            <a:avLst/>
          </a:prstGeom>
          <a:noFill/>
        </p:spPr>
        <p:txBody>
          <a:bodyPr wrap="square" rtlCol="0">
            <a:spAutoFit/>
          </a:bodyPr>
          <a:lstStyle/>
          <a:p>
            <a:r>
              <a:rPr lang="es-ES" sz="3600" dirty="0">
                <a:latin typeface="Montserrat" panose="02000505000000020004" pitchFamily="2" charset="0"/>
              </a:rPr>
              <a:t>Alguna vez te has preguntado:</a:t>
            </a:r>
          </a:p>
        </p:txBody>
      </p:sp>
      <p:sp>
        <p:nvSpPr>
          <p:cNvPr id="12" name="1 CuadroTexto">
            <a:extLst>
              <a:ext uri="{FF2B5EF4-FFF2-40B4-BE49-F238E27FC236}">
                <a16:creationId xmlns:a16="http://schemas.microsoft.com/office/drawing/2014/main" id="{79A1DE29-66F3-452E-AE25-ED21652446F3}"/>
              </a:ext>
            </a:extLst>
          </p:cNvPr>
          <p:cNvSpPr txBox="1"/>
          <p:nvPr/>
        </p:nvSpPr>
        <p:spPr>
          <a:xfrm>
            <a:off x="190917" y="1957522"/>
            <a:ext cx="8224213" cy="3970318"/>
          </a:xfrm>
          <a:prstGeom prst="rect">
            <a:avLst/>
          </a:prstGeom>
          <a:noFill/>
        </p:spPr>
        <p:txBody>
          <a:bodyPr wrap="square" rtlCol="0">
            <a:spAutoFit/>
          </a:bodyPr>
          <a:lstStyle/>
          <a:p>
            <a:pPr algn="ctr"/>
            <a:r>
              <a:rPr lang="es-ES" sz="2800" dirty="0">
                <a:solidFill>
                  <a:srgbClr val="B54E9D"/>
                </a:solidFill>
                <a:latin typeface="Montserrat" panose="02000505000000020004" pitchFamily="2" charset="0"/>
              </a:rPr>
              <a:t>¿Cómo es que soy salvo?</a:t>
            </a:r>
            <a:r>
              <a:rPr lang="es-ES" sz="2800" dirty="0">
                <a:latin typeface="Montserrat" panose="02000505000000020004" pitchFamily="2" charset="0"/>
              </a:rPr>
              <a:t>,</a:t>
            </a:r>
            <a:r>
              <a:rPr lang="es-ES" sz="2800" dirty="0">
                <a:solidFill>
                  <a:srgbClr val="B54E9D"/>
                </a:solidFill>
                <a:latin typeface="Montserrat" panose="02000505000000020004" pitchFamily="2" charset="0"/>
              </a:rPr>
              <a:t> </a:t>
            </a:r>
          </a:p>
          <a:p>
            <a:pPr algn="ctr"/>
            <a:r>
              <a:rPr lang="es-ES" sz="2800" dirty="0">
                <a:solidFill>
                  <a:srgbClr val="B54E9D"/>
                </a:solidFill>
                <a:latin typeface="Montserrat" panose="02000505000000020004" pitchFamily="2" charset="0"/>
              </a:rPr>
              <a:t>¿Cómo es que nací de nuevo? </a:t>
            </a:r>
          </a:p>
          <a:p>
            <a:pPr algn="ctr"/>
            <a:r>
              <a:rPr lang="es-ES" sz="2800" dirty="0">
                <a:solidFill>
                  <a:srgbClr val="B54E9D"/>
                </a:solidFill>
                <a:latin typeface="Montserrat" panose="02000505000000020004" pitchFamily="2" charset="0"/>
              </a:rPr>
              <a:t>¿Por qué soy cristiano?</a:t>
            </a:r>
            <a:r>
              <a:rPr lang="es-ES" sz="2800" dirty="0">
                <a:latin typeface="Montserrat" panose="02000505000000020004" pitchFamily="2" charset="0"/>
              </a:rPr>
              <a:t>,</a:t>
            </a:r>
            <a:r>
              <a:rPr lang="es-ES" sz="2800" dirty="0">
                <a:solidFill>
                  <a:srgbClr val="B54E9D"/>
                </a:solidFill>
                <a:latin typeface="Montserrat" panose="02000505000000020004" pitchFamily="2" charset="0"/>
              </a:rPr>
              <a:t> </a:t>
            </a:r>
          </a:p>
          <a:p>
            <a:pPr algn="ctr"/>
            <a:r>
              <a:rPr lang="es-ES" sz="2800" dirty="0">
                <a:solidFill>
                  <a:srgbClr val="B54E9D"/>
                </a:solidFill>
                <a:latin typeface="Montserrat" panose="02000505000000020004" pitchFamily="2" charset="0"/>
              </a:rPr>
              <a:t>¿Dónde y cuándo empezó todo esto?</a:t>
            </a:r>
          </a:p>
          <a:p>
            <a:pPr algn="just"/>
            <a:endParaRPr lang="es-ES" sz="2800" dirty="0">
              <a:latin typeface="Montserrat" panose="02000505000000020004" pitchFamily="2" charset="0"/>
            </a:endParaRPr>
          </a:p>
          <a:p>
            <a:pPr algn="just"/>
            <a:r>
              <a:rPr lang="es-ES" sz="2800" dirty="0">
                <a:latin typeface="Montserrat" panose="02000505000000020004" pitchFamily="2" charset="0"/>
              </a:rPr>
              <a:t>La Biblia tiene una respuesta muy clara: nos remonta a la “Eternidad pasada” y a la elección de Dios Padre. Antes de convertirte a Dios, Él ya te había conocido.</a:t>
            </a:r>
          </a:p>
        </p:txBody>
      </p:sp>
      <p:pic>
        <p:nvPicPr>
          <p:cNvPr id="8" name="Imagen 7">
            <a:extLst>
              <a:ext uri="{FF2B5EF4-FFF2-40B4-BE49-F238E27FC236}">
                <a16:creationId xmlns:a16="http://schemas.microsoft.com/office/drawing/2014/main" id="{2F135071-F41A-440A-95F3-D260C4F4C29E}"/>
              </a:ext>
            </a:extLst>
          </p:cNvPr>
          <p:cNvPicPr>
            <a:picLocks noChangeAspect="1"/>
          </p:cNvPicPr>
          <p:nvPr/>
        </p:nvPicPr>
        <p:blipFill rotWithShape="1">
          <a:blip r:embed="rId3">
            <a:extLst>
              <a:ext uri="{28A0092B-C50C-407E-A947-70E740481C1C}">
                <a14:useLocalDpi xmlns:a14="http://schemas.microsoft.com/office/drawing/2010/main" val="0"/>
              </a:ext>
            </a:extLst>
          </a:blip>
          <a:srcRect t="13796"/>
          <a:stretch/>
        </p:blipFill>
        <p:spPr>
          <a:xfrm>
            <a:off x="8597350" y="2275778"/>
            <a:ext cx="3403733" cy="4401206"/>
          </a:xfrm>
          <a:prstGeom prst="rect">
            <a:avLst/>
          </a:prstGeom>
        </p:spPr>
      </p:pic>
    </p:spTree>
    <p:extLst>
      <p:ext uri="{BB962C8B-B14F-4D97-AF65-F5344CB8AC3E}">
        <p14:creationId xmlns:p14="http://schemas.microsoft.com/office/powerpoint/2010/main" val="153520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6834753"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2" name="1 CuadroTexto">
            <a:extLst>
              <a:ext uri="{FF2B5EF4-FFF2-40B4-BE49-F238E27FC236}">
                <a16:creationId xmlns:a16="http://schemas.microsoft.com/office/drawing/2014/main" id="{79A1DE29-66F3-452E-AE25-ED21652446F3}"/>
              </a:ext>
            </a:extLst>
          </p:cNvPr>
          <p:cNvSpPr txBox="1"/>
          <p:nvPr/>
        </p:nvSpPr>
        <p:spPr>
          <a:xfrm>
            <a:off x="132158" y="1310699"/>
            <a:ext cx="11914431" cy="5262979"/>
          </a:xfrm>
          <a:prstGeom prst="rect">
            <a:avLst/>
          </a:prstGeom>
          <a:noFill/>
        </p:spPr>
        <p:txBody>
          <a:bodyPr wrap="square" rtlCol="0">
            <a:spAutoFit/>
          </a:bodyPr>
          <a:lstStyle/>
          <a:p>
            <a:pPr algn="just"/>
            <a:r>
              <a:rPr lang="es-ES" sz="2800" dirty="0">
                <a:latin typeface="Montserrat" panose="02000505000000020004" pitchFamily="2" charset="0"/>
              </a:rPr>
              <a:t>Cuando Nicodemo le preguntó a Jesús, ¿Cómo puede un hombre nacer de nuevo? Cristo NO contestó: “Por medio de la fe y el arrepentimiento.” Le habló del Espíritu: </a:t>
            </a:r>
            <a:r>
              <a:rPr lang="es-ES" sz="2800" dirty="0">
                <a:latin typeface="Montserrat" panose="02000505000000020004" pitchFamily="2" charset="0"/>
                <a:cs typeface="Times New Roman"/>
              </a:rPr>
              <a:t>“El viento sopla de donde quiere” </a:t>
            </a:r>
            <a:r>
              <a:rPr lang="es-ES" sz="2800" b="1" dirty="0">
                <a:latin typeface="Montserrat" panose="02000505000000020004" pitchFamily="2" charset="0"/>
                <a:cs typeface="Times New Roman"/>
              </a:rPr>
              <a:t>(Juan 3:8).</a:t>
            </a:r>
          </a:p>
          <a:p>
            <a:pPr algn="just"/>
            <a:endParaRPr lang="es-ES" sz="2800" dirty="0">
              <a:latin typeface="Montserrat" panose="02000505000000020004" pitchFamily="2" charset="0"/>
            </a:endParaRPr>
          </a:p>
          <a:p>
            <a:pPr algn="just"/>
            <a:endParaRPr lang="es-ES" sz="2800" dirty="0">
              <a:latin typeface="Montserrat" panose="02000505000000020004" pitchFamily="2" charset="0"/>
            </a:endParaRPr>
          </a:p>
          <a:p>
            <a:r>
              <a:rPr lang="es-ES" sz="2800" dirty="0">
                <a:solidFill>
                  <a:srgbClr val="A03887"/>
                </a:solidFill>
                <a:latin typeface="Montserrat" panose="02000505000000020004" pitchFamily="2" charset="0"/>
              </a:rPr>
              <a:t>No es posible ver el Reino, </a:t>
            </a:r>
          </a:p>
          <a:p>
            <a:r>
              <a:rPr lang="es-ES" sz="2800" dirty="0">
                <a:solidFill>
                  <a:srgbClr val="A03887"/>
                </a:solidFill>
                <a:latin typeface="Montserrat" panose="02000505000000020004" pitchFamily="2" charset="0"/>
              </a:rPr>
              <a:t>ni entrar en el Reino, </a:t>
            </a:r>
          </a:p>
          <a:p>
            <a:r>
              <a:rPr lang="es-ES" sz="2800" dirty="0">
                <a:solidFill>
                  <a:srgbClr val="A03887"/>
                </a:solidFill>
                <a:latin typeface="Montserrat" panose="02000505000000020004" pitchFamily="2" charset="0"/>
              </a:rPr>
              <a:t>sin el soplo del viento de Dios. </a:t>
            </a:r>
          </a:p>
          <a:p>
            <a:r>
              <a:rPr lang="es-ES" sz="2800" dirty="0">
                <a:solidFill>
                  <a:srgbClr val="C00000"/>
                </a:solidFill>
                <a:latin typeface="Montserrat" panose="02000505000000020004" pitchFamily="2" charset="0"/>
              </a:rPr>
              <a:t>La fe y el arrepentimiento </a:t>
            </a:r>
            <a:r>
              <a:rPr lang="es-ES" sz="2800" dirty="0">
                <a:solidFill>
                  <a:srgbClr val="A03887"/>
                </a:solidFill>
                <a:latin typeface="Montserrat" panose="02000505000000020004" pitchFamily="2" charset="0"/>
              </a:rPr>
              <a:t>provienen</a:t>
            </a:r>
          </a:p>
          <a:p>
            <a:r>
              <a:rPr lang="es-ES" sz="2800" dirty="0">
                <a:solidFill>
                  <a:srgbClr val="A03887"/>
                </a:solidFill>
                <a:latin typeface="Montserrat" panose="02000505000000020004" pitchFamily="2" charset="0"/>
              </a:rPr>
              <a:t>de la gracia del Espíritu Santo.   </a:t>
            </a:r>
          </a:p>
          <a:p>
            <a:pPr algn="just"/>
            <a:r>
              <a:rPr lang="es-ES" sz="2800" b="1" dirty="0">
                <a:latin typeface="Montserrat" panose="02000505000000020004" pitchFamily="2" charset="0"/>
              </a:rPr>
              <a:t>           (Son dones de Dios)</a:t>
            </a:r>
          </a:p>
        </p:txBody>
      </p:sp>
      <p:pic>
        <p:nvPicPr>
          <p:cNvPr id="11" name="Imagen 10">
            <a:extLst>
              <a:ext uri="{FF2B5EF4-FFF2-40B4-BE49-F238E27FC236}">
                <a16:creationId xmlns:a16="http://schemas.microsoft.com/office/drawing/2014/main" id="{971B9CF3-520D-4D39-9E3E-13C362E80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888" y="3061253"/>
            <a:ext cx="5115702" cy="3646426"/>
          </a:xfrm>
          <a:prstGeom prst="rect">
            <a:avLst/>
          </a:prstGeom>
        </p:spPr>
      </p:pic>
    </p:spTree>
    <p:extLst>
      <p:ext uri="{BB962C8B-B14F-4D97-AF65-F5344CB8AC3E}">
        <p14:creationId xmlns:p14="http://schemas.microsoft.com/office/powerpoint/2010/main" val="27472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1317281" y="6499761"/>
            <a:ext cx="8622681" cy="358367"/>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 CuadroTexto">
            <a:extLst>
              <a:ext uri="{FF2B5EF4-FFF2-40B4-BE49-F238E27FC236}">
                <a16:creationId xmlns:a16="http://schemas.microsoft.com/office/drawing/2014/main" id="{79A1DE29-66F3-452E-AE25-ED21652446F3}"/>
              </a:ext>
            </a:extLst>
          </p:cNvPr>
          <p:cNvSpPr txBox="1"/>
          <p:nvPr/>
        </p:nvSpPr>
        <p:spPr>
          <a:xfrm>
            <a:off x="412321" y="1482296"/>
            <a:ext cx="6480701" cy="4031873"/>
          </a:xfrm>
          <a:prstGeom prst="rect">
            <a:avLst/>
          </a:prstGeom>
          <a:noFill/>
        </p:spPr>
        <p:txBody>
          <a:bodyPr wrap="square" rtlCol="0">
            <a:spAutoFit/>
          </a:bodyPr>
          <a:lstStyle/>
          <a:p>
            <a:pPr algn="just"/>
            <a:r>
              <a:rPr lang="es-ES" sz="3200" dirty="0">
                <a:latin typeface="Montserrat" panose="02000505000000020004" pitchFamily="2" charset="0"/>
              </a:rPr>
              <a:t>-Es un nuevo nacimiento</a:t>
            </a:r>
          </a:p>
          <a:p>
            <a:pPr algn="just"/>
            <a:r>
              <a:rPr lang="es-ES" sz="3200" b="1" dirty="0">
                <a:latin typeface="Montserrat" panose="02000505000000020004" pitchFamily="2" charset="0"/>
              </a:rPr>
              <a:t>Juan 3</a:t>
            </a:r>
          </a:p>
          <a:p>
            <a:pPr algn="just"/>
            <a:endParaRPr lang="es-ES" sz="3200" dirty="0">
              <a:latin typeface="Montserrat" panose="02000505000000020004" pitchFamily="2" charset="0"/>
            </a:endParaRPr>
          </a:p>
          <a:p>
            <a:pPr algn="just"/>
            <a:r>
              <a:rPr lang="es-ES" sz="3200" dirty="0">
                <a:latin typeface="Montserrat" panose="02000505000000020004" pitchFamily="2" charset="0"/>
              </a:rPr>
              <a:t>-Es una nueva creación</a:t>
            </a:r>
          </a:p>
          <a:p>
            <a:pPr algn="just"/>
            <a:r>
              <a:rPr lang="es-ES" sz="3200" b="1" dirty="0">
                <a:latin typeface="Montserrat" panose="02000505000000020004" pitchFamily="2" charset="0"/>
              </a:rPr>
              <a:t>2ª Corintios 5:17</a:t>
            </a:r>
          </a:p>
          <a:p>
            <a:pPr algn="just"/>
            <a:endParaRPr lang="es-ES" sz="3200" b="1" dirty="0">
              <a:latin typeface="Montserrat" panose="02000505000000020004" pitchFamily="2" charset="0"/>
            </a:endParaRPr>
          </a:p>
          <a:p>
            <a:pPr algn="just"/>
            <a:r>
              <a:rPr lang="es-ES" sz="3200" dirty="0">
                <a:latin typeface="Montserrat" panose="02000505000000020004" pitchFamily="2" charset="0"/>
              </a:rPr>
              <a:t>-Es una resurrección</a:t>
            </a:r>
          </a:p>
          <a:p>
            <a:pPr algn="just"/>
            <a:r>
              <a:rPr lang="es-ES" sz="3200" b="1" dirty="0">
                <a:latin typeface="Montserrat" panose="02000505000000020004" pitchFamily="2" charset="0"/>
              </a:rPr>
              <a:t>Efesios 2:6</a:t>
            </a:r>
          </a:p>
        </p:txBody>
      </p:sp>
      <p:sp>
        <p:nvSpPr>
          <p:cNvPr id="9" name="CuadroTexto 8">
            <a:extLst>
              <a:ext uri="{FF2B5EF4-FFF2-40B4-BE49-F238E27FC236}">
                <a16:creationId xmlns:a16="http://schemas.microsoft.com/office/drawing/2014/main" id="{63037958-915E-40A9-98B2-2D672D067E51}"/>
              </a:ext>
            </a:extLst>
          </p:cNvPr>
          <p:cNvSpPr txBox="1"/>
          <p:nvPr/>
        </p:nvSpPr>
        <p:spPr>
          <a:xfrm>
            <a:off x="65898" y="-12823"/>
            <a:ext cx="11434867" cy="1600438"/>
          </a:xfrm>
          <a:prstGeom prst="rect">
            <a:avLst/>
          </a:prstGeom>
          <a:noFill/>
        </p:spPr>
        <p:txBody>
          <a:bodyPr wrap="square" rtlCol="0">
            <a:spAutoFit/>
          </a:bodyPr>
          <a:lstStyle/>
          <a:p>
            <a:pPr marL="457200" indent="-457200" algn="ctr">
              <a:buFont typeface="Wingdings" pitchFamily="2" charset="2"/>
              <a:buChar char="v"/>
            </a:pPr>
            <a:r>
              <a:rPr lang="es-ES" sz="3000" b="1" dirty="0">
                <a:latin typeface="Montserrat" panose="02000505000000020004" pitchFamily="2" charset="0"/>
              </a:rPr>
              <a:t>L</a:t>
            </a:r>
            <a:r>
              <a:rPr lang="es-ES" sz="3500" b="1" dirty="0">
                <a:latin typeface="Montserrat" panose="02000505000000020004" pitchFamily="2" charset="0"/>
              </a:rPr>
              <a:t>A BIBLIA HABLA DEL NUEVO NACIMIENTO POR MEDIO DE TRES METÁFORAS</a:t>
            </a:r>
          </a:p>
          <a:p>
            <a:r>
              <a:rPr lang="es-ES" sz="2800" dirty="0">
                <a:latin typeface="Montserrat" panose="02000505000000020004" pitchFamily="2" charset="0"/>
              </a:rPr>
              <a:t>      </a:t>
            </a:r>
          </a:p>
        </p:txBody>
      </p:sp>
      <p:pic>
        <p:nvPicPr>
          <p:cNvPr id="8" name="Imagen 7">
            <a:extLst>
              <a:ext uri="{FF2B5EF4-FFF2-40B4-BE49-F238E27FC236}">
                <a16:creationId xmlns:a16="http://schemas.microsoft.com/office/drawing/2014/main" id="{6400DAE6-1EED-4BBD-9007-6588FEF914F4}"/>
              </a:ext>
            </a:extLst>
          </p:cNvPr>
          <p:cNvPicPr>
            <a:picLocks noChangeAspect="1"/>
          </p:cNvPicPr>
          <p:nvPr/>
        </p:nvPicPr>
        <p:blipFill rotWithShape="1">
          <a:blip r:embed="rId2">
            <a:extLst>
              <a:ext uri="{28A0092B-C50C-407E-A947-70E740481C1C}">
                <a14:useLocalDpi xmlns:a14="http://schemas.microsoft.com/office/drawing/2010/main" val="0"/>
              </a:ext>
            </a:extLst>
          </a:blip>
          <a:srcRect r="18326"/>
          <a:stretch/>
        </p:blipFill>
        <p:spPr>
          <a:xfrm>
            <a:off x="9051234" y="1212271"/>
            <a:ext cx="2703737" cy="1474341"/>
          </a:xfrm>
          <a:prstGeom prst="rect">
            <a:avLst/>
          </a:prstGeom>
        </p:spPr>
      </p:pic>
      <p:pic>
        <p:nvPicPr>
          <p:cNvPr id="13" name="Imagen 12">
            <a:extLst>
              <a:ext uri="{FF2B5EF4-FFF2-40B4-BE49-F238E27FC236}">
                <a16:creationId xmlns:a16="http://schemas.microsoft.com/office/drawing/2014/main" id="{7946982A-4595-4327-A1CC-F4ED6218B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5942" y="2860313"/>
            <a:ext cx="2679029" cy="1605399"/>
          </a:xfrm>
          <a:prstGeom prst="rect">
            <a:avLst/>
          </a:prstGeom>
        </p:spPr>
      </p:pic>
      <p:pic>
        <p:nvPicPr>
          <p:cNvPr id="15" name="Imagen 14">
            <a:extLst>
              <a:ext uri="{FF2B5EF4-FFF2-40B4-BE49-F238E27FC236}">
                <a16:creationId xmlns:a16="http://schemas.microsoft.com/office/drawing/2014/main" id="{FC38AB59-37E9-4E09-9438-32909CEE9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5942" y="4639413"/>
            <a:ext cx="2703737" cy="1749513"/>
          </a:xfrm>
          <a:prstGeom prst="rect">
            <a:avLst/>
          </a:prstGeom>
        </p:spPr>
      </p:pic>
      <p:sp>
        <p:nvSpPr>
          <p:cNvPr id="17" name="CuadroTexto 16">
            <a:extLst>
              <a:ext uri="{FF2B5EF4-FFF2-40B4-BE49-F238E27FC236}">
                <a16:creationId xmlns:a16="http://schemas.microsoft.com/office/drawing/2014/main" id="{2E9E65EA-DD15-4CDD-A4BB-27203D25C37B}"/>
              </a:ext>
            </a:extLst>
          </p:cNvPr>
          <p:cNvSpPr txBox="1"/>
          <p:nvPr/>
        </p:nvSpPr>
        <p:spPr>
          <a:xfrm>
            <a:off x="1087329" y="6403556"/>
            <a:ext cx="9031970" cy="523220"/>
          </a:xfrm>
          <a:prstGeom prst="rect">
            <a:avLst/>
          </a:prstGeom>
          <a:noFill/>
        </p:spPr>
        <p:txBody>
          <a:bodyPr wrap="square">
            <a:spAutoFit/>
          </a:bodyPr>
          <a:lstStyle/>
          <a:p>
            <a:pPr algn="ctr"/>
            <a:r>
              <a:rPr lang="es-ES" sz="2800" b="1" dirty="0">
                <a:solidFill>
                  <a:schemeClr val="bg1"/>
                </a:solidFill>
                <a:latin typeface="Montserrat" panose="02000505000000020004" pitchFamily="2" charset="0"/>
                <a:cs typeface="Candara"/>
              </a:rPr>
              <a:t>¿Qué tienen las tres metáforas en común?</a:t>
            </a:r>
          </a:p>
        </p:txBody>
      </p:sp>
    </p:spTree>
    <p:extLst>
      <p:ext uri="{BB962C8B-B14F-4D97-AF65-F5344CB8AC3E}">
        <p14:creationId xmlns:p14="http://schemas.microsoft.com/office/powerpoint/2010/main" val="286825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CFFDA2AB-F97E-4FCE-8204-4DEAF1561CFD}"/>
              </a:ext>
            </a:extLst>
          </p:cNvPr>
          <p:cNvSpPr txBox="1"/>
          <p:nvPr/>
        </p:nvSpPr>
        <p:spPr>
          <a:xfrm>
            <a:off x="743510" y="109895"/>
            <a:ext cx="9205666" cy="1261884"/>
          </a:xfrm>
          <a:prstGeom prst="rect">
            <a:avLst/>
          </a:prstGeom>
          <a:noFill/>
        </p:spPr>
        <p:txBody>
          <a:bodyPr wrap="square" rtlCol="0">
            <a:spAutoFit/>
          </a:bodyPr>
          <a:lstStyle/>
          <a:p>
            <a:r>
              <a:rPr lang="es-ES" sz="3800" b="1" dirty="0">
                <a:latin typeface="Montserrat" panose="02000505000000020004" pitchFamily="2" charset="0"/>
              </a:rPr>
              <a:t>3. LA BIBLIA DECLARA GRANDES VERDADES SOBRE LA ELECCIÓN</a:t>
            </a:r>
            <a:r>
              <a:rPr lang="es-ES" sz="3800" dirty="0">
                <a:latin typeface="Montserrat" panose="02000505000000020004" pitchFamily="2" charset="0"/>
              </a:rPr>
              <a:t>:</a:t>
            </a:r>
          </a:p>
        </p:txBody>
      </p:sp>
      <p:sp>
        <p:nvSpPr>
          <p:cNvPr id="12" name="1 CuadroTexto">
            <a:extLst>
              <a:ext uri="{FF2B5EF4-FFF2-40B4-BE49-F238E27FC236}">
                <a16:creationId xmlns:a16="http://schemas.microsoft.com/office/drawing/2014/main" id="{79A1DE29-66F3-452E-AE25-ED21652446F3}"/>
              </a:ext>
            </a:extLst>
          </p:cNvPr>
          <p:cNvSpPr txBox="1"/>
          <p:nvPr/>
        </p:nvSpPr>
        <p:spPr>
          <a:xfrm>
            <a:off x="165687" y="1768093"/>
            <a:ext cx="7776594" cy="4324261"/>
          </a:xfrm>
          <a:prstGeom prst="rect">
            <a:avLst/>
          </a:prstGeom>
          <a:noFill/>
        </p:spPr>
        <p:txBody>
          <a:bodyPr wrap="square" rtlCol="0">
            <a:spAutoFit/>
          </a:bodyPr>
          <a:lstStyle/>
          <a:p>
            <a:pPr algn="just"/>
            <a:r>
              <a:rPr lang="es-ES" sz="2500" dirty="0">
                <a:solidFill>
                  <a:srgbClr val="B54E9D"/>
                </a:solidFill>
                <a:latin typeface="Montserrat" panose="02000505000000020004" pitchFamily="2" charset="0"/>
              </a:rPr>
              <a:t>Mt. 20:16 </a:t>
            </a:r>
            <a:r>
              <a:rPr lang="es-ES" sz="2500" dirty="0">
                <a:latin typeface="Montserrat" panose="02000505000000020004" pitchFamily="2" charset="0"/>
              </a:rPr>
              <a:t>Muchos son llamados, </a:t>
            </a:r>
          </a:p>
          <a:p>
            <a:pPr algn="just"/>
            <a:r>
              <a:rPr lang="es-ES" sz="2500" dirty="0">
                <a:latin typeface="Montserrat" panose="02000505000000020004" pitchFamily="2" charset="0"/>
              </a:rPr>
              <a:t>mas pocos </a:t>
            </a:r>
            <a:r>
              <a:rPr lang="es-ES" sz="2500" b="1" dirty="0">
                <a:solidFill>
                  <a:srgbClr val="C00000"/>
                </a:solidFill>
                <a:latin typeface="Montserrat" panose="02000505000000020004" pitchFamily="2" charset="0"/>
              </a:rPr>
              <a:t>escogidos. </a:t>
            </a:r>
          </a:p>
          <a:p>
            <a:pPr algn="just"/>
            <a:endParaRPr lang="es-ES" sz="2500" dirty="0">
              <a:latin typeface="Montserrat" panose="02000505000000020004" pitchFamily="2" charset="0"/>
            </a:endParaRPr>
          </a:p>
          <a:p>
            <a:pPr algn="just"/>
            <a:r>
              <a:rPr lang="es-ES" sz="2500" dirty="0">
                <a:solidFill>
                  <a:srgbClr val="B54E9D"/>
                </a:solidFill>
                <a:latin typeface="Montserrat" panose="02000505000000020004" pitchFamily="2" charset="0"/>
              </a:rPr>
              <a:t>Mt. 24:22 </a:t>
            </a:r>
            <a:r>
              <a:rPr lang="es-ES" sz="2500" dirty="0">
                <a:latin typeface="Montserrat" panose="02000505000000020004" pitchFamily="2" charset="0"/>
              </a:rPr>
              <a:t>Y si aquellos días no fuesen acortados, nadie sería salvo; mas por causa de los </a:t>
            </a:r>
            <a:r>
              <a:rPr lang="es-ES" sz="2500" b="1" dirty="0">
                <a:solidFill>
                  <a:srgbClr val="C00000"/>
                </a:solidFill>
                <a:latin typeface="Montserrat" panose="02000505000000020004" pitchFamily="2" charset="0"/>
              </a:rPr>
              <a:t>escogidos</a:t>
            </a:r>
            <a:r>
              <a:rPr lang="es-ES" sz="2500" dirty="0">
                <a:latin typeface="Montserrat" panose="02000505000000020004" pitchFamily="2" charset="0"/>
              </a:rPr>
              <a:t>, aquellos días serán acortados. </a:t>
            </a:r>
          </a:p>
          <a:p>
            <a:pPr algn="just"/>
            <a:endParaRPr lang="es-ES" sz="2500" dirty="0">
              <a:latin typeface="Montserrat" panose="02000505000000020004" pitchFamily="2" charset="0"/>
            </a:endParaRPr>
          </a:p>
          <a:p>
            <a:pPr algn="just"/>
            <a:r>
              <a:rPr lang="es-ES" sz="2500" dirty="0">
                <a:solidFill>
                  <a:srgbClr val="B54E9D"/>
                </a:solidFill>
                <a:latin typeface="Montserrat" panose="02000505000000020004" pitchFamily="2" charset="0"/>
              </a:rPr>
              <a:t>Mt. 24:24  </a:t>
            </a:r>
            <a:r>
              <a:rPr lang="es-ES" sz="2500" dirty="0">
                <a:latin typeface="Montserrat" panose="02000505000000020004" pitchFamily="2" charset="0"/>
              </a:rPr>
              <a:t>Porque se levantarán falsos </a:t>
            </a:r>
            <a:r>
              <a:rPr lang="es-ES" sz="2500" dirty="0" err="1">
                <a:latin typeface="Montserrat" panose="02000505000000020004" pitchFamily="2" charset="0"/>
              </a:rPr>
              <a:t>Cristos</a:t>
            </a:r>
            <a:r>
              <a:rPr lang="es-ES" sz="2500" dirty="0">
                <a:latin typeface="Montserrat" panose="02000505000000020004" pitchFamily="2" charset="0"/>
              </a:rPr>
              <a:t>, y falsos profetas, y harán grandes señales y prodigios, de tal manera que engañarán, si fuere posible, aun a los </a:t>
            </a:r>
            <a:r>
              <a:rPr lang="es-ES" sz="2500" b="1" dirty="0">
                <a:solidFill>
                  <a:srgbClr val="C00000"/>
                </a:solidFill>
                <a:latin typeface="Montserrat" panose="02000505000000020004" pitchFamily="2" charset="0"/>
              </a:rPr>
              <a:t>escogidos.</a:t>
            </a:r>
          </a:p>
        </p:txBody>
      </p:sp>
      <p:pic>
        <p:nvPicPr>
          <p:cNvPr id="8" name="Imagen 7">
            <a:extLst>
              <a:ext uri="{FF2B5EF4-FFF2-40B4-BE49-F238E27FC236}">
                <a16:creationId xmlns:a16="http://schemas.microsoft.com/office/drawing/2014/main" id="{58DEFCC5-6E5E-4108-803D-8D7DBBCA2B00}"/>
              </a:ext>
            </a:extLst>
          </p:cNvPr>
          <p:cNvPicPr>
            <a:picLocks noChangeAspect="1"/>
          </p:cNvPicPr>
          <p:nvPr/>
        </p:nvPicPr>
        <p:blipFill rotWithShape="1">
          <a:blip r:embed="rId2">
            <a:extLst>
              <a:ext uri="{28A0092B-C50C-407E-A947-70E740481C1C}">
                <a14:useLocalDpi xmlns:a14="http://schemas.microsoft.com/office/drawing/2010/main" val="0"/>
              </a:ext>
            </a:extLst>
          </a:blip>
          <a:srcRect l="27108" r="10191"/>
          <a:stretch/>
        </p:blipFill>
        <p:spPr>
          <a:xfrm>
            <a:off x="8161867" y="2305329"/>
            <a:ext cx="3864446" cy="4368005"/>
          </a:xfrm>
          <a:prstGeom prst="rect">
            <a:avLst/>
          </a:prstGeom>
        </p:spPr>
      </p:pic>
    </p:spTree>
    <p:extLst>
      <p:ext uri="{BB962C8B-B14F-4D97-AF65-F5344CB8AC3E}">
        <p14:creationId xmlns:p14="http://schemas.microsoft.com/office/powerpoint/2010/main" val="158099086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2394</TotalTime>
  <Words>2372</Words>
  <Application>Microsoft Macintosh PowerPoint</Application>
  <PresentationFormat>Panorámica</PresentationFormat>
  <Paragraphs>230</Paragraphs>
  <Slides>42</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42</vt:i4>
      </vt:variant>
    </vt:vector>
  </HeadingPairs>
  <TitlesOfParts>
    <vt:vector size="51" baseType="lpstr">
      <vt:lpstr>Arial</vt:lpstr>
      <vt:lpstr>Avenir Book</vt:lpstr>
      <vt:lpstr>Calibri</vt:lpstr>
      <vt:lpstr>Candara</vt:lpstr>
      <vt:lpstr>Gotham Bold</vt:lpstr>
      <vt:lpstr>Montserrat</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Raquel Perez</dc:creator>
  <cp:lastModifiedBy>Microsoft Office User</cp:lastModifiedBy>
  <cp:revision>101</cp:revision>
  <dcterms:created xsi:type="dcterms:W3CDTF">2021-03-07T18:24:59Z</dcterms:created>
  <dcterms:modified xsi:type="dcterms:W3CDTF">2021-03-30T15:50:47Z</dcterms:modified>
</cp:coreProperties>
</file>