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05" r:id="rId3"/>
    <p:sldId id="391" r:id="rId4"/>
    <p:sldId id="425" r:id="rId5"/>
    <p:sldId id="426" r:id="rId6"/>
    <p:sldId id="390" r:id="rId7"/>
    <p:sldId id="427" r:id="rId8"/>
    <p:sldId id="428" r:id="rId9"/>
    <p:sldId id="392" r:id="rId10"/>
    <p:sldId id="393" r:id="rId11"/>
    <p:sldId id="394" r:id="rId12"/>
    <p:sldId id="395" r:id="rId13"/>
    <p:sldId id="284" r:id="rId14"/>
    <p:sldId id="396" r:id="rId15"/>
    <p:sldId id="397" r:id="rId16"/>
    <p:sldId id="431" r:id="rId17"/>
    <p:sldId id="339" r:id="rId18"/>
    <p:sldId id="398" r:id="rId19"/>
    <p:sldId id="399" r:id="rId20"/>
    <p:sldId id="400" r:id="rId21"/>
    <p:sldId id="401" r:id="rId22"/>
    <p:sldId id="402" r:id="rId23"/>
    <p:sldId id="403" r:id="rId24"/>
    <p:sldId id="404" r:id="rId25"/>
    <p:sldId id="346" r:id="rId26"/>
    <p:sldId id="405" r:id="rId27"/>
    <p:sldId id="406" r:id="rId28"/>
    <p:sldId id="407" r:id="rId29"/>
    <p:sldId id="347" r:id="rId30"/>
    <p:sldId id="364" r:id="rId31"/>
    <p:sldId id="410" r:id="rId32"/>
    <p:sldId id="412" r:id="rId33"/>
    <p:sldId id="413" r:id="rId34"/>
    <p:sldId id="429" r:id="rId35"/>
    <p:sldId id="414" r:id="rId36"/>
    <p:sldId id="341" r:id="rId37"/>
    <p:sldId id="415" r:id="rId38"/>
    <p:sldId id="416" r:id="rId39"/>
    <p:sldId id="430" r:id="rId40"/>
    <p:sldId id="417" r:id="rId41"/>
    <p:sldId id="418" r:id="rId42"/>
    <p:sldId id="419" r:id="rId43"/>
    <p:sldId id="343" r:id="rId44"/>
    <p:sldId id="344" r:id="rId45"/>
    <p:sldId id="420" r:id="rId46"/>
    <p:sldId id="421" r:id="rId47"/>
    <p:sldId id="336" r:id="rId48"/>
    <p:sldId id="303" r:id="rId49"/>
    <p:sldId id="337" r:id="rId5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quel Perez" initials="RP" lastIdx="1" clrIdx="0">
    <p:extLst>
      <p:ext uri="{19B8F6BF-5375-455C-9EA6-DF929625EA0E}">
        <p15:presenceInfo xmlns:p15="http://schemas.microsoft.com/office/powerpoint/2012/main" userId="9eea1d4fce98e85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4E9D"/>
    <a:srgbClr val="C76A45"/>
    <a:srgbClr val="FFD26F"/>
    <a:srgbClr val="FFFDC5"/>
    <a:srgbClr val="FD8232"/>
    <a:srgbClr val="FA8E44"/>
    <a:srgbClr val="A03887"/>
    <a:srgbClr val="823B35"/>
    <a:srgbClr val="FB4FC2"/>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509" autoAdjust="0"/>
    <p:restoredTop sz="94660"/>
  </p:normalViewPr>
  <p:slideViewPr>
    <p:cSldViewPr snapToGrid="0">
      <p:cViewPr varScale="1">
        <p:scale>
          <a:sx n="112" d="100"/>
          <a:sy n="112" d="100"/>
        </p:scale>
        <p:origin x="120" y="15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61A525-07FF-4A71-B42D-8A8F9051322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8D0E42D9-3FE8-45E3-8BE3-BA1E307119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7B3FDEC-47A3-4259-A927-B307FAE9B120}"/>
              </a:ext>
            </a:extLst>
          </p:cNvPr>
          <p:cNvSpPr>
            <a:spLocks noGrp="1"/>
          </p:cNvSpPr>
          <p:nvPr>
            <p:ph type="dt" sz="half" idx="10"/>
          </p:nvPr>
        </p:nvSpPr>
        <p:spPr/>
        <p:txBody>
          <a:bodyPr/>
          <a:lstStyle/>
          <a:p>
            <a:fld id="{D1531840-25A1-4C8C-A2AE-A9CF34904ED3}" type="datetimeFigureOut">
              <a:rPr lang="es-ES" smtClean="0"/>
              <a:t>14/04/2021</a:t>
            </a:fld>
            <a:endParaRPr lang="es-ES"/>
          </a:p>
        </p:txBody>
      </p:sp>
      <p:sp>
        <p:nvSpPr>
          <p:cNvPr id="5" name="Marcador de pie de página 4">
            <a:extLst>
              <a:ext uri="{FF2B5EF4-FFF2-40B4-BE49-F238E27FC236}">
                <a16:creationId xmlns:a16="http://schemas.microsoft.com/office/drawing/2014/main" id="{5241FADC-9047-4D70-BFD8-AC498FFF4E8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8C1D052-9620-4082-A4E5-E53833623816}"/>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165370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318969-FC1B-4E1E-9B23-033B29C8E180}"/>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A6B5A64-3232-4DF6-AEA2-AC403E925D4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54866D-49F4-45ED-820E-A7F48AA70E33}"/>
              </a:ext>
            </a:extLst>
          </p:cNvPr>
          <p:cNvSpPr>
            <a:spLocks noGrp="1"/>
          </p:cNvSpPr>
          <p:nvPr>
            <p:ph type="dt" sz="half" idx="10"/>
          </p:nvPr>
        </p:nvSpPr>
        <p:spPr/>
        <p:txBody>
          <a:bodyPr/>
          <a:lstStyle/>
          <a:p>
            <a:fld id="{D1531840-25A1-4C8C-A2AE-A9CF34904ED3}" type="datetimeFigureOut">
              <a:rPr lang="es-ES" smtClean="0"/>
              <a:t>14/04/2021</a:t>
            </a:fld>
            <a:endParaRPr lang="es-ES"/>
          </a:p>
        </p:txBody>
      </p:sp>
      <p:sp>
        <p:nvSpPr>
          <p:cNvPr id="5" name="Marcador de pie de página 4">
            <a:extLst>
              <a:ext uri="{FF2B5EF4-FFF2-40B4-BE49-F238E27FC236}">
                <a16:creationId xmlns:a16="http://schemas.microsoft.com/office/drawing/2014/main" id="{8FA96575-9541-482C-9DD9-71CE80EC15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D445F3F-8EFA-4059-B278-895E34061F0E}"/>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2080620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CDDE724-DC0A-4EC2-BCDA-02D4B63D678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A17E0963-04B8-4A8F-8361-E3C3C284924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E5877C9-302D-4998-80F3-EC80464A8599}"/>
              </a:ext>
            </a:extLst>
          </p:cNvPr>
          <p:cNvSpPr>
            <a:spLocks noGrp="1"/>
          </p:cNvSpPr>
          <p:nvPr>
            <p:ph type="dt" sz="half" idx="10"/>
          </p:nvPr>
        </p:nvSpPr>
        <p:spPr/>
        <p:txBody>
          <a:bodyPr/>
          <a:lstStyle/>
          <a:p>
            <a:fld id="{D1531840-25A1-4C8C-A2AE-A9CF34904ED3}" type="datetimeFigureOut">
              <a:rPr lang="es-ES" smtClean="0"/>
              <a:t>14/04/2021</a:t>
            </a:fld>
            <a:endParaRPr lang="es-ES"/>
          </a:p>
        </p:txBody>
      </p:sp>
      <p:sp>
        <p:nvSpPr>
          <p:cNvPr id="5" name="Marcador de pie de página 4">
            <a:extLst>
              <a:ext uri="{FF2B5EF4-FFF2-40B4-BE49-F238E27FC236}">
                <a16:creationId xmlns:a16="http://schemas.microsoft.com/office/drawing/2014/main" id="{BC963FBD-C7A2-4862-AE8C-C9031A8082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90E2506-5B7E-49DA-999F-6D33DF405EE1}"/>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1884271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70D87AE-293F-40CE-AB1D-0AE159B6ECA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BADD754-BF7A-44F6-A008-A3E6868F5CC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80C552-F89A-4CCA-9EEB-F88AA9D9AF3B}"/>
              </a:ext>
            </a:extLst>
          </p:cNvPr>
          <p:cNvSpPr>
            <a:spLocks noGrp="1"/>
          </p:cNvSpPr>
          <p:nvPr>
            <p:ph type="dt" sz="half" idx="10"/>
          </p:nvPr>
        </p:nvSpPr>
        <p:spPr/>
        <p:txBody>
          <a:bodyPr/>
          <a:lstStyle/>
          <a:p>
            <a:fld id="{D1531840-25A1-4C8C-A2AE-A9CF34904ED3}" type="datetimeFigureOut">
              <a:rPr lang="es-ES" smtClean="0"/>
              <a:t>14/04/2021</a:t>
            </a:fld>
            <a:endParaRPr lang="es-ES"/>
          </a:p>
        </p:txBody>
      </p:sp>
      <p:sp>
        <p:nvSpPr>
          <p:cNvPr id="5" name="Marcador de pie de página 4">
            <a:extLst>
              <a:ext uri="{FF2B5EF4-FFF2-40B4-BE49-F238E27FC236}">
                <a16:creationId xmlns:a16="http://schemas.microsoft.com/office/drawing/2014/main" id="{BD303C5D-9811-4A89-80D9-0EDC97E9DF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0A2FA0-9ED2-4CEC-B67B-3F9586C0542E}"/>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1798195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5A8AA-5302-4EEA-A03C-1168D002CE5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1314B63-CA26-4EBB-AA14-33164C14990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4DBCDC4-CE2F-4E1F-9533-E04121524EC2}"/>
              </a:ext>
            </a:extLst>
          </p:cNvPr>
          <p:cNvSpPr>
            <a:spLocks noGrp="1"/>
          </p:cNvSpPr>
          <p:nvPr>
            <p:ph type="dt" sz="half" idx="10"/>
          </p:nvPr>
        </p:nvSpPr>
        <p:spPr/>
        <p:txBody>
          <a:bodyPr/>
          <a:lstStyle/>
          <a:p>
            <a:fld id="{D1531840-25A1-4C8C-A2AE-A9CF34904ED3}" type="datetimeFigureOut">
              <a:rPr lang="es-ES" smtClean="0"/>
              <a:t>14/04/2021</a:t>
            </a:fld>
            <a:endParaRPr lang="es-ES"/>
          </a:p>
        </p:txBody>
      </p:sp>
      <p:sp>
        <p:nvSpPr>
          <p:cNvPr id="5" name="Marcador de pie de página 4">
            <a:extLst>
              <a:ext uri="{FF2B5EF4-FFF2-40B4-BE49-F238E27FC236}">
                <a16:creationId xmlns:a16="http://schemas.microsoft.com/office/drawing/2014/main" id="{F34ACC53-A78E-4DF1-8663-13DB29C0128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5D294E-9D31-4F0F-B832-9CDB1CAA5E4D}"/>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20252417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C5EBFA-5ACF-4177-B829-C4EDE4FCE77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B80F254-F09C-4AA1-9D88-8B18DE59019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F7DA0299-1DD7-4AE6-891C-DC7A1F4F07B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1322212-27CD-47E4-98F6-2FD0245692E6}"/>
              </a:ext>
            </a:extLst>
          </p:cNvPr>
          <p:cNvSpPr>
            <a:spLocks noGrp="1"/>
          </p:cNvSpPr>
          <p:nvPr>
            <p:ph type="dt" sz="half" idx="10"/>
          </p:nvPr>
        </p:nvSpPr>
        <p:spPr/>
        <p:txBody>
          <a:bodyPr/>
          <a:lstStyle/>
          <a:p>
            <a:fld id="{D1531840-25A1-4C8C-A2AE-A9CF34904ED3}" type="datetimeFigureOut">
              <a:rPr lang="es-ES" smtClean="0"/>
              <a:t>14/04/2021</a:t>
            </a:fld>
            <a:endParaRPr lang="es-ES"/>
          </a:p>
        </p:txBody>
      </p:sp>
      <p:sp>
        <p:nvSpPr>
          <p:cNvPr id="6" name="Marcador de pie de página 5">
            <a:extLst>
              <a:ext uri="{FF2B5EF4-FFF2-40B4-BE49-F238E27FC236}">
                <a16:creationId xmlns:a16="http://schemas.microsoft.com/office/drawing/2014/main" id="{6D3A1616-7AAA-4078-8388-5EC6DFCDA6D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E0D9227-56FB-4408-87B9-6F679537CB7F}"/>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662535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8ABAD04-3474-4D12-8886-633A0FFCD89F}"/>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4391677-646C-4C35-B26E-0BDBDAD6D1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CD90C2A-0752-4E05-9C0B-06C8EA82573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08D843C-4C4F-4899-818C-4CF968E923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DE695A7-316A-4757-9C28-0FD04C4D6F9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98E0921-FED0-4FEF-9B14-5D782556858C}"/>
              </a:ext>
            </a:extLst>
          </p:cNvPr>
          <p:cNvSpPr>
            <a:spLocks noGrp="1"/>
          </p:cNvSpPr>
          <p:nvPr>
            <p:ph type="dt" sz="half" idx="10"/>
          </p:nvPr>
        </p:nvSpPr>
        <p:spPr/>
        <p:txBody>
          <a:bodyPr/>
          <a:lstStyle/>
          <a:p>
            <a:fld id="{D1531840-25A1-4C8C-A2AE-A9CF34904ED3}" type="datetimeFigureOut">
              <a:rPr lang="es-ES" smtClean="0"/>
              <a:t>14/04/2021</a:t>
            </a:fld>
            <a:endParaRPr lang="es-ES"/>
          </a:p>
        </p:txBody>
      </p:sp>
      <p:sp>
        <p:nvSpPr>
          <p:cNvPr id="8" name="Marcador de pie de página 7">
            <a:extLst>
              <a:ext uri="{FF2B5EF4-FFF2-40B4-BE49-F238E27FC236}">
                <a16:creationId xmlns:a16="http://schemas.microsoft.com/office/drawing/2014/main" id="{AC0C31ED-5748-464E-A7D5-64F4AF3FA76B}"/>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C541780-C0CF-4888-8DDF-CD819A103B3D}"/>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103249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D9A19B-E9FE-4897-B257-759052E050E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C15F46B5-5C3E-4CFC-8766-D29C5C2A1D4E}"/>
              </a:ext>
            </a:extLst>
          </p:cNvPr>
          <p:cNvSpPr>
            <a:spLocks noGrp="1"/>
          </p:cNvSpPr>
          <p:nvPr>
            <p:ph type="dt" sz="half" idx="10"/>
          </p:nvPr>
        </p:nvSpPr>
        <p:spPr/>
        <p:txBody>
          <a:bodyPr/>
          <a:lstStyle/>
          <a:p>
            <a:fld id="{D1531840-25A1-4C8C-A2AE-A9CF34904ED3}" type="datetimeFigureOut">
              <a:rPr lang="es-ES" smtClean="0"/>
              <a:t>14/04/2021</a:t>
            </a:fld>
            <a:endParaRPr lang="es-ES"/>
          </a:p>
        </p:txBody>
      </p:sp>
      <p:sp>
        <p:nvSpPr>
          <p:cNvPr id="4" name="Marcador de pie de página 3">
            <a:extLst>
              <a:ext uri="{FF2B5EF4-FFF2-40B4-BE49-F238E27FC236}">
                <a16:creationId xmlns:a16="http://schemas.microsoft.com/office/drawing/2014/main" id="{AFACAA8B-AB64-466F-B31F-71E4D2FACAC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3360D3A9-42C5-47C7-A508-1E284C0D64D3}"/>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2275346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A61FBB40-6CF3-453F-ADA6-66B9F67364A2}"/>
              </a:ext>
            </a:extLst>
          </p:cNvPr>
          <p:cNvSpPr>
            <a:spLocks noGrp="1"/>
          </p:cNvSpPr>
          <p:nvPr>
            <p:ph type="dt" sz="half" idx="10"/>
          </p:nvPr>
        </p:nvSpPr>
        <p:spPr/>
        <p:txBody>
          <a:bodyPr/>
          <a:lstStyle/>
          <a:p>
            <a:fld id="{D1531840-25A1-4C8C-A2AE-A9CF34904ED3}" type="datetimeFigureOut">
              <a:rPr lang="es-ES" smtClean="0"/>
              <a:t>14/04/2021</a:t>
            </a:fld>
            <a:endParaRPr lang="es-ES"/>
          </a:p>
        </p:txBody>
      </p:sp>
      <p:sp>
        <p:nvSpPr>
          <p:cNvPr id="3" name="Marcador de pie de página 2">
            <a:extLst>
              <a:ext uri="{FF2B5EF4-FFF2-40B4-BE49-F238E27FC236}">
                <a16:creationId xmlns:a16="http://schemas.microsoft.com/office/drawing/2014/main" id="{D38E2DCC-1097-4923-9895-C5C32D473A1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61E2762-5A0A-4D6F-A76D-43A0FD99E370}"/>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5464476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4A8E7A-F1A9-411A-8CC9-550E8E118F6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951C347-5667-48FC-8922-34FB67DA68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D8E76594-562F-487A-B978-2A33B851E2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E177DD-247E-4965-AABF-0D71E35E6DC8}"/>
              </a:ext>
            </a:extLst>
          </p:cNvPr>
          <p:cNvSpPr>
            <a:spLocks noGrp="1"/>
          </p:cNvSpPr>
          <p:nvPr>
            <p:ph type="dt" sz="half" idx="10"/>
          </p:nvPr>
        </p:nvSpPr>
        <p:spPr/>
        <p:txBody>
          <a:bodyPr/>
          <a:lstStyle/>
          <a:p>
            <a:fld id="{D1531840-25A1-4C8C-A2AE-A9CF34904ED3}" type="datetimeFigureOut">
              <a:rPr lang="es-ES" smtClean="0"/>
              <a:t>14/04/2021</a:t>
            </a:fld>
            <a:endParaRPr lang="es-ES"/>
          </a:p>
        </p:txBody>
      </p:sp>
      <p:sp>
        <p:nvSpPr>
          <p:cNvPr id="6" name="Marcador de pie de página 5">
            <a:extLst>
              <a:ext uri="{FF2B5EF4-FFF2-40B4-BE49-F238E27FC236}">
                <a16:creationId xmlns:a16="http://schemas.microsoft.com/office/drawing/2014/main" id="{593745DE-5E14-4A65-A7E3-26BB083F9D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9103E70-6998-4CDE-868E-D73F74313FF2}"/>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1152405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8780D9-C525-48BF-81F6-78B35BF1557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DC0DD025-11AC-4C0A-AB62-3B589F2039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F594FF3-16CE-40EA-A6CD-A0486B21D1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026ECEA-1150-4DCA-94A1-156F45EED255}"/>
              </a:ext>
            </a:extLst>
          </p:cNvPr>
          <p:cNvSpPr>
            <a:spLocks noGrp="1"/>
          </p:cNvSpPr>
          <p:nvPr>
            <p:ph type="dt" sz="half" idx="10"/>
          </p:nvPr>
        </p:nvSpPr>
        <p:spPr/>
        <p:txBody>
          <a:bodyPr/>
          <a:lstStyle/>
          <a:p>
            <a:fld id="{D1531840-25A1-4C8C-A2AE-A9CF34904ED3}" type="datetimeFigureOut">
              <a:rPr lang="es-ES" smtClean="0"/>
              <a:t>14/04/2021</a:t>
            </a:fld>
            <a:endParaRPr lang="es-ES"/>
          </a:p>
        </p:txBody>
      </p:sp>
      <p:sp>
        <p:nvSpPr>
          <p:cNvPr id="6" name="Marcador de pie de página 5">
            <a:extLst>
              <a:ext uri="{FF2B5EF4-FFF2-40B4-BE49-F238E27FC236}">
                <a16:creationId xmlns:a16="http://schemas.microsoft.com/office/drawing/2014/main" id="{EE422E03-29D8-48CE-9EEB-97CD3F32F3F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E054E3A-D4B5-40C0-9295-9E572DF32546}"/>
              </a:ext>
            </a:extLst>
          </p:cNvPr>
          <p:cNvSpPr>
            <a:spLocks noGrp="1"/>
          </p:cNvSpPr>
          <p:nvPr>
            <p:ph type="sldNum" sz="quarter" idx="12"/>
          </p:nvPr>
        </p:nvSpPr>
        <p:spPr/>
        <p:txBody>
          <a:bodyPr/>
          <a:lstStyle/>
          <a:p>
            <a:fld id="{9ADAAA8C-0304-416E-A284-9FA2F1FACCC7}" type="slidenum">
              <a:rPr lang="es-ES" smtClean="0"/>
              <a:t>‹Nº›</a:t>
            </a:fld>
            <a:endParaRPr lang="es-ES"/>
          </a:p>
        </p:txBody>
      </p:sp>
    </p:spTree>
    <p:extLst>
      <p:ext uri="{BB962C8B-B14F-4D97-AF65-F5344CB8AC3E}">
        <p14:creationId xmlns:p14="http://schemas.microsoft.com/office/powerpoint/2010/main" val="25946041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9EEFFE8-A9C4-49BB-9BD8-E885EA876E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A3E3DFBB-CD1E-4B97-8631-2ED2E132CE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40FF8CA-2BB6-4976-AC0D-77B8A1F70A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531840-25A1-4C8C-A2AE-A9CF34904ED3}" type="datetimeFigureOut">
              <a:rPr lang="es-ES" smtClean="0"/>
              <a:t>14/04/2021</a:t>
            </a:fld>
            <a:endParaRPr lang="es-ES"/>
          </a:p>
        </p:txBody>
      </p:sp>
      <p:sp>
        <p:nvSpPr>
          <p:cNvPr id="5" name="Marcador de pie de página 4">
            <a:extLst>
              <a:ext uri="{FF2B5EF4-FFF2-40B4-BE49-F238E27FC236}">
                <a16:creationId xmlns:a16="http://schemas.microsoft.com/office/drawing/2014/main" id="{F8231FC4-DB3F-45F7-9DC4-AB528C8951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E01E0396-14EA-4989-9FBE-41A1DEE13A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AAA8C-0304-416E-A284-9FA2F1FACCC7}" type="slidenum">
              <a:rPr lang="es-ES" smtClean="0"/>
              <a:t>‹Nº›</a:t>
            </a:fld>
            <a:endParaRPr lang="es-ES"/>
          </a:p>
        </p:txBody>
      </p:sp>
    </p:spTree>
    <p:extLst>
      <p:ext uri="{BB962C8B-B14F-4D97-AF65-F5344CB8AC3E}">
        <p14:creationId xmlns:p14="http://schemas.microsoft.com/office/powerpoint/2010/main" val="64265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ontserrat" panose="020005050000000200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anose="02000505000000020004"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anose="02000505000000020004"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anose="02000505000000020004"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2000505000000020004"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anose="0200050500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AC7158-C39F-44F6-8000-20D12CE17A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762842" cy="6858000"/>
          </a:xfrm>
          <a:prstGeom prst="rect">
            <a:avLst/>
          </a:prstGeom>
        </p:spPr>
      </p:pic>
      <p:sp>
        <p:nvSpPr>
          <p:cNvPr id="8" name="CuadroTexto 7">
            <a:extLst>
              <a:ext uri="{FF2B5EF4-FFF2-40B4-BE49-F238E27FC236}">
                <a16:creationId xmlns:a16="http://schemas.microsoft.com/office/drawing/2014/main" id="{9C5D8704-CC0D-47F3-BD34-55EE840ECCFF}"/>
              </a:ext>
            </a:extLst>
          </p:cNvPr>
          <p:cNvSpPr txBox="1"/>
          <p:nvPr/>
        </p:nvSpPr>
        <p:spPr>
          <a:xfrm>
            <a:off x="7835317" y="1746693"/>
            <a:ext cx="3970789" cy="923330"/>
          </a:xfrm>
          <a:prstGeom prst="rect">
            <a:avLst/>
          </a:prstGeom>
          <a:noFill/>
        </p:spPr>
        <p:txBody>
          <a:bodyPr wrap="square" rtlCol="0">
            <a:spAutoFit/>
          </a:bodyPr>
          <a:lstStyle/>
          <a:p>
            <a:r>
              <a:rPr lang="es-ES" sz="5400" dirty="0">
                <a:latin typeface="Gotham Bold" panose="02000803030000020004" pitchFamily="2" charset="0"/>
              </a:rPr>
              <a:t>Capítulo 5</a:t>
            </a:r>
          </a:p>
        </p:txBody>
      </p:sp>
      <p:sp>
        <p:nvSpPr>
          <p:cNvPr id="9" name="CuadroTexto 8">
            <a:extLst>
              <a:ext uri="{FF2B5EF4-FFF2-40B4-BE49-F238E27FC236}">
                <a16:creationId xmlns:a16="http://schemas.microsoft.com/office/drawing/2014/main" id="{D49DCA9D-745D-47A0-AA57-E316EC3F34A9}"/>
              </a:ext>
            </a:extLst>
          </p:cNvPr>
          <p:cNvSpPr txBox="1"/>
          <p:nvPr/>
        </p:nvSpPr>
        <p:spPr>
          <a:xfrm>
            <a:off x="7858021" y="3120715"/>
            <a:ext cx="4241369" cy="1477328"/>
          </a:xfrm>
          <a:prstGeom prst="rect">
            <a:avLst/>
          </a:prstGeom>
          <a:noFill/>
        </p:spPr>
        <p:txBody>
          <a:bodyPr wrap="square" rtlCol="0">
            <a:spAutoFit/>
          </a:bodyPr>
          <a:lstStyle/>
          <a:p>
            <a:r>
              <a:rPr lang="es-ES" sz="4500" b="1" dirty="0">
                <a:solidFill>
                  <a:srgbClr val="A03887"/>
                </a:solidFill>
              </a:rPr>
              <a:t>LA GRACIA  </a:t>
            </a:r>
          </a:p>
          <a:p>
            <a:r>
              <a:rPr lang="es-ES" sz="4500" b="1" dirty="0">
                <a:solidFill>
                  <a:srgbClr val="A03887"/>
                </a:solidFill>
              </a:rPr>
              <a:t>IRRESISTIBLE</a:t>
            </a:r>
          </a:p>
        </p:txBody>
      </p:sp>
      <p:sp>
        <p:nvSpPr>
          <p:cNvPr id="10" name="CuadroTexto 9">
            <a:extLst>
              <a:ext uri="{FF2B5EF4-FFF2-40B4-BE49-F238E27FC236}">
                <a16:creationId xmlns:a16="http://schemas.microsoft.com/office/drawing/2014/main" id="{17EB339C-4D86-4C1D-83CA-B5A5291C3A6B}"/>
              </a:ext>
            </a:extLst>
          </p:cNvPr>
          <p:cNvSpPr txBox="1"/>
          <p:nvPr/>
        </p:nvSpPr>
        <p:spPr>
          <a:xfrm>
            <a:off x="7932313" y="5451022"/>
            <a:ext cx="4092783" cy="461665"/>
          </a:xfrm>
          <a:prstGeom prst="rect">
            <a:avLst/>
          </a:prstGeom>
          <a:noFill/>
        </p:spPr>
        <p:txBody>
          <a:bodyPr wrap="square" rtlCol="0">
            <a:spAutoFit/>
          </a:bodyPr>
          <a:lstStyle/>
          <a:p>
            <a:r>
              <a:rPr lang="es-ES" sz="2400" dirty="0">
                <a:latin typeface="Gotham Bold" panose="02000803030000020004" pitchFamily="2" charset="0"/>
              </a:rPr>
              <a:t>Pastor Moisés Peinado</a:t>
            </a:r>
          </a:p>
        </p:txBody>
      </p:sp>
      <p:sp>
        <p:nvSpPr>
          <p:cNvPr id="11" name="Rectángulo 10">
            <a:extLst>
              <a:ext uri="{FF2B5EF4-FFF2-40B4-BE49-F238E27FC236}">
                <a16:creationId xmlns:a16="http://schemas.microsoft.com/office/drawing/2014/main" id="{F9AB2CDD-1E15-479B-8FB6-284D017614B3}"/>
              </a:ext>
            </a:extLst>
          </p:cNvPr>
          <p:cNvSpPr/>
          <p:nvPr/>
        </p:nvSpPr>
        <p:spPr>
          <a:xfrm>
            <a:off x="7264866" y="234892"/>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720642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9128760" y="5636710"/>
            <a:ext cx="2917830" cy="1036624"/>
          </a:xfrm>
          <a:prstGeom prst="rect">
            <a:avLst/>
          </a:prstGeom>
        </p:spPr>
      </p:pic>
      <p:sp>
        <p:nvSpPr>
          <p:cNvPr id="10" name="Rectángulo 9">
            <a:extLst>
              <a:ext uri="{FF2B5EF4-FFF2-40B4-BE49-F238E27FC236}">
                <a16:creationId xmlns:a16="http://schemas.microsoft.com/office/drawing/2014/main" id="{AC7AC32A-6205-41BC-A8B7-C88FAB72FAC6}"/>
              </a:ext>
            </a:extLst>
          </p:cNvPr>
          <p:cNvSpPr/>
          <p:nvPr/>
        </p:nvSpPr>
        <p:spPr>
          <a:xfrm>
            <a:off x="81241" y="1381748"/>
            <a:ext cx="12209909" cy="1660647"/>
          </a:xfrm>
          <a:prstGeom prst="rect">
            <a:avLst/>
          </a:prstGeom>
        </p:spPr>
        <p:txBody>
          <a:bodyPr wrap="square">
            <a:spAutoFit/>
          </a:bodyPr>
          <a:lstStyle/>
          <a:p>
            <a:pPr>
              <a:lnSpc>
                <a:spcPct val="150000"/>
              </a:lnSpc>
            </a:pPr>
            <a:r>
              <a:rPr lang="es-ES" sz="3600" b="1" dirty="0">
                <a:solidFill>
                  <a:srgbClr val="B54E9D"/>
                </a:solidFill>
                <a:latin typeface="Montserrat" panose="02000505000000020004" pitchFamily="2" charset="0"/>
                <a:ea typeface="Avenir Book" charset="0"/>
                <a:cs typeface="Avenir Book" charset="0"/>
              </a:rPr>
              <a:t>Ex. 7:3 y 4 </a:t>
            </a:r>
            <a:r>
              <a:rPr lang="es-ES" sz="3600" dirty="0">
                <a:solidFill>
                  <a:srgbClr val="000000"/>
                </a:solidFill>
                <a:latin typeface="Montserrat" panose="02000505000000020004" pitchFamily="2" charset="0"/>
                <a:ea typeface="Avenir Book" charset="0"/>
                <a:cs typeface="Avenir Book" charset="0"/>
              </a:rPr>
              <a:t>Y </a:t>
            </a:r>
            <a:r>
              <a:rPr lang="es-ES" sz="3600" i="1" dirty="0">
                <a:solidFill>
                  <a:srgbClr val="000000"/>
                </a:solidFill>
                <a:latin typeface="Montserrat" panose="02000505000000020004" pitchFamily="2" charset="0"/>
                <a:ea typeface="Avenir Book" charset="0"/>
                <a:cs typeface="Avenir Book" charset="0"/>
              </a:rPr>
              <a:t>yo endureceré </a:t>
            </a:r>
            <a:r>
              <a:rPr lang="es-ES" sz="3600" dirty="0">
                <a:solidFill>
                  <a:srgbClr val="000000"/>
                </a:solidFill>
                <a:latin typeface="Montserrat" panose="02000505000000020004" pitchFamily="2" charset="0"/>
                <a:ea typeface="Avenir Book" charset="0"/>
                <a:cs typeface="Avenir Book" charset="0"/>
              </a:rPr>
              <a:t>el corazón de Faraón, […] </a:t>
            </a:r>
          </a:p>
          <a:p>
            <a:pPr>
              <a:lnSpc>
                <a:spcPct val="150000"/>
              </a:lnSpc>
            </a:pPr>
            <a:r>
              <a:rPr lang="es-ES" sz="3600" dirty="0">
                <a:solidFill>
                  <a:srgbClr val="000000"/>
                </a:solidFill>
                <a:latin typeface="Montserrat" panose="02000505000000020004" pitchFamily="2" charset="0"/>
                <a:ea typeface="Avenir Book" charset="0"/>
                <a:cs typeface="Avenir Book" charset="0"/>
              </a:rPr>
              <a:t>                   Y Faraón no os oirá; […]</a:t>
            </a:r>
          </a:p>
        </p:txBody>
      </p:sp>
      <p:sp>
        <p:nvSpPr>
          <p:cNvPr id="11" name="Rectángulo 10">
            <a:extLst>
              <a:ext uri="{FF2B5EF4-FFF2-40B4-BE49-F238E27FC236}">
                <a16:creationId xmlns:a16="http://schemas.microsoft.com/office/drawing/2014/main" id="{D6CE0323-91AD-40C5-A6FE-EDF935A4CB00}"/>
              </a:ext>
            </a:extLst>
          </p:cNvPr>
          <p:cNvSpPr/>
          <p:nvPr/>
        </p:nvSpPr>
        <p:spPr>
          <a:xfrm>
            <a:off x="115441" y="2907674"/>
            <a:ext cx="10404742" cy="477054"/>
          </a:xfrm>
          <a:prstGeom prst="rect">
            <a:avLst/>
          </a:prstGeom>
        </p:spPr>
        <p:txBody>
          <a:bodyPr wrap="square">
            <a:spAutoFit/>
          </a:bodyPr>
          <a:lstStyle/>
          <a:p>
            <a:endParaRPr lang="es-ES" sz="2500" b="0" i="0" dirty="0">
              <a:solidFill>
                <a:srgbClr val="000000"/>
              </a:solidFill>
              <a:effectLst/>
              <a:latin typeface="Montserrat" panose="02000505000000020004" pitchFamily="2" charset="0"/>
              <a:ea typeface="Avenir Book" charset="0"/>
              <a:cs typeface="Avenir Book" charset="0"/>
            </a:endParaRPr>
          </a:p>
        </p:txBody>
      </p:sp>
      <p:sp>
        <p:nvSpPr>
          <p:cNvPr id="12" name="Rectángulo 11">
            <a:extLst>
              <a:ext uri="{FF2B5EF4-FFF2-40B4-BE49-F238E27FC236}">
                <a16:creationId xmlns:a16="http://schemas.microsoft.com/office/drawing/2014/main" id="{264B8540-3ED7-4E60-B364-4D9009D79880}"/>
              </a:ext>
            </a:extLst>
          </p:cNvPr>
          <p:cNvSpPr/>
          <p:nvPr/>
        </p:nvSpPr>
        <p:spPr>
          <a:xfrm>
            <a:off x="179609" y="3725056"/>
            <a:ext cx="12209909" cy="3322641"/>
          </a:xfrm>
          <a:prstGeom prst="rect">
            <a:avLst/>
          </a:prstGeom>
        </p:spPr>
        <p:txBody>
          <a:bodyPr wrap="square">
            <a:spAutoFit/>
          </a:bodyPr>
          <a:lstStyle/>
          <a:p>
            <a:pPr>
              <a:lnSpc>
                <a:spcPct val="150000"/>
              </a:lnSpc>
            </a:pPr>
            <a:r>
              <a:rPr lang="es-ES" sz="3600" b="1" dirty="0">
                <a:solidFill>
                  <a:srgbClr val="B54E9D"/>
                </a:solidFill>
                <a:latin typeface="Montserrat" panose="02000505000000020004" pitchFamily="2" charset="0"/>
                <a:ea typeface="Avenir Book" charset="0"/>
                <a:cs typeface="Avenir Book" charset="0"/>
              </a:rPr>
              <a:t>Ex. 11:1 </a:t>
            </a:r>
            <a:r>
              <a:rPr lang="es-ES" sz="3600" dirty="0">
                <a:solidFill>
                  <a:srgbClr val="000000"/>
                </a:solidFill>
                <a:latin typeface="Montserrat" panose="02000505000000020004" pitchFamily="2" charset="0"/>
                <a:ea typeface="Avenir Book" charset="0"/>
                <a:cs typeface="Avenir Book" charset="0"/>
              </a:rPr>
              <a:t>Jehová dijo a Moisés: Una plaga traeré aún sobre Faraón y sobre Egipto, después de la cual</a:t>
            </a:r>
          </a:p>
          <a:p>
            <a:pPr>
              <a:lnSpc>
                <a:spcPct val="150000"/>
              </a:lnSpc>
            </a:pPr>
            <a:r>
              <a:rPr lang="es-ES" sz="3600" b="1" i="1" dirty="0">
                <a:solidFill>
                  <a:srgbClr val="B54E9D"/>
                </a:solidFill>
                <a:latin typeface="Montserrat" panose="02000505000000020004" pitchFamily="2" charset="0"/>
                <a:ea typeface="Avenir Book" charset="0"/>
                <a:cs typeface="Avenir Book" charset="0"/>
              </a:rPr>
              <a:t>él os dejará </a:t>
            </a:r>
            <a:r>
              <a:rPr lang="es-ES" sz="3600" dirty="0">
                <a:solidFill>
                  <a:srgbClr val="000000"/>
                </a:solidFill>
                <a:latin typeface="Montserrat" panose="02000505000000020004" pitchFamily="2" charset="0"/>
                <a:ea typeface="Avenir Book" charset="0"/>
                <a:cs typeface="Avenir Book" charset="0"/>
              </a:rPr>
              <a:t>ir de aquí.</a:t>
            </a:r>
          </a:p>
          <a:p>
            <a:pPr>
              <a:lnSpc>
                <a:spcPct val="150000"/>
              </a:lnSpc>
            </a:pPr>
            <a:endParaRPr lang="es-ES" sz="3600" dirty="0">
              <a:solidFill>
                <a:srgbClr val="000000"/>
              </a:solidFill>
              <a:latin typeface="Montserrat" panose="02000505000000020004" pitchFamily="2" charset="0"/>
              <a:ea typeface="Avenir Book" charset="0"/>
              <a:cs typeface="Avenir Book" charset="0"/>
            </a:endParaRPr>
          </a:p>
        </p:txBody>
      </p:sp>
      <p:sp>
        <p:nvSpPr>
          <p:cNvPr id="13" name="Rectángulo 12">
            <a:extLst>
              <a:ext uri="{FF2B5EF4-FFF2-40B4-BE49-F238E27FC236}">
                <a16:creationId xmlns:a16="http://schemas.microsoft.com/office/drawing/2014/main" id="{B8C76862-4112-4DAC-9C97-7D488EF5D76A}"/>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a:extLst>
              <a:ext uri="{FF2B5EF4-FFF2-40B4-BE49-F238E27FC236}">
                <a16:creationId xmlns:a16="http://schemas.microsoft.com/office/drawing/2014/main" id="{C574A306-4677-4A0A-B36C-495661847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29" y="130630"/>
            <a:ext cx="1904132" cy="1051512"/>
          </a:xfrm>
          <a:prstGeom prst="rect">
            <a:avLst/>
          </a:prstGeom>
        </p:spPr>
      </p:pic>
    </p:spTree>
    <p:extLst>
      <p:ext uri="{BB962C8B-B14F-4D97-AF65-F5344CB8AC3E}">
        <p14:creationId xmlns:p14="http://schemas.microsoft.com/office/powerpoint/2010/main" val="489832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7C71AEC-833F-47DF-AAD4-6098EE862C8E}"/>
              </a:ext>
            </a:extLst>
          </p:cNvPr>
          <p:cNvSpPr/>
          <p:nvPr/>
        </p:nvSpPr>
        <p:spPr>
          <a:xfrm>
            <a:off x="0" y="4412623"/>
            <a:ext cx="5520583" cy="885770"/>
          </a:xfrm>
          <a:prstGeom prst="rect">
            <a:avLst/>
          </a:prstGeom>
          <a:solidFill>
            <a:srgbClr val="B54E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A54454B9-9393-43AC-B8A0-B190EB829CD0}"/>
              </a:ext>
            </a:extLst>
          </p:cNvPr>
          <p:cNvSpPr/>
          <p:nvPr/>
        </p:nvSpPr>
        <p:spPr>
          <a:xfrm>
            <a:off x="6345113" y="4412623"/>
            <a:ext cx="5520583" cy="885770"/>
          </a:xfrm>
          <a:prstGeom prst="rect">
            <a:avLst/>
          </a:prstGeom>
          <a:solidFill>
            <a:srgbClr val="B54E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8325853" y="5636710"/>
            <a:ext cx="3720737" cy="1036624"/>
          </a:xfrm>
          <a:prstGeom prst="rect">
            <a:avLst/>
          </a:prstGeom>
        </p:spPr>
      </p:pic>
      <p:sp>
        <p:nvSpPr>
          <p:cNvPr id="10" name="Rectángulo 9">
            <a:extLst>
              <a:ext uri="{FF2B5EF4-FFF2-40B4-BE49-F238E27FC236}">
                <a16:creationId xmlns:a16="http://schemas.microsoft.com/office/drawing/2014/main" id="{AC7AC32A-6205-41BC-A8B7-C88FAB72FAC6}"/>
              </a:ext>
            </a:extLst>
          </p:cNvPr>
          <p:cNvSpPr/>
          <p:nvPr/>
        </p:nvSpPr>
        <p:spPr>
          <a:xfrm>
            <a:off x="87786" y="741072"/>
            <a:ext cx="11609264" cy="1742593"/>
          </a:xfrm>
          <a:prstGeom prst="rect">
            <a:avLst/>
          </a:prstGeom>
        </p:spPr>
        <p:txBody>
          <a:bodyPr wrap="square">
            <a:spAutoFit/>
          </a:bodyPr>
          <a:lstStyle/>
          <a:p>
            <a:pPr algn="ctr">
              <a:lnSpc>
                <a:spcPct val="150000"/>
              </a:lnSpc>
            </a:pPr>
            <a:r>
              <a:rPr lang="es-ES" sz="3600" b="1" dirty="0">
                <a:solidFill>
                  <a:srgbClr val="B54E9D"/>
                </a:solidFill>
                <a:latin typeface="Montserrat" panose="02000505000000020004" pitchFamily="2" charset="0"/>
                <a:ea typeface="Avenir Book" charset="0"/>
                <a:cs typeface="Avenir Book" charset="0"/>
              </a:rPr>
              <a:t>Mr. 3:13 </a:t>
            </a:r>
            <a:r>
              <a:rPr lang="es-ES" sz="3600" dirty="0">
                <a:solidFill>
                  <a:srgbClr val="000000"/>
                </a:solidFill>
                <a:latin typeface="Montserrat" panose="02000505000000020004" pitchFamily="2" charset="0"/>
                <a:ea typeface="Avenir Book" charset="0"/>
                <a:cs typeface="Avenir Book" charset="0"/>
              </a:rPr>
              <a:t>Después subió al monte, </a:t>
            </a:r>
          </a:p>
          <a:p>
            <a:pPr algn="ctr">
              <a:lnSpc>
                <a:spcPct val="150000"/>
              </a:lnSpc>
            </a:pPr>
            <a:r>
              <a:rPr lang="es-ES" sz="4000" dirty="0">
                <a:solidFill>
                  <a:srgbClr val="000000"/>
                </a:solidFill>
                <a:latin typeface="Montserrat" panose="02000505000000020004" pitchFamily="2" charset="0"/>
                <a:ea typeface="Avenir Book" charset="0"/>
                <a:cs typeface="Avenir Book" charset="0"/>
              </a:rPr>
              <a:t>y </a:t>
            </a:r>
            <a:r>
              <a:rPr lang="es-ES" sz="4000" u="sng" dirty="0">
                <a:solidFill>
                  <a:srgbClr val="B54E9D"/>
                </a:solidFill>
                <a:latin typeface="Montserrat" panose="02000505000000020004" pitchFamily="2" charset="0"/>
                <a:ea typeface="Avenir Book" charset="0"/>
                <a:cs typeface="Avenir Book" charset="0"/>
              </a:rPr>
              <a:t>llamó a sí a los que él quiso</a:t>
            </a:r>
            <a:r>
              <a:rPr lang="es-ES" sz="4000" dirty="0">
                <a:solidFill>
                  <a:srgbClr val="000000"/>
                </a:solidFill>
                <a:latin typeface="Montserrat" panose="02000505000000020004" pitchFamily="2" charset="0"/>
                <a:ea typeface="Avenir Book" charset="0"/>
                <a:cs typeface="Avenir Book" charset="0"/>
              </a:rPr>
              <a:t>; y </a:t>
            </a:r>
            <a:r>
              <a:rPr lang="es-ES" sz="4000" u="sng" dirty="0">
                <a:solidFill>
                  <a:srgbClr val="B54E9D"/>
                </a:solidFill>
                <a:latin typeface="Montserrat" panose="02000505000000020004" pitchFamily="2" charset="0"/>
                <a:ea typeface="Avenir Book" charset="0"/>
                <a:cs typeface="Avenir Book" charset="0"/>
              </a:rPr>
              <a:t>vinieron a él</a:t>
            </a:r>
            <a:r>
              <a:rPr lang="es-ES" sz="4000" dirty="0">
                <a:solidFill>
                  <a:srgbClr val="000000"/>
                </a:solidFill>
                <a:latin typeface="Montserrat" panose="02000505000000020004" pitchFamily="2" charset="0"/>
                <a:ea typeface="Avenir Book" charset="0"/>
                <a:cs typeface="Avenir Book" charset="0"/>
              </a:rPr>
              <a:t>.</a:t>
            </a:r>
          </a:p>
        </p:txBody>
      </p:sp>
      <p:sp>
        <p:nvSpPr>
          <p:cNvPr id="11" name="Rectángulo 10">
            <a:extLst>
              <a:ext uri="{FF2B5EF4-FFF2-40B4-BE49-F238E27FC236}">
                <a16:creationId xmlns:a16="http://schemas.microsoft.com/office/drawing/2014/main" id="{D6CE0323-91AD-40C5-A6FE-EDF935A4CB00}"/>
              </a:ext>
            </a:extLst>
          </p:cNvPr>
          <p:cNvSpPr/>
          <p:nvPr/>
        </p:nvSpPr>
        <p:spPr>
          <a:xfrm>
            <a:off x="115441" y="2907674"/>
            <a:ext cx="10404742" cy="477054"/>
          </a:xfrm>
          <a:prstGeom prst="rect">
            <a:avLst/>
          </a:prstGeom>
        </p:spPr>
        <p:txBody>
          <a:bodyPr wrap="square">
            <a:spAutoFit/>
          </a:bodyPr>
          <a:lstStyle/>
          <a:p>
            <a:endParaRPr lang="es-ES" sz="2500" b="0" i="0" dirty="0">
              <a:solidFill>
                <a:srgbClr val="000000"/>
              </a:solidFill>
              <a:effectLst/>
              <a:latin typeface="Montserrat" panose="02000505000000020004" pitchFamily="2" charset="0"/>
              <a:ea typeface="Avenir Book" charset="0"/>
              <a:cs typeface="Avenir Book" charset="0"/>
            </a:endParaRPr>
          </a:p>
        </p:txBody>
      </p:sp>
      <p:sp>
        <p:nvSpPr>
          <p:cNvPr id="13" name="CuadroTexto 12">
            <a:extLst>
              <a:ext uri="{FF2B5EF4-FFF2-40B4-BE49-F238E27FC236}">
                <a16:creationId xmlns:a16="http://schemas.microsoft.com/office/drawing/2014/main" id="{BBF72C46-D3CA-4A33-AA49-B286B2EE45C6}"/>
              </a:ext>
            </a:extLst>
          </p:cNvPr>
          <p:cNvSpPr txBox="1"/>
          <p:nvPr/>
        </p:nvSpPr>
        <p:spPr>
          <a:xfrm>
            <a:off x="-422489" y="4545013"/>
            <a:ext cx="6349953" cy="646331"/>
          </a:xfrm>
          <a:prstGeom prst="rect">
            <a:avLst/>
          </a:prstGeom>
          <a:noFill/>
        </p:spPr>
        <p:txBody>
          <a:bodyPr wrap="square">
            <a:spAutoFit/>
          </a:bodyPr>
          <a:lstStyle/>
          <a:p>
            <a:pPr algn="ctr"/>
            <a:r>
              <a:rPr lang="es-ES" sz="3600" dirty="0">
                <a:solidFill>
                  <a:schemeClr val="bg1"/>
                </a:solidFill>
                <a:latin typeface="Montserrat" panose="02000505000000020004" pitchFamily="2" charset="0"/>
              </a:rPr>
              <a:t>Elección Incondicional</a:t>
            </a:r>
          </a:p>
        </p:txBody>
      </p:sp>
      <p:sp>
        <p:nvSpPr>
          <p:cNvPr id="12" name="CuadroTexto 11">
            <a:extLst>
              <a:ext uri="{FF2B5EF4-FFF2-40B4-BE49-F238E27FC236}">
                <a16:creationId xmlns:a16="http://schemas.microsoft.com/office/drawing/2014/main" id="{B324701D-5B1C-49E2-B4A8-4B83ED510150}"/>
              </a:ext>
            </a:extLst>
          </p:cNvPr>
          <p:cNvSpPr txBox="1"/>
          <p:nvPr/>
        </p:nvSpPr>
        <p:spPr>
          <a:xfrm>
            <a:off x="7112298" y="4506621"/>
            <a:ext cx="4867107" cy="646331"/>
          </a:xfrm>
          <a:prstGeom prst="rect">
            <a:avLst/>
          </a:prstGeom>
          <a:noFill/>
        </p:spPr>
        <p:txBody>
          <a:bodyPr wrap="square">
            <a:spAutoFit/>
          </a:bodyPr>
          <a:lstStyle/>
          <a:p>
            <a:r>
              <a:rPr lang="es-ES" sz="3600" dirty="0">
                <a:solidFill>
                  <a:schemeClr val="bg1"/>
                </a:solidFill>
                <a:latin typeface="Montserrat" panose="02000505000000020004" pitchFamily="2" charset="0"/>
              </a:rPr>
              <a:t>Gracia Irresistible</a:t>
            </a:r>
          </a:p>
        </p:txBody>
      </p:sp>
      <p:cxnSp>
        <p:nvCxnSpPr>
          <p:cNvPr id="7" name="Conector recto de flecha 6">
            <a:extLst>
              <a:ext uri="{FF2B5EF4-FFF2-40B4-BE49-F238E27FC236}">
                <a16:creationId xmlns:a16="http://schemas.microsoft.com/office/drawing/2014/main" id="{EA863004-D98E-4E27-87AD-D165DC1EDA6D}"/>
              </a:ext>
            </a:extLst>
          </p:cNvPr>
          <p:cNvCxnSpPr>
            <a:cxnSpLocks/>
            <a:stCxn id="10" idx="2"/>
          </p:cNvCxnSpPr>
          <p:nvPr/>
        </p:nvCxnSpPr>
        <p:spPr>
          <a:xfrm flipH="1">
            <a:off x="2996724" y="2483665"/>
            <a:ext cx="2895694" cy="1890671"/>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7" name="Conector recto de flecha 16">
            <a:extLst>
              <a:ext uri="{FF2B5EF4-FFF2-40B4-BE49-F238E27FC236}">
                <a16:creationId xmlns:a16="http://schemas.microsoft.com/office/drawing/2014/main" id="{DB93341E-B92B-4B5A-B2BE-5CFBADE91645}"/>
              </a:ext>
            </a:extLst>
          </p:cNvPr>
          <p:cNvCxnSpPr>
            <a:cxnSpLocks/>
          </p:cNvCxnSpPr>
          <p:nvPr/>
        </p:nvCxnSpPr>
        <p:spPr>
          <a:xfrm>
            <a:off x="9195275" y="2483665"/>
            <a:ext cx="0" cy="1732692"/>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50797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C052A5D3-7AE5-4052-8AC5-4405B6EBC10D}"/>
              </a:ext>
            </a:extLst>
          </p:cNvPr>
          <p:cNvPicPr>
            <a:picLocks noChangeAspect="1"/>
          </p:cNvPicPr>
          <p:nvPr/>
        </p:nvPicPr>
        <p:blipFill rotWithShape="1">
          <a:blip r:embed="rId2">
            <a:extLst>
              <a:ext uri="{28A0092B-C50C-407E-A947-70E740481C1C}">
                <a14:useLocalDpi xmlns:a14="http://schemas.microsoft.com/office/drawing/2010/main" val="0"/>
              </a:ext>
            </a:extLst>
          </a:blip>
          <a:srcRect b="15699"/>
          <a:stretch/>
        </p:blipFill>
        <p:spPr>
          <a:xfrm>
            <a:off x="0" y="1"/>
            <a:ext cx="12192000" cy="6858000"/>
          </a:xfrm>
          <a:prstGeom prst="rect">
            <a:avLst/>
          </a:prstGeom>
        </p:spPr>
      </p:pic>
      <p:sp>
        <p:nvSpPr>
          <p:cNvPr id="19" name="CuadroTexto 18">
            <a:extLst>
              <a:ext uri="{FF2B5EF4-FFF2-40B4-BE49-F238E27FC236}">
                <a16:creationId xmlns:a16="http://schemas.microsoft.com/office/drawing/2014/main" id="{90BCBEFB-9203-4117-8566-B3AA4948E7FE}"/>
              </a:ext>
            </a:extLst>
          </p:cNvPr>
          <p:cNvSpPr txBox="1"/>
          <p:nvPr/>
        </p:nvSpPr>
        <p:spPr>
          <a:xfrm>
            <a:off x="-138364" y="52626"/>
            <a:ext cx="12192000" cy="1477328"/>
          </a:xfrm>
          <a:prstGeom prst="rect">
            <a:avLst/>
          </a:prstGeom>
          <a:noFill/>
        </p:spPr>
        <p:txBody>
          <a:bodyPr wrap="square">
            <a:spAutoFit/>
          </a:bodyPr>
          <a:lstStyle/>
          <a:p>
            <a:pPr indent="180339" algn="ctr">
              <a:spcBef>
                <a:spcPts val="1200"/>
              </a:spcBef>
              <a:defRPr sz="3200" b="1">
                <a:solidFill>
                  <a:srgbClr val="FFFFFF"/>
                </a:solidFill>
                <a:latin typeface="Cambria"/>
                <a:ea typeface="Cambria"/>
                <a:cs typeface="Cambria"/>
                <a:sym typeface="Cambria"/>
              </a:defRPr>
            </a:pPr>
            <a:r>
              <a:rPr lang="es-ES" sz="4000" dirty="0">
                <a:latin typeface="Montserrat" panose="02000505000000020004" pitchFamily="2" charset="0"/>
              </a:rPr>
              <a:t>¿Cómo puede el hombre </a:t>
            </a:r>
            <a:r>
              <a:rPr lang="es-ES" sz="4000" i="1" u="sng" dirty="0">
                <a:latin typeface="Montserrat" panose="02000505000000020004" pitchFamily="2" charset="0"/>
              </a:rPr>
              <a:t>“enemigo”</a:t>
            </a:r>
            <a:r>
              <a:rPr lang="es-ES" sz="4000" dirty="0">
                <a:latin typeface="Montserrat" panose="02000505000000020004" pitchFamily="2" charset="0"/>
              </a:rPr>
              <a:t> de Dios </a:t>
            </a:r>
          </a:p>
          <a:p>
            <a:pPr indent="180339" algn="ctr">
              <a:spcBef>
                <a:spcPts val="1200"/>
              </a:spcBef>
              <a:defRPr sz="3200" b="1">
                <a:solidFill>
                  <a:srgbClr val="FFFFFF"/>
                </a:solidFill>
                <a:latin typeface="Cambria"/>
                <a:ea typeface="Cambria"/>
                <a:cs typeface="Cambria"/>
                <a:sym typeface="Cambria"/>
              </a:defRPr>
            </a:pPr>
            <a:r>
              <a:rPr lang="es-ES" sz="4000" dirty="0">
                <a:latin typeface="Montserrat" panose="02000505000000020004" pitchFamily="2" charset="0"/>
              </a:rPr>
              <a:t>acercarse al creador?</a:t>
            </a:r>
          </a:p>
        </p:txBody>
      </p:sp>
      <p:sp>
        <p:nvSpPr>
          <p:cNvPr id="20" name="CuadroTexto 2">
            <a:extLst>
              <a:ext uri="{FF2B5EF4-FFF2-40B4-BE49-F238E27FC236}">
                <a16:creationId xmlns:a16="http://schemas.microsoft.com/office/drawing/2014/main" id="{6FEEA75A-9D03-4936-9EBF-AC05A0C6B381}"/>
              </a:ext>
            </a:extLst>
          </p:cNvPr>
          <p:cNvSpPr txBox="1"/>
          <p:nvPr/>
        </p:nvSpPr>
        <p:spPr>
          <a:xfrm>
            <a:off x="-3003532" y="2415782"/>
            <a:ext cx="11682313" cy="53860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4400" spc="300">
                <a:solidFill>
                  <a:srgbClr val="FFFFFF"/>
                </a:solidFill>
                <a:latin typeface="Candara"/>
                <a:ea typeface="Candara"/>
                <a:cs typeface="Candara"/>
                <a:sym typeface="Candara"/>
              </a:defRPr>
            </a:pPr>
            <a:r>
              <a:rPr sz="6000" dirty="0"/>
              <a:t>MENTE   </a:t>
            </a:r>
            <a:endParaRPr lang="es-ES" sz="6000" dirty="0"/>
          </a:p>
          <a:p>
            <a:pPr algn="ctr">
              <a:defRPr sz="4400" spc="300">
                <a:solidFill>
                  <a:srgbClr val="FFFFFF"/>
                </a:solidFill>
                <a:latin typeface="Candara"/>
                <a:ea typeface="Candara"/>
                <a:cs typeface="Candara"/>
                <a:sym typeface="Candara"/>
              </a:defRPr>
            </a:pPr>
            <a:r>
              <a:rPr sz="6000" dirty="0"/>
              <a:t>VOLUNTAD </a:t>
            </a:r>
          </a:p>
          <a:p>
            <a:pPr algn="ctr">
              <a:defRPr sz="4400" spc="300">
                <a:solidFill>
                  <a:srgbClr val="FFFFFF"/>
                </a:solidFill>
                <a:latin typeface="Candara"/>
                <a:ea typeface="Candara"/>
                <a:cs typeface="Candara"/>
                <a:sym typeface="Candara"/>
              </a:defRPr>
            </a:pPr>
            <a:r>
              <a:rPr sz="6000" dirty="0"/>
              <a:t>CORAZON</a:t>
            </a:r>
            <a:endParaRPr lang="es-ES" sz="6000" dirty="0"/>
          </a:p>
          <a:p>
            <a:pPr algn="ctr">
              <a:defRPr sz="4400" spc="300">
                <a:solidFill>
                  <a:srgbClr val="FFFFFF"/>
                </a:solidFill>
                <a:latin typeface="Candara"/>
                <a:ea typeface="Candara"/>
                <a:cs typeface="Candara"/>
                <a:sym typeface="Candara"/>
              </a:defRPr>
            </a:pPr>
            <a:endParaRPr lang="es-ES" sz="6000" dirty="0"/>
          </a:p>
          <a:p>
            <a:pPr algn="ctr">
              <a:defRPr sz="4400" spc="300">
                <a:solidFill>
                  <a:srgbClr val="FFFFFF"/>
                </a:solidFill>
                <a:latin typeface="Candara"/>
                <a:ea typeface="Candara"/>
                <a:cs typeface="Candara"/>
                <a:sym typeface="Candara"/>
              </a:defRPr>
            </a:pPr>
            <a:r>
              <a:rPr lang="es-ES" sz="4400" b="1" dirty="0">
                <a:sym typeface="Candara"/>
              </a:rPr>
              <a:t>                   </a:t>
            </a:r>
            <a:r>
              <a:rPr lang="es-ES" sz="4400" b="1" dirty="0">
                <a:latin typeface="Avenir Book" panose="02000503020000020003" pitchFamily="2" charset="0"/>
                <a:sym typeface="Candara"/>
              </a:rPr>
              <a:t>Ef. 4:6; 1ª </a:t>
            </a:r>
            <a:r>
              <a:rPr lang="es-ES" sz="4400" b="1" dirty="0" err="1">
                <a:latin typeface="Avenir Book" panose="02000503020000020003" pitchFamily="2" charset="0"/>
                <a:sym typeface="Candara"/>
              </a:rPr>
              <a:t>Cor</a:t>
            </a:r>
            <a:r>
              <a:rPr lang="es-ES" sz="4400" b="1" dirty="0">
                <a:latin typeface="Avenir Book" panose="02000503020000020003" pitchFamily="2" charset="0"/>
                <a:sym typeface="Candara"/>
              </a:rPr>
              <a:t> 2:14; Ro. 8:5-7 </a:t>
            </a:r>
            <a:endParaRPr lang="es-ES" sz="4400" dirty="0">
              <a:latin typeface="Avenir Book" panose="02000503020000020003" pitchFamily="2" charset="0"/>
              <a:sym typeface="Candara"/>
            </a:endParaRPr>
          </a:p>
          <a:p>
            <a:pPr algn="ctr">
              <a:defRPr sz="4400" spc="300">
                <a:solidFill>
                  <a:srgbClr val="FFFFFF"/>
                </a:solidFill>
                <a:latin typeface="Candara"/>
                <a:ea typeface="Candara"/>
                <a:cs typeface="Candara"/>
                <a:sym typeface="Candara"/>
              </a:defRPr>
            </a:pPr>
            <a:endParaRPr sz="6000" dirty="0"/>
          </a:p>
        </p:txBody>
      </p:sp>
    </p:spTree>
    <p:extLst>
      <p:ext uri="{BB962C8B-B14F-4D97-AF65-F5344CB8AC3E}">
        <p14:creationId xmlns:p14="http://schemas.microsoft.com/office/powerpoint/2010/main" val="35179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7BB3D88-E73C-4D27-B627-0FAAB0AFD48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7000"/>
                    </a14:imgEffect>
                  </a14:imgLayer>
                </a14:imgProps>
              </a:ext>
              <a:ext uri="{28A0092B-C50C-407E-A947-70E740481C1C}">
                <a14:useLocalDpi xmlns:a14="http://schemas.microsoft.com/office/drawing/2010/main" val="0"/>
              </a:ext>
            </a:extLst>
          </a:blip>
          <a:stretch>
            <a:fillRect/>
          </a:stretch>
        </p:blipFill>
        <p:spPr>
          <a:xfrm>
            <a:off x="0" y="-1"/>
            <a:ext cx="12192000" cy="6858215"/>
          </a:xfrm>
          <a:prstGeom prst="rect">
            <a:avLst/>
          </a:prstGeom>
        </p:spPr>
      </p:pic>
      <p:sp>
        <p:nvSpPr>
          <p:cNvPr id="14" name="Rectángulo 2">
            <a:extLst>
              <a:ext uri="{FF2B5EF4-FFF2-40B4-BE49-F238E27FC236}">
                <a16:creationId xmlns:a16="http://schemas.microsoft.com/office/drawing/2014/main" id="{B4203067-A2A2-4DD9-A94C-7A2C370CC25C}"/>
              </a:ext>
            </a:extLst>
          </p:cNvPr>
          <p:cNvSpPr txBox="1"/>
          <p:nvPr/>
        </p:nvSpPr>
        <p:spPr>
          <a:xfrm>
            <a:off x="0" y="3948033"/>
            <a:ext cx="11982450" cy="262494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lnSpc>
                <a:spcPct val="150000"/>
              </a:lnSpc>
              <a:defRPr sz="3600">
                <a:solidFill>
                  <a:srgbClr val="FFFFFF"/>
                </a:solidFill>
                <a:latin typeface="Avenir Book"/>
                <a:ea typeface="Avenir Book"/>
                <a:cs typeface="Avenir Book"/>
                <a:sym typeface="Avenir Book"/>
              </a:defRPr>
            </a:lvl1pPr>
          </a:lstStyle>
          <a:p>
            <a:pPr algn="r"/>
            <a:r>
              <a:rPr sz="3800" dirty="0" err="1">
                <a:solidFill>
                  <a:srgbClr val="FFD26F"/>
                </a:solidFill>
                <a:latin typeface="Montserrat" panose="02000505000000020004" pitchFamily="2" charset="0"/>
              </a:rPr>
              <a:t>hace</a:t>
            </a:r>
            <a:r>
              <a:rPr sz="3800" dirty="0">
                <a:solidFill>
                  <a:srgbClr val="FFD26F"/>
                </a:solidFill>
                <a:latin typeface="Montserrat" panose="02000505000000020004" pitchFamily="2" charset="0"/>
              </a:rPr>
              <a:t> </a:t>
            </a:r>
            <a:r>
              <a:rPr sz="3800" dirty="0" err="1">
                <a:solidFill>
                  <a:srgbClr val="FFD26F"/>
                </a:solidFill>
                <a:latin typeface="Montserrat" panose="02000505000000020004" pitchFamily="2" charset="0"/>
              </a:rPr>
              <a:t>referencia</a:t>
            </a:r>
            <a:r>
              <a:rPr sz="3800" dirty="0">
                <a:solidFill>
                  <a:srgbClr val="FFD26F"/>
                </a:solidFill>
                <a:latin typeface="Montserrat" panose="02000505000000020004" pitchFamily="2" charset="0"/>
              </a:rPr>
              <a:t> a la </a:t>
            </a:r>
            <a:r>
              <a:rPr sz="3800" dirty="0" err="1">
                <a:solidFill>
                  <a:srgbClr val="FFD26F"/>
                </a:solidFill>
                <a:latin typeface="Montserrat" panose="02000505000000020004" pitchFamily="2" charset="0"/>
              </a:rPr>
              <a:t>obra</a:t>
            </a:r>
            <a:r>
              <a:rPr sz="3800" dirty="0">
                <a:solidFill>
                  <a:srgbClr val="FFD26F"/>
                </a:solidFill>
                <a:latin typeface="Montserrat" panose="02000505000000020004" pitchFamily="2" charset="0"/>
              </a:rPr>
              <a:t> </a:t>
            </a:r>
            <a:r>
              <a:rPr sz="3800" dirty="0" err="1">
                <a:solidFill>
                  <a:srgbClr val="FFD26F"/>
                </a:solidFill>
                <a:latin typeface="Montserrat" panose="02000505000000020004" pitchFamily="2" charset="0"/>
              </a:rPr>
              <a:t>soberana</a:t>
            </a:r>
            <a:r>
              <a:rPr sz="3800" dirty="0">
                <a:solidFill>
                  <a:srgbClr val="FFD26F"/>
                </a:solidFill>
                <a:latin typeface="Montserrat" panose="02000505000000020004" pitchFamily="2" charset="0"/>
              </a:rPr>
              <a:t> de Dios de </a:t>
            </a:r>
            <a:r>
              <a:rPr sz="3800" dirty="0" err="1">
                <a:solidFill>
                  <a:srgbClr val="FFD26F"/>
                </a:solidFill>
                <a:latin typeface="Montserrat" panose="02000505000000020004" pitchFamily="2" charset="0"/>
              </a:rPr>
              <a:t>vencer</a:t>
            </a:r>
            <a:r>
              <a:rPr sz="3800" dirty="0">
                <a:solidFill>
                  <a:srgbClr val="FFD26F"/>
                </a:solidFill>
                <a:latin typeface="Montserrat" panose="02000505000000020004" pitchFamily="2" charset="0"/>
              </a:rPr>
              <a:t> la </a:t>
            </a:r>
            <a:r>
              <a:rPr sz="3800" dirty="0" err="1">
                <a:solidFill>
                  <a:srgbClr val="FFD26F"/>
                </a:solidFill>
                <a:latin typeface="Montserrat" panose="02000505000000020004" pitchFamily="2" charset="0"/>
              </a:rPr>
              <a:t>rebelión</a:t>
            </a:r>
            <a:r>
              <a:rPr sz="3800" dirty="0">
                <a:solidFill>
                  <a:srgbClr val="FFD26F"/>
                </a:solidFill>
                <a:latin typeface="Montserrat" panose="02000505000000020004" pitchFamily="2" charset="0"/>
              </a:rPr>
              <a:t> de </a:t>
            </a:r>
            <a:r>
              <a:rPr sz="3800" dirty="0" err="1">
                <a:solidFill>
                  <a:srgbClr val="FFD26F"/>
                </a:solidFill>
                <a:latin typeface="Montserrat" panose="02000505000000020004" pitchFamily="2" charset="0"/>
              </a:rPr>
              <a:t>nuestro</a:t>
            </a:r>
            <a:r>
              <a:rPr sz="3800" dirty="0">
                <a:solidFill>
                  <a:srgbClr val="FFD26F"/>
                </a:solidFill>
                <a:latin typeface="Montserrat" panose="02000505000000020004" pitchFamily="2" charset="0"/>
              </a:rPr>
              <a:t> </a:t>
            </a:r>
            <a:r>
              <a:rPr sz="3800" dirty="0" err="1">
                <a:solidFill>
                  <a:srgbClr val="FFD26F"/>
                </a:solidFill>
                <a:latin typeface="Montserrat" panose="02000505000000020004" pitchFamily="2" charset="0"/>
              </a:rPr>
              <a:t>corazón</a:t>
            </a:r>
            <a:r>
              <a:rPr sz="3800" dirty="0">
                <a:solidFill>
                  <a:srgbClr val="FFD26F"/>
                </a:solidFill>
                <a:latin typeface="Montserrat" panose="02000505000000020004" pitchFamily="2" charset="0"/>
              </a:rPr>
              <a:t> y </a:t>
            </a:r>
            <a:r>
              <a:rPr sz="3800" dirty="0" err="1">
                <a:solidFill>
                  <a:srgbClr val="FFD26F"/>
                </a:solidFill>
                <a:latin typeface="Montserrat" panose="02000505000000020004" pitchFamily="2" charset="0"/>
              </a:rPr>
              <a:t>traernos</a:t>
            </a:r>
            <a:r>
              <a:rPr sz="3800" dirty="0">
                <a:solidFill>
                  <a:srgbClr val="FFD26F"/>
                </a:solidFill>
                <a:latin typeface="Montserrat" panose="02000505000000020004" pitchFamily="2" charset="0"/>
              </a:rPr>
              <a:t> a la </a:t>
            </a:r>
            <a:r>
              <a:rPr lang="es-ES" sz="3800" dirty="0">
                <a:solidFill>
                  <a:srgbClr val="FFD26F"/>
                </a:solidFill>
                <a:latin typeface="Montserrat" panose="02000505000000020004" pitchFamily="2" charset="0"/>
              </a:rPr>
              <a:t>FE</a:t>
            </a:r>
            <a:r>
              <a:rPr sz="3800" dirty="0">
                <a:solidFill>
                  <a:srgbClr val="FFD26F"/>
                </a:solidFill>
                <a:latin typeface="Montserrat" panose="02000505000000020004" pitchFamily="2" charset="0"/>
              </a:rPr>
              <a:t> </a:t>
            </a:r>
            <a:r>
              <a:rPr sz="3800" dirty="0" err="1">
                <a:solidFill>
                  <a:srgbClr val="FFD26F"/>
                </a:solidFill>
                <a:latin typeface="Montserrat" panose="02000505000000020004" pitchFamily="2" charset="0"/>
              </a:rPr>
              <a:t>en</a:t>
            </a:r>
            <a:r>
              <a:rPr sz="3800" dirty="0">
                <a:solidFill>
                  <a:srgbClr val="FFD26F"/>
                </a:solidFill>
                <a:latin typeface="Montserrat" panose="02000505000000020004" pitchFamily="2" charset="0"/>
              </a:rPr>
              <a:t> Cristo y </a:t>
            </a:r>
            <a:r>
              <a:rPr sz="3800" dirty="0" err="1">
                <a:solidFill>
                  <a:srgbClr val="FFD26F"/>
                </a:solidFill>
                <a:latin typeface="Montserrat" panose="02000505000000020004" pitchFamily="2" charset="0"/>
              </a:rPr>
              <a:t>así</a:t>
            </a:r>
            <a:r>
              <a:rPr sz="3800" dirty="0">
                <a:solidFill>
                  <a:srgbClr val="FFD26F"/>
                </a:solidFill>
                <a:latin typeface="Montserrat" panose="02000505000000020004" pitchFamily="2" charset="0"/>
              </a:rPr>
              <a:t> ser salvos. </a:t>
            </a:r>
          </a:p>
        </p:txBody>
      </p:sp>
    </p:spTree>
    <p:extLst>
      <p:ext uri="{BB962C8B-B14F-4D97-AF65-F5344CB8AC3E}">
        <p14:creationId xmlns:p14="http://schemas.microsoft.com/office/powerpoint/2010/main" val="2826162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97C71AEC-833F-47DF-AAD4-6098EE862C8E}"/>
              </a:ext>
            </a:extLst>
          </p:cNvPr>
          <p:cNvSpPr/>
          <p:nvPr/>
        </p:nvSpPr>
        <p:spPr>
          <a:xfrm>
            <a:off x="0" y="4765547"/>
            <a:ext cx="5806772" cy="885770"/>
          </a:xfrm>
          <a:prstGeom prst="rect">
            <a:avLst/>
          </a:prstGeom>
          <a:solidFill>
            <a:srgbClr val="B54E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A54454B9-9393-43AC-B8A0-B190EB829CD0}"/>
              </a:ext>
            </a:extLst>
          </p:cNvPr>
          <p:cNvSpPr/>
          <p:nvPr/>
        </p:nvSpPr>
        <p:spPr>
          <a:xfrm>
            <a:off x="6385218" y="4717421"/>
            <a:ext cx="5520583" cy="885770"/>
          </a:xfrm>
          <a:prstGeom prst="rect">
            <a:avLst/>
          </a:prstGeom>
          <a:solidFill>
            <a:srgbClr val="B54E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9128760" y="5636710"/>
            <a:ext cx="2917830" cy="1036624"/>
          </a:xfrm>
          <a:prstGeom prst="rect">
            <a:avLst/>
          </a:prstGeom>
        </p:spPr>
      </p:pic>
      <p:sp>
        <p:nvSpPr>
          <p:cNvPr id="10" name="Rectángulo 9">
            <a:extLst>
              <a:ext uri="{FF2B5EF4-FFF2-40B4-BE49-F238E27FC236}">
                <a16:creationId xmlns:a16="http://schemas.microsoft.com/office/drawing/2014/main" id="{AC7AC32A-6205-41BC-A8B7-C88FAB72FAC6}"/>
              </a:ext>
            </a:extLst>
          </p:cNvPr>
          <p:cNvSpPr/>
          <p:nvPr/>
        </p:nvSpPr>
        <p:spPr>
          <a:xfrm>
            <a:off x="144378" y="1222536"/>
            <a:ext cx="11900632" cy="1742593"/>
          </a:xfrm>
          <a:prstGeom prst="rect">
            <a:avLst/>
          </a:prstGeom>
        </p:spPr>
        <p:txBody>
          <a:bodyPr wrap="square">
            <a:spAutoFit/>
          </a:bodyPr>
          <a:lstStyle/>
          <a:p>
            <a:pPr algn="ctr">
              <a:lnSpc>
                <a:spcPct val="150000"/>
              </a:lnSpc>
            </a:pPr>
            <a:r>
              <a:rPr lang="es-ES" sz="3600" b="1" dirty="0" err="1">
                <a:solidFill>
                  <a:srgbClr val="B54E9D"/>
                </a:solidFill>
                <a:latin typeface="Montserrat" panose="02000505000000020004" pitchFamily="2" charset="0"/>
                <a:ea typeface="Avenir Book" charset="0"/>
                <a:cs typeface="Avenir Book" charset="0"/>
              </a:rPr>
              <a:t>Jn</a:t>
            </a:r>
            <a:r>
              <a:rPr lang="es-ES" sz="3600" b="1" dirty="0">
                <a:solidFill>
                  <a:srgbClr val="B54E9D"/>
                </a:solidFill>
                <a:latin typeface="Montserrat" panose="02000505000000020004" pitchFamily="2" charset="0"/>
                <a:ea typeface="Avenir Book" charset="0"/>
                <a:cs typeface="Avenir Book" charset="0"/>
              </a:rPr>
              <a:t>. 6:44 </a:t>
            </a:r>
          </a:p>
          <a:p>
            <a:pPr algn="ctr">
              <a:lnSpc>
                <a:spcPct val="150000"/>
              </a:lnSpc>
            </a:pPr>
            <a:r>
              <a:rPr lang="es-ES" sz="4000" b="1" u="sng" dirty="0">
                <a:solidFill>
                  <a:srgbClr val="C00000"/>
                </a:solidFill>
                <a:latin typeface="Montserrat" panose="02000505000000020004" pitchFamily="2" charset="0"/>
                <a:ea typeface="Avenir Book" charset="0"/>
                <a:cs typeface="Avenir Book" charset="0"/>
              </a:rPr>
              <a:t>Nadie</a:t>
            </a:r>
            <a:r>
              <a:rPr lang="es-ES" sz="4000" u="sng" dirty="0">
                <a:solidFill>
                  <a:srgbClr val="B54E9D"/>
                </a:solidFill>
                <a:latin typeface="Montserrat" panose="02000505000000020004" pitchFamily="2" charset="0"/>
                <a:ea typeface="Avenir Book" charset="0"/>
                <a:cs typeface="Avenir Book" charset="0"/>
              </a:rPr>
              <a:t> puede venir a mí</a:t>
            </a:r>
            <a:r>
              <a:rPr lang="es-ES" sz="4000" dirty="0">
                <a:solidFill>
                  <a:srgbClr val="000000"/>
                </a:solidFill>
                <a:latin typeface="Montserrat" panose="02000505000000020004" pitchFamily="2" charset="0"/>
                <a:ea typeface="Avenir Book" charset="0"/>
                <a:cs typeface="Avenir Book" charset="0"/>
              </a:rPr>
              <a:t>, </a:t>
            </a:r>
            <a:r>
              <a:rPr lang="es-ES" sz="4000" b="1" u="sng" dirty="0">
                <a:solidFill>
                  <a:srgbClr val="002060"/>
                </a:solidFill>
                <a:latin typeface="Montserrat" panose="02000505000000020004" pitchFamily="2" charset="0"/>
                <a:ea typeface="Avenir Book" charset="0"/>
                <a:cs typeface="Avenir Book" charset="0"/>
              </a:rPr>
              <a:t>si no lo trae el Padre</a:t>
            </a:r>
          </a:p>
        </p:txBody>
      </p:sp>
      <p:sp>
        <p:nvSpPr>
          <p:cNvPr id="13" name="CuadroTexto 12">
            <a:extLst>
              <a:ext uri="{FF2B5EF4-FFF2-40B4-BE49-F238E27FC236}">
                <a16:creationId xmlns:a16="http://schemas.microsoft.com/office/drawing/2014/main" id="{BBF72C46-D3CA-4A33-AA49-B286B2EE45C6}"/>
              </a:ext>
            </a:extLst>
          </p:cNvPr>
          <p:cNvSpPr txBox="1"/>
          <p:nvPr/>
        </p:nvSpPr>
        <p:spPr>
          <a:xfrm>
            <a:off x="9788" y="4869224"/>
            <a:ext cx="6349953" cy="646331"/>
          </a:xfrm>
          <a:prstGeom prst="rect">
            <a:avLst/>
          </a:prstGeom>
          <a:noFill/>
        </p:spPr>
        <p:txBody>
          <a:bodyPr wrap="square">
            <a:spAutoFit/>
          </a:bodyPr>
          <a:lstStyle/>
          <a:p>
            <a:r>
              <a:rPr lang="es-ES" sz="3600" dirty="0">
                <a:solidFill>
                  <a:schemeClr val="bg1"/>
                </a:solidFill>
                <a:latin typeface="Montserrat" panose="02000505000000020004" pitchFamily="2" charset="0"/>
              </a:rPr>
              <a:t>Incapacidad del hombre</a:t>
            </a:r>
          </a:p>
        </p:txBody>
      </p:sp>
      <p:sp>
        <p:nvSpPr>
          <p:cNvPr id="14" name="Rectángulo 13">
            <a:extLst>
              <a:ext uri="{FF2B5EF4-FFF2-40B4-BE49-F238E27FC236}">
                <a16:creationId xmlns:a16="http://schemas.microsoft.com/office/drawing/2014/main" id="{085273CB-CD47-4F2E-B90F-A0954958DD0B}"/>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a:extLst>
              <a:ext uri="{FF2B5EF4-FFF2-40B4-BE49-F238E27FC236}">
                <a16:creationId xmlns:a16="http://schemas.microsoft.com/office/drawing/2014/main" id="{107360BF-7BF9-43DE-8A09-7FB7D8E9A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29" y="130630"/>
            <a:ext cx="1904132" cy="1051512"/>
          </a:xfrm>
          <a:prstGeom prst="rect">
            <a:avLst/>
          </a:prstGeom>
        </p:spPr>
      </p:pic>
      <p:sp>
        <p:nvSpPr>
          <p:cNvPr id="12" name="CuadroTexto 11">
            <a:extLst>
              <a:ext uri="{FF2B5EF4-FFF2-40B4-BE49-F238E27FC236}">
                <a16:creationId xmlns:a16="http://schemas.microsoft.com/office/drawing/2014/main" id="{B324701D-5B1C-49E2-B4A8-4B83ED510150}"/>
              </a:ext>
            </a:extLst>
          </p:cNvPr>
          <p:cNvSpPr txBox="1"/>
          <p:nvPr/>
        </p:nvSpPr>
        <p:spPr>
          <a:xfrm>
            <a:off x="7104277" y="4843503"/>
            <a:ext cx="4867107" cy="646331"/>
          </a:xfrm>
          <a:prstGeom prst="rect">
            <a:avLst/>
          </a:prstGeom>
          <a:noFill/>
        </p:spPr>
        <p:txBody>
          <a:bodyPr wrap="square">
            <a:spAutoFit/>
          </a:bodyPr>
          <a:lstStyle/>
          <a:p>
            <a:r>
              <a:rPr lang="es-ES" sz="3600" dirty="0">
                <a:solidFill>
                  <a:schemeClr val="bg1"/>
                </a:solidFill>
                <a:latin typeface="Montserrat" panose="02000505000000020004" pitchFamily="2" charset="0"/>
              </a:rPr>
              <a:t>Elección y Gracia</a:t>
            </a:r>
          </a:p>
        </p:txBody>
      </p:sp>
      <p:cxnSp>
        <p:nvCxnSpPr>
          <p:cNvPr id="7" name="Conector recto de flecha 6">
            <a:extLst>
              <a:ext uri="{FF2B5EF4-FFF2-40B4-BE49-F238E27FC236}">
                <a16:creationId xmlns:a16="http://schemas.microsoft.com/office/drawing/2014/main" id="{EA863004-D98E-4E27-87AD-D165DC1EDA6D}"/>
              </a:ext>
            </a:extLst>
          </p:cNvPr>
          <p:cNvCxnSpPr>
            <a:cxnSpLocks/>
          </p:cNvCxnSpPr>
          <p:nvPr/>
        </p:nvCxnSpPr>
        <p:spPr>
          <a:xfrm flipV="1">
            <a:off x="2424418" y="2931843"/>
            <a:ext cx="572306" cy="183370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cxnSp>
        <p:nvCxnSpPr>
          <p:cNvPr id="17" name="Conector recto de flecha 16">
            <a:extLst>
              <a:ext uri="{FF2B5EF4-FFF2-40B4-BE49-F238E27FC236}">
                <a16:creationId xmlns:a16="http://schemas.microsoft.com/office/drawing/2014/main" id="{DB93341E-B92B-4B5A-B2BE-5CFBADE91645}"/>
              </a:ext>
            </a:extLst>
          </p:cNvPr>
          <p:cNvCxnSpPr>
            <a:cxnSpLocks/>
          </p:cNvCxnSpPr>
          <p:nvPr/>
        </p:nvCxnSpPr>
        <p:spPr>
          <a:xfrm flipV="1">
            <a:off x="8951495" y="3005524"/>
            <a:ext cx="385010" cy="1711897"/>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
        <p:nvSpPr>
          <p:cNvPr id="18" name="CuadroTexto 17">
            <a:extLst>
              <a:ext uri="{FF2B5EF4-FFF2-40B4-BE49-F238E27FC236}">
                <a16:creationId xmlns:a16="http://schemas.microsoft.com/office/drawing/2014/main" id="{3D30349E-5612-49FF-B6C8-06876F0BF80E}"/>
              </a:ext>
            </a:extLst>
          </p:cNvPr>
          <p:cNvSpPr txBox="1"/>
          <p:nvPr/>
        </p:nvSpPr>
        <p:spPr>
          <a:xfrm>
            <a:off x="2938292" y="148747"/>
            <a:ext cx="7509275" cy="646331"/>
          </a:xfrm>
          <a:prstGeom prst="rect">
            <a:avLst/>
          </a:prstGeom>
          <a:noFill/>
        </p:spPr>
        <p:txBody>
          <a:bodyPr wrap="square" rtlCol="0">
            <a:spAutoFit/>
          </a:bodyPr>
          <a:lstStyle/>
          <a:p>
            <a:pPr algn="ctr"/>
            <a:r>
              <a:rPr lang="es-ES" sz="3600" b="1" dirty="0">
                <a:latin typeface="Montserrat" panose="02000505000000020004" pitchFamily="2" charset="0"/>
              </a:rPr>
              <a:t>EL PECADO ES UNIVERSAL</a:t>
            </a:r>
          </a:p>
        </p:txBody>
      </p:sp>
      <p:cxnSp>
        <p:nvCxnSpPr>
          <p:cNvPr id="19" name="Conector recto de flecha 18">
            <a:extLst>
              <a:ext uri="{FF2B5EF4-FFF2-40B4-BE49-F238E27FC236}">
                <a16:creationId xmlns:a16="http://schemas.microsoft.com/office/drawing/2014/main" id="{3FC07450-0BBA-494C-B9C9-B09CABC82244}"/>
              </a:ext>
            </a:extLst>
          </p:cNvPr>
          <p:cNvCxnSpPr>
            <a:cxnSpLocks/>
          </p:cNvCxnSpPr>
          <p:nvPr/>
        </p:nvCxnSpPr>
        <p:spPr>
          <a:xfrm flipH="1">
            <a:off x="1572126" y="763398"/>
            <a:ext cx="2277979" cy="1610834"/>
          </a:xfrm>
          <a:prstGeom prst="straightConnector1">
            <a:avLst/>
          </a:prstGeom>
          <a:ln w="57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1863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D35D0E17-6237-4CB2-91ED-206C68361F5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000"/>
                    </a14:imgEffect>
                    <a14:imgEffect>
                      <a14:brightnessContrast bright="4000"/>
                    </a14:imgEffect>
                  </a14:imgLayer>
                </a14:imgProps>
              </a:ext>
              <a:ext uri="{28A0092B-C50C-407E-A947-70E740481C1C}">
                <a14:useLocalDpi xmlns:a14="http://schemas.microsoft.com/office/drawing/2010/main" val="0"/>
              </a:ext>
            </a:extLst>
          </a:blip>
          <a:srcRect t="-5479" b="-1"/>
          <a:stretch/>
        </p:blipFill>
        <p:spPr>
          <a:xfrm>
            <a:off x="0" y="-553453"/>
            <a:ext cx="12197802" cy="7411453"/>
          </a:xfrm>
          <a:prstGeom prst="rect">
            <a:avLst/>
          </a:prstGeom>
        </p:spPr>
      </p:pic>
      <p:sp>
        <p:nvSpPr>
          <p:cNvPr id="10" name="Rectángulo 9">
            <a:extLst>
              <a:ext uri="{FF2B5EF4-FFF2-40B4-BE49-F238E27FC236}">
                <a16:creationId xmlns:a16="http://schemas.microsoft.com/office/drawing/2014/main" id="{AC7AC32A-6205-41BC-A8B7-C88FAB72FAC6}"/>
              </a:ext>
            </a:extLst>
          </p:cNvPr>
          <p:cNvSpPr/>
          <p:nvPr/>
        </p:nvSpPr>
        <p:spPr>
          <a:xfrm>
            <a:off x="-466399" y="16042"/>
            <a:ext cx="12658399" cy="3691332"/>
          </a:xfrm>
          <a:prstGeom prst="rect">
            <a:avLst/>
          </a:prstGeom>
        </p:spPr>
        <p:txBody>
          <a:bodyPr wrap="square">
            <a:spAutoFit/>
          </a:bodyPr>
          <a:lstStyle/>
          <a:p>
            <a:pPr algn="ctr">
              <a:lnSpc>
                <a:spcPct val="150000"/>
              </a:lnSpc>
            </a:pPr>
            <a:r>
              <a:rPr lang="es-ES" sz="5400" b="1" dirty="0" err="1">
                <a:solidFill>
                  <a:srgbClr val="C00000"/>
                </a:solidFill>
                <a:latin typeface="Montserrat" panose="02000505000000020004" pitchFamily="2" charset="0"/>
                <a:ea typeface="Avenir Book" charset="0"/>
                <a:cs typeface="Avenir Book" charset="0"/>
              </a:rPr>
              <a:t>Jn</a:t>
            </a:r>
            <a:r>
              <a:rPr lang="es-ES" sz="5400" b="1" dirty="0">
                <a:solidFill>
                  <a:srgbClr val="C00000"/>
                </a:solidFill>
                <a:latin typeface="Montserrat" panose="02000505000000020004" pitchFamily="2" charset="0"/>
                <a:ea typeface="Avenir Book" charset="0"/>
                <a:cs typeface="Avenir Book" charset="0"/>
              </a:rPr>
              <a:t>. 12:32 </a:t>
            </a:r>
          </a:p>
          <a:p>
            <a:pPr algn="ctr">
              <a:lnSpc>
                <a:spcPct val="150000"/>
              </a:lnSpc>
            </a:pPr>
            <a:r>
              <a:rPr lang="es-ES" sz="5400" b="1" dirty="0">
                <a:solidFill>
                  <a:srgbClr val="C00000"/>
                </a:solidFill>
                <a:latin typeface="Montserrat" panose="02000505000000020004" pitchFamily="2" charset="0"/>
                <a:ea typeface="Avenir Book" charset="0"/>
                <a:cs typeface="Avenir Book" charset="0"/>
              </a:rPr>
              <a:t>si fuere levantado de la tierra, </a:t>
            </a:r>
          </a:p>
          <a:p>
            <a:pPr algn="ctr">
              <a:lnSpc>
                <a:spcPct val="150000"/>
              </a:lnSpc>
            </a:pPr>
            <a:r>
              <a:rPr lang="es-ES" sz="5400" b="1" dirty="0">
                <a:solidFill>
                  <a:srgbClr val="C00000"/>
                </a:solidFill>
                <a:latin typeface="Montserrat" panose="02000505000000020004" pitchFamily="2" charset="0"/>
                <a:ea typeface="Avenir Book" charset="0"/>
                <a:cs typeface="Avenir Book" charset="0"/>
              </a:rPr>
              <a:t>a </a:t>
            </a:r>
            <a:r>
              <a:rPr lang="es-ES" sz="5400" b="1" i="1" dirty="0">
                <a:solidFill>
                  <a:srgbClr val="C00000"/>
                </a:solidFill>
                <a:latin typeface="Montserrat" panose="02000505000000020004" pitchFamily="2" charset="0"/>
                <a:ea typeface="Avenir Book" charset="0"/>
                <a:cs typeface="Avenir Book" charset="0"/>
              </a:rPr>
              <a:t>todos atraeré a mí mismo.</a:t>
            </a:r>
          </a:p>
        </p:txBody>
      </p:sp>
      <p:sp>
        <p:nvSpPr>
          <p:cNvPr id="11" name="Rectángulo 10">
            <a:extLst>
              <a:ext uri="{FF2B5EF4-FFF2-40B4-BE49-F238E27FC236}">
                <a16:creationId xmlns:a16="http://schemas.microsoft.com/office/drawing/2014/main" id="{D6CE0323-91AD-40C5-A6FE-EDF935A4CB00}"/>
              </a:ext>
            </a:extLst>
          </p:cNvPr>
          <p:cNvSpPr/>
          <p:nvPr/>
        </p:nvSpPr>
        <p:spPr>
          <a:xfrm>
            <a:off x="115441" y="2907674"/>
            <a:ext cx="10404742" cy="477054"/>
          </a:xfrm>
          <a:prstGeom prst="rect">
            <a:avLst/>
          </a:prstGeom>
        </p:spPr>
        <p:txBody>
          <a:bodyPr wrap="square">
            <a:spAutoFit/>
          </a:bodyPr>
          <a:lstStyle/>
          <a:p>
            <a:endParaRPr lang="es-ES" sz="2500" b="0" i="0" dirty="0">
              <a:solidFill>
                <a:srgbClr val="000000"/>
              </a:solidFill>
              <a:effectLst/>
              <a:latin typeface="Montserrat" panose="02000505000000020004" pitchFamily="2" charset="0"/>
              <a:ea typeface="Avenir Book" charset="0"/>
              <a:cs typeface="Avenir Book" charset="0"/>
            </a:endParaRPr>
          </a:p>
        </p:txBody>
      </p:sp>
    </p:spTree>
    <p:extLst>
      <p:ext uri="{BB962C8B-B14F-4D97-AF65-F5344CB8AC3E}">
        <p14:creationId xmlns:p14="http://schemas.microsoft.com/office/powerpoint/2010/main" val="1348388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9128760" y="5636710"/>
            <a:ext cx="2917830" cy="1036624"/>
          </a:xfrm>
          <a:prstGeom prst="rect">
            <a:avLst/>
          </a:prstGeom>
        </p:spPr>
      </p:pic>
      <p:sp>
        <p:nvSpPr>
          <p:cNvPr id="11" name="Rectángulo 10">
            <a:extLst>
              <a:ext uri="{FF2B5EF4-FFF2-40B4-BE49-F238E27FC236}">
                <a16:creationId xmlns:a16="http://schemas.microsoft.com/office/drawing/2014/main" id="{D6CE0323-91AD-40C5-A6FE-EDF935A4CB00}"/>
              </a:ext>
            </a:extLst>
          </p:cNvPr>
          <p:cNvSpPr/>
          <p:nvPr/>
        </p:nvSpPr>
        <p:spPr>
          <a:xfrm>
            <a:off x="115441" y="2907674"/>
            <a:ext cx="10404742" cy="477054"/>
          </a:xfrm>
          <a:prstGeom prst="rect">
            <a:avLst/>
          </a:prstGeom>
        </p:spPr>
        <p:txBody>
          <a:bodyPr wrap="square">
            <a:spAutoFit/>
          </a:bodyPr>
          <a:lstStyle/>
          <a:p>
            <a:endParaRPr lang="es-ES" sz="2500" b="0" i="0" dirty="0">
              <a:solidFill>
                <a:srgbClr val="000000"/>
              </a:solidFill>
              <a:effectLst/>
              <a:latin typeface="Montserrat" panose="02000505000000020004" pitchFamily="2" charset="0"/>
              <a:ea typeface="Avenir Book" charset="0"/>
              <a:cs typeface="Avenir Book" charset="0"/>
            </a:endParaRPr>
          </a:p>
        </p:txBody>
      </p:sp>
      <p:sp>
        <p:nvSpPr>
          <p:cNvPr id="13" name="Rectángulo 12">
            <a:extLst>
              <a:ext uri="{FF2B5EF4-FFF2-40B4-BE49-F238E27FC236}">
                <a16:creationId xmlns:a16="http://schemas.microsoft.com/office/drawing/2014/main" id="{B8C76862-4112-4DAC-9C97-7D488EF5D76A}"/>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6" name="Imagen 15">
            <a:extLst>
              <a:ext uri="{FF2B5EF4-FFF2-40B4-BE49-F238E27FC236}">
                <a16:creationId xmlns:a16="http://schemas.microsoft.com/office/drawing/2014/main" id="{C574A306-4677-4A0A-B36C-4956618478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29" y="130630"/>
            <a:ext cx="1904132" cy="1051512"/>
          </a:xfrm>
          <a:prstGeom prst="rect">
            <a:avLst/>
          </a:prstGeom>
        </p:spPr>
      </p:pic>
      <p:sp>
        <p:nvSpPr>
          <p:cNvPr id="5" name="Rectángulo 4">
            <a:extLst>
              <a:ext uri="{FF2B5EF4-FFF2-40B4-BE49-F238E27FC236}">
                <a16:creationId xmlns:a16="http://schemas.microsoft.com/office/drawing/2014/main" id="{436A2548-75D5-C447-B304-8C0C4AE1F960}"/>
              </a:ext>
            </a:extLst>
          </p:cNvPr>
          <p:cNvSpPr/>
          <p:nvPr/>
        </p:nvSpPr>
        <p:spPr>
          <a:xfrm>
            <a:off x="275216" y="2005715"/>
            <a:ext cx="11486148" cy="2145396"/>
          </a:xfrm>
          <a:prstGeom prst="rect">
            <a:avLst/>
          </a:prstGeom>
        </p:spPr>
        <p:txBody>
          <a:bodyPr wrap="square">
            <a:spAutoFit/>
          </a:bodyPr>
          <a:lstStyle/>
          <a:p>
            <a:pPr algn="ctr">
              <a:lnSpc>
                <a:spcPct val="200000"/>
              </a:lnSpc>
            </a:pPr>
            <a:r>
              <a:rPr lang="es-ES" sz="3600" b="1" dirty="0" err="1">
                <a:solidFill>
                  <a:srgbClr val="B54E9D"/>
                </a:solidFill>
                <a:latin typeface="Montserrat" pitchFamily="2" charset="77"/>
                <a:ea typeface="Times New Roman" panose="02020603050405020304" pitchFamily="18" charset="0"/>
              </a:rPr>
              <a:t>Jer</a:t>
            </a:r>
            <a:r>
              <a:rPr lang="es-ES" sz="3600" b="1" dirty="0">
                <a:solidFill>
                  <a:srgbClr val="B54E9D"/>
                </a:solidFill>
                <a:latin typeface="Montserrat" pitchFamily="2" charset="77"/>
                <a:ea typeface="Times New Roman" panose="02020603050405020304" pitchFamily="18" charset="0"/>
              </a:rPr>
              <a:t>. 20:7</a:t>
            </a:r>
            <a:r>
              <a:rPr lang="es-ES" sz="3600" dirty="0">
                <a:solidFill>
                  <a:srgbClr val="B54E9D"/>
                </a:solidFill>
                <a:latin typeface="Montserrat" pitchFamily="2" charset="77"/>
                <a:ea typeface="Times New Roman" panose="02020603050405020304" pitchFamily="18" charset="0"/>
              </a:rPr>
              <a:t> </a:t>
            </a:r>
            <a:r>
              <a:rPr lang="es-ES" sz="3600" b="1" i="1" dirty="0">
                <a:solidFill>
                  <a:srgbClr val="000000"/>
                </a:solidFill>
                <a:latin typeface="Montserrat" pitchFamily="2" charset="77"/>
                <a:ea typeface="Times New Roman" panose="02020603050405020304" pitchFamily="18" charset="0"/>
              </a:rPr>
              <a:t>Me sedujiste</a:t>
            </a:r>
            <a:r>
              <a:rPr lang="es-ES" sz="3600" dirty="0">
                <a:solidFill>
                  <a:srgbClr val="000000"/>
                </a:solidFill>
                <a:latin typeface="Montserrat" pitchFamily="2" charset="77"/>
                <a:ea typeface="Times New Roman" panose="02020603050405020304" pitchFamily="18" charset="0"/>
              </a:rPr>
              <a:t>, oh Jehová, y </a:t>
            </a:r>
            <a:r>
              <a:rPr lang="es-ES" sz="3600" b="1" i="1" dirty="0">
                <a:solidFill>
                  <a:srgbClr val="000000"/>
                </a:solidFill>
                <a:latin typeface="Montserrat" pitchFamily="2" charset="77"/>
                <a:ea typeface="Times New Roman" panose="02020603050405020304" pitchFamily="18" charset="0"/>
              </a:rPr>
              <a:t>fui seducido</a:t>
            </a:r>
            <a:r>
              <a:rPr lang="es-ES" sz="3600" dirty="0">
                <a:solidFill>
                  <a:srgbClr val="000000"/>
                </a:solidFill>
                <a:latin typeface="Montserrat" pitchFamily="2" charset="77"/>
                <a:ea typeface="Times New Roman" panose="02020603050405020304" pitchFamily="18" charset="0"/>
              </a:rPr>
              <a:t>; </a:t>
            </a:r>
            <a:r>
              <a:rPr lang="es-ES" sz="3600" b="1" i="1" dirty="0">
                <a:solidFill>
                  <a:srgbClr val="000000"/>
                </a:solidFill>
                <a:latin typeface="Montserrat" pitchFamily="2" charset="77"/>
                <a:ea typeface="Times New Roman" panose="02020603050405020304" pitchFamily="18" charset="0"/>
              </a:rPr>
              <a:t>más fuerte fuiste que yo, y me venciste</a:t>
            </a:r>
            <a:r>
              <a:rPr lang="es-ES" sz="3600" dirty="0">
                <a:solidFill>
                  <a:srgbClr val="000000"/>
                </a:solidFill>
                <a:latin typeface="Montserrat" pitchFamily="2" charset="77"/>
                <a:ea typeface="Times New Roman" panose="02020603050405020304" pitchFamily="18" charset="0"/>
              </a:rPr>
              <a:t>;</a:t>
            </a:r>
            <a:endParaRPr lang="es-ES" sz="4000" dirty="0">
              <a:effectLst/>
              <a:latin typeface="Montserrat" pitchFamily="2" charset="77"/>
              <a:ea typeface="Times New Roman" panose="02020603050405020304" pitchFamily="18" charset="0"/>
            </a:endParaRPr>
          </a:p>
        </p:txBody>
      </p:sp>
    </p:spTree>
    <p:extLst>
      <p:ext uri="{BB962C8B-B14F-4D97-AF65-F5344CB8AC3E}">
        <p14:creationId xmlns:p14="http://schemas.microsoft.com/office/powerpoint/2010/main" val="14155322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0" name="CuadroTexto 9">
            <a:extLst>
              <a:ext uri="{FF2B5EF4-FFF2-40B4-BE49-F238E27FC236}">
                <a16:creationId xmlns:a16="http://schemas.microsoft.com/office/drawing/2014/main" id="{6F41A8F2-5D9A-4E2E-9863-74B30659696D}"/>
              </a:ext>
            </a:extLst>
          </p:cNvPr>
          <p:cNvSpPr txBox="1"/>
          <p:nvPr/>
        </p:nvSpPr>
        <p:spPr>
          <a:xfrm>
            <a:off x="-160420" y="1765359"/>
            <a:ext cx="6973324" cy="707886"/>
          </a:xfrm>
          <a:prstGeom prst="rect">
            <a:avLst/>
          </a:prstGeom>
          <a:noFill/>
        </p:spPr>
        <p:txBody>
          <a:bodyPr wrap="square" rtlCol="0">
            <a:spAutoFit/>
          </a:bodyPr>
          <a:lstStyle/>
          <a:p>
            <a:pPr algn="ctr"/>
            <a:r>
              <a:rPr lang="es-ES" sz="4000" b="1" dirty="0">
                <a:latin typeface="Montserrat" panose="02000505000000020004" pitchFamily="2" charset="0"/>
              </a:rPr>
              <a:t>CÓMO ACTÚA DIOS CON</a:t>
            </a:r>
          </a:p>
        </p:txBody>
      </p:sp>
      <p:pic>
        <p:nvPicPr>
          <p:cNvPr id="11" name="Imagen 10">
            <a:extLst>
              <a:ext uri="{FF2B5EF4-FFF2-40B4-BE49-F238E27FC236}">
                <a16:creationId xmlns:a16="http://schemas.microsoft.com/office/drawing/2014/main" id="{36B7C947-E2AE-4B65-B31D-801CBF43A55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37000"/>
                    </a14:imgEffect>
                  </a14:imgLayer>
                </a14:imgProps>
              </a:ext>
              <a:ext uri="{28A0092B-C50C-407E-A947-70E740481C1C}">
                <a14:useLocalDpi xmlns:a14="http://schemas.microsoft.com/office/drawing/2010/main" val="0"/>
              </a:ext>
            </a:extLst>
          </a:blip>
          <a:srcRect r="22652"/>
          <a:stretch/>
        </p:blipFill>
        <p:spPr>
          <a:xfrm>
            <a:off x="6689558" y="1124125"/>
            <a:ext cx="5420914" cy="2233373"/>
          </a:xfrm>
          <a:prstGeom prst="rect">
            <a:avLst/>
          </a:prstGeom>
        </p:spPr>
      </p:pic>
      <p:sp>
        <p:nvSpPr>
          <p:cNvPr id="12" name="Rectángulo 2">
            <a:extLst>
              <a:ext uri="{FF2B5EF4-FFF2-40B4-BE49-F238E27FC236}">
                <a16:creationId xmlns:a16="http://schemas.microsoft.com/office/drawing/2014/main" id="{B7269842-39AB-44A2-A679-172999BB321E}"/>
              </a:ext>
            </a:extLst>
          </p:cNvPr>
          <p:cNvSpPr txBox="1"/>
          <p:nvPr/>
        </p:nvSpPr>
        <p:spPr>
          <a:xfrm>
            <a:off x="177779" y="3397178"/>
            <a:ext cx="11836441" cy="3322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lnSpc>
                <a:spcPct val="150000"/>
              </a:lnSpc>
              <a:spcBef>
                <a:spcPts val="1200"/>
              </a:spcBef>
              <a:defRPr sz="3200">
                <a:solidFill>
                  <a:srgbClr val="FFFFFF"/>
                </a:solidFill>
                <a:latin typeface="Avenir Book"/>
                <a:ea typeface="Avenir Book"/>
                <a:cs typeface="Avenir Book"/>
                <a:sym typeface="Avenir Book"/>
              </a:defRPr>
            </a:pPr>
            <a:r>
              <a:rPr sz="3600" dirty="0">
                <a:solidFill>
                  <a:schemeClr val="tx1">
                    <a:lumMod val="95000"/>
                    <a:lumOff val="5000"/>
                  </a:schemeClr>
                </a:solidFill>
                <a:latin typeface="Montserrat" panose="02000505000000020004" pitchFamily="2" charset="0"/>
              </a:rPr>
              <a:t>La Biblia </a:t>
            </a:r>
            <a:r>
              <a:rPr sz="3600" dirty="0" err="1">
                <a:solidFill>
                  <a:schemeClr val="tx1">
                    <a:lumMod val="95000"/>
                    <a:lumOff val="5000"/>
                  </a:schemeClr>
                </a:solidFill>
                <a:latin typeface="Montserrat" panose="02000505000000020004" pitchFamily="2" charset="0"/>
              </a:rPr>
              <a:t>habla</a:t>
            </a:r>
            <a:r>
              <a:rPr sz="3600" dirty="0">
                <a:solidFill>
                  <a:schemeClr val="tx1">
                    <a:lumMod val="95000"/>
                    <a:lumOff val="5000"/>
                  </a:schemeClr>
                </a:solidFill>
                <a:latin typeface="Montserrat" panose="02000505000000020004" pitchFamily="2" charset="0"/>
              </a:rPr>
              <a:t> </a:t>
            </a:r>
            <a:r>
              <a:rPr sz="3600" dirty="0" err="1">
                <a:solidFill>
                  <a:schemeClr val="tx1">
                    <a:lumMod val="95000"/>
                    <a:lumOff val="5000"/>
                  </a:schemeClr>
                </a:solidFill>
                <a:latin typeface="Montserrat" panose="02000505000000020004" pitchFamily="2" charset="0"/>
              </a:rPr>
              <a:t>sobre</a:t>
            </a:r>
            <a:r>
              <a:rPr sz="3600" dirty="0">
                <a:solidFill>
                  <a:schemeClr val="tx1">
                    <a:lumMod val="95000"/>
                    <a:lumOff val="5000"/>
                  </a:schemeClr>
                </a:solidFill>
                <a:latin typeface="Montserrat" panose="02000505000000020004" pitchFamily="2" charset="0"/>
              </a:rPr>
              <a:t> el </a:t>
            </a:r>
            <a:r>
              <a:rPr sz="3600" u="sng" dirty="0" err="1">
                <a:solidFill>
                  <a:srgbClr val="B54E9D"/>
                </a:solidFill>
                <a:latin typeface="Montserrat" panose="02000505000000020004" pitchFamily="2" charset="0"/>
                <a:ea typeface="Avenir Heavy"/>
                <a:cs typeface="Avenir Heavy"/>
                <a:sym typeface="Avenir Heavy"/>
              </a:rPr>
              <a:t>llamado</a:t>
            </a:r>
            <a:r>
              <a:rPr sz="3600" u="sng" dirty="0">
                <a:solidFill>
                  <a:srgbClr val="B54E9D"/>
                </a:solidFill>
                <a:latin typeface="Montserrat" panose="02000505000000020004" pitchFamily="2" charset="0"/>
                <a:ea typeface="Avenir Heavy"/>
                <a:cs typeface="Avenir Heavy"/>
                <a:sym typeface="Avenir Heavy"/>
              </a:rPr>
              <a:t> </a:t>
            </a:r>
            <a:r>
              <a:rPr sz="3600" u="sng" dirty="0" err="1">
                <a:solidFill>
                  <a:srgbClr val="B54E9D"/>
                </a:solidFill>
                <a:latin typeface="Montserrat" panose="02000505000000020004" pitchFamily="2" charset="0"/>
                <a:ea typeface="Avenir Heavy"/>
                <a:cs typeface="Avenir Heavy"/>
                <a:sym typeface="Avenir Heavy"/>
              </a:rPr>
              <a:t>externo</a:t>
            </a:r>
            <a:r>
              <a:rPr sz="3600" u="sng" dirty="0">
                <a:solidFill>
                  <a:srgbClr val="B54E9D"/>
                </a:solidFill>
                <a:latin typeface="Montserrat" panose="02000505000000020004" pitchFamily="2" charset="0"/>
                <a:ea typeface="Avenir Heavy"/>
                <a:cs typeface="Avenir Heavy"/>
                <a:sym typeface="Avenir Heavy"/>
              </a:rPr>
              <a:t> </a:t>
            </a:r>
            <a:r>
              <a:rPr sz="3600" dirty="0">
                <a:solidFill>
                  <a:schemeClr val="tx1">
                    <a:lumMod val="95000"/>
                    <a:lumOff val="5000"/>
                  </a:schemeClr>
                </a:solidFill>
                <a:latin typeface="Montserrat" panose="02000505000000020004" pitchFamily="2" charset="0"/>
              </a:rPr>
              <a:t>que </a:t>
            </a:r>
            <a:r>
              <a:rPr sz="3600" dirty="0" err="1">
                <a:solidFill>
                  <a:schemeClr val="tx1">
                    <a:lumMod val="95000"/>
                    <a:lumOff val="5000"/>
                  </a:schemeClr>
                </a:solidFill>
                <a:latin typeface="Montserrat" panose="02000505000000020004" pitchFamily="2" charset="0"/>
              </a:rPr>
              <a:t>viene</a:t>
            </a:r>
            <a:r>
              <a:rPr sz="3600" dirty="0">
                <a:solidFill>
                  <a:schemeClr val="tx1">
                    <a:lumMod val="95000"/>
                    <a:lumOff val="5000"/>
                  </a:schemeClr>
                </a:solidFill>
                <a:latin typeface="Montserrat" panose="02000505000000020004" pitchFamily="2" charset="0"/>
              </a:rPr>
              <a:t> de </a:t>
            </a:r>
            <a:r>
              <a:rPr sz="3600" dirty="0" err="1">
                <a:solidFill>
                  <a:schemeClr val="tx1">
                    <a:lumMod val="95000"/>
                    <a:lumOff val="5000"/>
                  </a:schemeClr>
                </a:solidFill>
                <a:latin typeface="Montserrat" panose="02000505000000020004" pitchFamily="2" charset="0"/>
              </a:rPr>
              <a:t>nuestros</a:t>
            </a:r>
            <a:r>
              <a:rPr sz="3600" dirty="0">
                <a:solidFill>
                  <a:schemeClr val="tx1">
                    <a:lumMod val="95000"/>
                    <a:lumOff val="5000"/>
                  </a:schemeClr>
                </a:solidFill>
                <a:latin typeface="Montserrat" panose="02000505000000020004" pitchFamily="2" charset="0"/>
              </a:rPr>
              <a:t> </a:t>
            </a:r>
            <a:r>
              <a:rPr sz="3600" dirty="0" err="1">
                <a:solidFill>
                  <a:schemeClr val="tx1">
                    <a:lumMod val="95000"/>
                    <a:lumOff val="5000"/>
                  </a:schemeClr>
                </a:solidFill>
                <a:latin typeface="Montserrat" panose="02000505000000020004" pitchFamily="2" charset="0"/>
              </a:rPr>
              <a:t>labios</a:t>
            </a:r>
            <a:r>
              <a:rPr sz="3600" dirty="0">
                <a:solidFill>
                  <a:schemeClr val="tx1">
                    <a:lumMod val="95000"/>
                    <a:lumOff val="5000"/>
                  </a:schemeClr>
                </a:solidFill>
                <a:latin typeface="Montserrat" panose="02000505000000020004" pitchFamily="2" charset="0"/>
              </a:rPr>
              <a:t> y </a:t>
            </a:r>
            <a:r>
              <a:rPr sz="3600" dirty="0" err="1">
                <a:solidFill>
                  <a:schemeClr val="tx1">
                    <a:lumMod val="95000"/>
                    <a:lumOff val="5000"/>
                  </a:schemeClr>
                </a:solidFill>
                <a:latin typeface="Montserrat" panose="02000505000000020004" pitchFamily="2" charset="0"/>
              </a:rPr>
              <a:t>nuestras</a:t>
            </a:r>
            <a:r>
              <a:rPr sz="3600" dirty="0">
                <a:solidFill>
                  <a:schemeClr val="tx1">
                    <a:lumMod val="95000"/>
                    <a:lumOff val="5000"/>
                  </a:schemeClr>
                </a:solidFill>
                <a:latin typeface="Montserrat" panose="02000505000000020004" pitchFamily="2" charset="0"/>
              </a:rPr>
              <a:t> bocas </a:t>
            </a:r>
            <a:r>
              <a:rPr sz="3600" dirty="0" err="1">
                <a:solidFill>
                  <a:schemeClr val="tx1">
                    <a:lumMod val="95000"/>
                    <a:lumOff val="5000"/>
                  </a:schemeClr>
                </a:solidFill>
                <a:latin typeface="Montserrat" panose="02000505000000020004" pitchFamily="2" charset="0"/>
              </a:rPr>
              <a:t>cuando</a:t>
            </a:r>
            <a:r>
              <a:rPr sz="3600" dirty="0">
                <a:solidFill>
                  <a:schemeClr val="tx1">
                    <a:lumMod val="95000"/>
                    <a:lumOff val="5000"/>
                  </a:schemeClr>
                </a:solidFill>
                <a:latin typeface="Montserrat" panose="02000505000000020004" pitchFamily="2" charset="0"/>
              </a:rPr>
              <a:t> </a:t>
            </a:r>
            <a:r>
              <a:rPr sz="3600" dirty="0" err="1">
                <a:solidFill>
                  <a:schemeClr val="tx1">
                    <a:lumMod val="95000"/>
                    <a:lumOff val="5000"/>
                  </a:schemeClr>
                </a:solidFill>
                <a:latin typeface="Montserrat" panose="02000505000000020004" pitchFamily="2" charset="0"/>
              </a:rPr>
              <a:t>proclamamos</a:t>
            </a:r>
            <a:r>
              <a:rPr sz="3600" dirty="0">
                <a:solidFill>
                  <a:schemeClr val="tx1">
                    <a:lumMod val="95000"/>
                    <a:lumOff val="5000"/>
                  </a:schemeClr>
                </a:solidFill>
                <a:latin typeface="Montserrat" panose="02000505000000020004" pitchFamily="2" charset="0"/>
              </a:rPr>
              <a:t> el </a:t>
            </a:r>
            <a:r>
              <a:rPr sz="3600" dirty="0" err="1">
                <a:solidFill>
                  <a:schemeClr val="tx1">
                    <a:lumMod val="95000"/>
                    <a:lumOff val="5000"/>
                  </a:schemeClr>
                </a:solidFill>
                <a:latin typeface="Montserrat" panose="02000505000000020004" pitchFamily="2" charset="0"/>
              </a:rPr>
              <a:t>evangelio</a:t>
            </a:r>
            <a:r>
              <a:rPr sz="3600" dirty="0">
                <a:solidFill>
                  <a:schemeClr val="tx1">
                    <a:lumMod val="95000"/>
                    <a:lumOff val="5000"/>
                  </a:schemeClr>
                </a:solidFill>
                <a:latin typeface="Montserrat" panose="02000505000000020004" pitchFamily="2" charset="0"/>
              </a:rPr>
              <a:t>, y </a:t>
            </a:r>
            <a:r>
              <a:rPr sz="3600" u="sng" dirty="0">
                <a:solidFill>
                  <a:srgbClr val="B54E9D"/>
                </a:solidFill>
                <a:latin typeface="Montserrat" panose="02000505000000020004" pitchFamily="2" charset="0"/>
              </a:rPr>
              <a:t>el </a:t>
            </a:r>
            <a:r>
              <a:rPr sz="3600" u="sng" dirty="0" err="1">
                <a:solidFill>
                  <a:srgbClr val="B54E9D"/>
                </a:solidFill>
                <a:latin typeface="Montserrat" panose="02000505000000020004" pitchFamily="2" charset="0"/>
                <a:ea typeface="Avenir Heavy"/>
                <a:cs typeface="Avenir Heavy"/>
                <a:sym typeface="Avenir Heavy"/>
              </a:rPr>
              <a:t>llamado</a:t>
            </a:r>
            <a:r>
              <a:rPr sz="3600" u="sng" dirty="0">
                <a:solidFill>
                  <a:srgbClr val="B54E9D"/>
                </a:solidFill>
                <a:latin typeface="Montserrat" panose="02000505000000020004" pitchFamily="2" charset="0"/>
                <a:ea typeface="Avenir Heavy"/>
                <a:cs typeface="Avenir Heavy"/>
                <a:sym typeface="Avenir Heavy"/>
              </a:rPr>
              <a:t> </a:t>
            </a:r>
            <a:r>
              <a:rPr sz="3600" u="sng" dirty="0" err="1">
                <a:solidFill>
                  <a:srgbClr val="B54E9D"/>
                </a:solidFill>
                <a:latin typeface="Montserrat" panose="02000505000000020004" pitchFamily="2" charset="0"/>
                <a:ea typeface="Avenir Heavy"/>
                <a:cs typeface="Avenir Heavy"/>
                <a:sym typeface="Avenir Heavy"/>
              </a:rPr>
              <a:t>interno</a:t>
            </a:r>
            <a:r>
              <a:rPr sz="3600" dirty="0">
                <a:solidFill>
                  <a:srgbClr val="B54E9D"/>
                </a:solidFill>
                <a:latin typeface="Montserrat" panose="02000505000000020004" pitchFamily="2" charset="0"/>
                <a:ea typeface="Avenir Heavy"/>
                <a:cs typeface="Avenir Heavy"/>
                <a:sym typeface="Avenir Heavy"/>
              </a:rPr>
              <a:t> </a:t>
            </a:r>
            <a:r>
              <a:rPr sz="3600" dirty="0">
                <a:solidFill>
                  <a:schemeClr val="tx1">
                    <a:lumMod val="95000"/>
                    <a:lumOff val="5000"/>
                  </a:schemeClr>
                </a:solidFill>
                <a:latin typeface="Montserrat" panose="02000505000000020004" pitchFamily="2" charset="0"/>
              </a:rPr>
              <a:t>que </a:t>
            </a:r>
            <a:r>
              <a:rPr sz="3600" dirty="0" err="1">
                <a:solidFill>
                  <a:schemeClr val="tx1">
                    <a:lumMod val="95000"/>
                    <a:lumOff val="5000"/>
                  </a:schemeClr>
                </a:solidFill>
                <a:latin typeface="Montserrat" panose="02000505000000020004" pitchFamily="2" charset="0"/>
              </a:rPr>
              <a:t>viene</a:t>
            </a:r>
            <a:r>
              <a:rPr sz="3600" dirty="0">
                <a:solidFill>
                  <a:schemeClr val="tx1">
                    <a:lumMod val="95000"/>
                    <a:lumOff val="5000"/>
                  </a:schemeClr>
                </a:solidFill>
                <a:latin typeface="Montserrat" panose="02000505000000020004" pitchFamily="2" charset="0"/>
              </a:rPr>
              <a:t> </a:t>
            </a:r>
            <a:r>
              <a:rPr sz="3600" dirty="0" err="1">
                <a:solidFill>
                  <a:schemeClr val="tx1">
                    <a:lumMod val="95000"/>
                    <a:lumOff val="5000"/>
                  </a:schemeClr>
                </a:solidFill>
                <a:latin typeface="Montserrat" panose="02000505000000020004" pitchFamily="2" charset="0"/>
              </a:rPr>
              <a:t>directamente</a:t>
            </a:r>
            <a:r>
              <a:rPr sz="3600" dirty="0">
                <a:solidFill>
                  <a:schemeClr val="tx1">
                    <a:lumMod val="95000"/>
                    <a:lumOff val="5000"/>
                  </a:schemeClr>
                </a:solidFill>
                <a:latin typeface="Montserrat" panose="02000505000000020004" pitchFamily="2" charset="0"/>
                <a:ea typeface="Avenir Heavy"/>
                <a:cs typeface="Avenir Heavy"/>
                <a:sym typeface="Avenir Heavy"/>
              </a:rPr>
              <a:t> </a:t>
            </a:r>
            <a:r>
              <a:rPr sz="3600" dirty="0">
                <a:solidFill>
                  <a:schemeClr val="tx1">
                    <a:lumMod val="95000"/>
                    <a:lumOff val="5000"/>
                  </a:schemeClr>
                </a:solidFill>
                <a:latin typeface="Montserrat" panose="02000505000000020004" pitchFamily="2" charset="0"/>
              </a:rPr>
              <a:t>del </a:t>
            </a:r>
            <a:r>
              <a:rPr sz="3600" dirty="0" err="1">
                <a:solidFill>
                  <a:schemeClr val="tx1">
                    <a:lumMod val="95000"/>
                    <a:lumOff val="5000"/>
                  </a:schemeClr>
                </a:solidFill>
                <a:latin typeface="Montserrat" panose="02000505000000020004" pitchFamily="2" charset="0"/>
              </a:rPr>
              <a:t>Espíritu</a:t>
            </a:r>
            <a:r>
              <a:rPr sz="3600" dirty="0">
                <a:solidFill>
                  <a:schemeClr val="tx1">
                    <a:lumMod val="95000"/>
                    <a:lumOff val="5000"/>
                  </a:schemeClr>
                </a:solidFill>
                <a:latin typeface="Montserrat" panose="02000505000000020004" pitchFamily="2" charset="0"/>
              </a:rPr>
              <a:t> Santo. </a:t>
            </a:r>
          </a:p>
        </p:txBody>
      </p:sp>
    </p:spTree>
    <p:extLst>
      <p:ext uri="{BB962C8B-B14F-4D97-AF65-F5344CB8AC3E}">
        <p14:creationId xmlns:p14="http://schemas.microsoft.com/office/powerpoint/2010/main" val="3634992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7BB3D88-E73C-4D27-B627-0FAAB0AFD48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val="0"/>
              </a:ext>
            </a:extLst>
          </a:blip>
          <a:stretch>
            <a:fillRect/>
          </a:stretch>
        </p:blipFill>
        <p:spPr>
          <a:xfrm>
            <a:off x="0" y="-531173"/>
            <a:ext cx="12192000" cy="7377141"/>
          </a:xfrm>
          <a:prstGeom prst="rect">
            <a:avLst/>
          </a:prstGeom>
        </p:spPr>
      </p:pic>
      <p:sp>
        <p:nvSpPr>
          <p:cNvPr id="14" name="Rectángulo 2">
            <a:extLst>
              <a:ext uri="{FF2B5EF4-FFF2-40B4-BE49-F238E27FC236}">
                <a16:creationId xmlns:a16="http://schemas.microsoft.com/office/drawing/2014/main" id="{B4203067-A2A2-4DD9-A94C-7A2C370CC25C}"/>
              </a:ext>
            </a:extLst>
          </p:cNvPr>
          <p:cNvSpPr txBox="1"/>
          <p:nvPr/>
        </p:nvSpPr>
        <p:spPr>
          <a:xfrm>
            <a:off x="48126" y="3603128"/>
            <a:ext cx="12192000" cy="36459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lnSpc>
                <a:spcPct val="150000"/>
              </a:lnSpc>
              <a:defRPr sz="3600">
                <a:solidFill>
                  <a:srgbClr val="FFFFFF"/>
                </a:solidFill>
                <a:latin typeface="Avenir Book"/>
                <a:ea typeface="Avenir Book"/>
                <a:cs typeface="Avenir Book"/>
                <a:sym typeface="Avenir Book"/>
              </a:defRPr>
            </a:lvl1pPr>
          </a:lstStyle>
          <a:p>
            <a:r>
              <a:rPr lang="es-ES" sz="3150" dirty="0">
                <a:solidFill>
                  <a:srgbClr val="FFD26F"/>
                </a:solidFill>
                <a:latin typeface="Montserrat" panose="02000505000000020004" pitchFamily="2" charset="0"/>
              </a:rPr>
              <a:t>Mientras nosotros llamamos a los hombres a Cristo (predicando el evangelio), hay otro llamamiento realizado por Dios mismo en el corazón de algunos, que va acompañado con poder vivificante y poder que les capacita. </a:t>
            </a:r>
          </a:p>
          <a:p>
            <a:endParaRPr sz="3150" dirty="0">
              <a:solidFill>
                <a:srgbClr val="FFD26F"/>
              </a:solidFill>
              <a:latin typeface="Montserrat" panose="02000505000000020004" pitchFamily="2" charset="0"/>
            </a:endParaRPr>
          </a:p>
        </p:txBody>
      </p:sp>
    </p:spTree>
    <p:extLst>
      <p:ext uri="{BB962C8B-B14F-4D97-AF65-F5344CB8AC3E}">
        <p14:creationId xmlns:p14="http://schemas.microsoft.com/office/powerpoint/2010/main" val="382347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7BB3D88-E73C-4D27-B627-0FAAB0AFD484}"/>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4000"/>
                    </a14:imgEffect>
                  </a14:imgLayer>
                </a14:imgProps>
              </a:ext>
              <a:ext uri="{28A0092B-C50C-407E-A947-70E740481C1C}">
                <a14:useLocalDpi xmlns:a14="http://schemas.microsoft.com/office/drawing/2010/main" val="0"/>
              </a:ext>
            </a:extLst>
          </a:blip>
          <a:stretch>
            <a:fillRect/>
          </a:stretch>
        </p:blipFill>
        <p:spPr>
          <a:xfrm>
            <a:off x="0" y="-531173"/>
            <a:ext cx="12192000" cy="7377141"/>
          </a:xfrm>
          <a:prstGeom prst="rect">
            <a:avLst/>
          </a:prstGeom>
        </p:spPr>
      </p:pic>
      <p:sp>
        <p:nvSpPr>
          <p:cNvPr id="14" name="Rectángulo 2">
            <a:extLst>
              <a:ext uri="{FF2B5EF4-FFF2-40B4-BE49-F238E27FC236}">
                <a16:creationId xmlns:a16="http://schemas.microsoft.com/office/drawing/2014/main" id="{B4203067-A2A2-4DD9-A94C-7A2C370CC25C}"/>
              </a:ext>
            </a:extLst>
          </p:cNvPr>
          <p:cNvSpPr txBox="1"/>
          <p:nvPr/>
        </p:nvSpPr>
        <p:spPr>
          <a:xfrm>
            <a:off x="0" y="3635212"/>
            <a:ext cx="12192000" cy="7374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lnSpc>
                <a:spcPct val="150000"/>
              </a:lnSpc>
              <a:defRPr sz="3600">
                <a:solidFill>
                  <a:srgbClr val="FFFFFF"/>
                </a:solidFill>
                <a:latin typeface="Avenir Book"/>
                <a:ea typeface="Avenir Book"/>
                <a:cs typeface="Avenir Book"/>
                <a:sym typeface="Avenir Book"/>
              </a:defRPr>
            </a:lvl1pPr>
          </a:lstStyle>
          <a:p>
            <a:endParaRPr sz="3150" dirty="0">
              <a:solidFill>
                <a:srgbClr val="FFD26F"/>
              </a:solidFill>
              <a:latin typeface="Montserrat" panose="02000505000000020004" pitchFamily="2" charset="0"/>
            </a:endParaRPr>
          </a:p>
        </p:txBody>
      </p:sp>
      <p:sp>
        <p:nvSpPr>
          <p:cNvPr id="5" name="CuadroTexto 4">
            <a:extLst>
              <a:ext uri="{FF2B5EF4-FFF2-40B4-BE49-F238E27FC236}">
                <a16:creationId xmlns:a16="http://schemas.microsoft.com/office/drawing/2014/main" id="{08BB28B8-7321-49FA-94C2-4AC2151988DB}"/>
              </a:ext>
            </a:extLst>
          </p:cNvPr>
          <p:cNvSpPr txBox="1"/>
          <p:nvPr/>
        </p:nvSpPr>
        <p:spPr>
          <a:xfrm>
            <a:off x="168442" y="3644245"/>
            <a:ext cx="11855116" cy="3046988"/>
          </a:xfrm>
          <a:prstGeom prst="rect">
            <a:avLst/>
          </a:prstGeom>
          <a:noFill/>
        </p:spPr>
        <p:txBody>
          <a:bodyPr wrap="square">
            <a:spAutoFit/>
          </a:bodyPr>
          <a:lstStyle/>
          <a:p>
            <a:pPr algn="just"/>
            <a:r>
              <a:rPr lang="es-ES" sz="3200" dirty="0">
                <a:solidFill>
                  <a:srgbClr val="FD8232"/>
                </a:solidFill>
                <a:latin typeface="Montserrat" panose="02000505000000020004" pitchFamily="2" charset="0"/>
              </a:rPr>
              <a:t>El llamado externo es siempre INEFECTIVO e INCAPAZ</a:t>
            </a:r>
            <a:r>
              <a:rPr lang="es-ES" sz="3200" dirty="0">
                <a:solidFill>
                  <a:schemeClr val="bg1"/>
                </a:solidFill>
                <a:latin typeface="Montserrat" panose="02000505000000020004" pitchFamily="2" charset="0"/>
              </a:rPr>
              <a:t>, nunca funciona por si mismo. </a:t>
            </a:r>
            <a:r>
              <a:rPr lang="es-ES" sz="3200" dirty="0">
                <a:solidFill>
                  <a:srgbClr val="FFFDC5"/>
                </a:solidFill>
                <a:latin typeface="Montserrat" panose="02000505000000020004" pitchFamily="2" charset="0"/>
              </a:rPr>
              <a:t>Sólo cuando el llamado externo de la palabra se une con el interno del Espíritu Santo, el corazón se atrapa, la mente se abre, la voluntad cambia y entonces la persona dice: </a:t>
            </a:r>
          </a:p>
          <a:p>
            <a:pPr algn="just"/>
            <a:r>
              <a:rPr lang="es-ES" sz="3200" dirty="0">
                <a:solidFill>
                  <a:srgbClr val="FFFDC5"/>
                </a:solidFill>
                <a:latin typeface="Montserrat" panose="02000505000000020004" pitchFamily="2" charset="0"/>
              </a:rPr>
              <a:t>                                 </a:t>
            </a:r>
            <a:r>
              <a:rPr lang="es-ES" sz="3200" i="1" dirty="0">
                <a:solidFill>
                  <a:srgbClr val="FFFDC5"/>
                </a:solidFill>
                <a:latin typeface="Montserrat" panose="02000505000000020004" pitchFamily="2" charset="0"/>
              </a:rPr>
              <a:t>“Es la voz de mi amado”.</a:t>
            </a:r>
          </a:p>
        </p:txBody>
      </p:sp>
    </p:spTree>
    <p:extLst>
      <p:ext uri="{BB962C8B-B14F-4D97-AF65-F5344CB8AC3E}">
        <p14:creationId xmlns:p14="http://schemas.microsoft.com/office/powerpoint/2010/main" val="2491036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46E71D1C-B546-4ADE-B575-1E0CBE0BE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63858" y="3947143"/>
            <a:ext cx="2357405" cy="2357405"/>
          </a:xfrm>
          <a:prstGeom prst="rect">
            <a:avLst/>
          </a:prstGeom>
        </p:spPr>
      </p:pic>
      <p:sp>
        <p:nvSpPr>
          <p:cNvPr id="13" name="CuadroTexto 12">
            <a:extLst>
              <a:ext uri="{FF2B5EF4-FFF2-40B4-BE49-F238E27FC236}">
                <a16:creationId xmlns:a16="http://schemas.microsoft.com/office/drawing/2014/main" id="{2C11AFF5-41E0-4E91-88A9-07D14455105B}"/>
              </a:ext>
            </a:extLst>
          </p:cNvPr>
          <p:cNvSpPr txBox="1"/>
          <p:nvPr/>
        </p:nvSpPr>
        <p:spPr>
          <a:xfrm>
            <a:off x="9640708" y="6278318"/>
            <a:ext cx="3034402" cy="584775"/>
          </a:xfrm>
          <a:prstGeom prst="rect">
            <a:avLst/>
          </a:prstGeom>
          <a:noFill/>
        </p:spPr>
        <p:txBody>
          <a:bodyPr wrap="square">
            <a:spAutoFit/>
          </a:bodyPr>
          <a:lstStyle/>
          <a:p>
            <a:pPr algn="just"/>
            <a:r>
              <a:rPr lang="es-ES" sz="3200" dirty="0">
                <a:latin typeface="Montserrat" panose="02000505000000020004" pitchFamily="2" charset="0"/>
              </a:rPr>
              <a:t>John Piper </a:t>
            </a:r>
          </a:p>
        </p:txBody>
      </p:sp>
      <p:sp>
        <p:nvSpPr>
          <p:cNvPr id="14" name="Rectángulo 13">
            <a:extLst>
              <a:ext uri="{FF2B5EF4-FFF2-40B4-BE49-F238E27FC236}">
                <a16:creationId xmlns:a16="http://schemas.microsoft.com/office/drawing/2014/main" id="{78F46938-BC43-475C-AC83-5C3D58887396}"/>
              </a:ext>
            </a:extLst>
          </p:cNvPr>
          <p:cNvSpPr/>
          <p:nvPr/>
        </p:nvSpPr>
        <p:spPr>
          <a:xfrm>
            <a:off x="37198" y="760724"/>
            <a:ext cx="12009392" cy="5815631"/>
          </a:xfrm>
          <a:prstGeom prst="rect">
            <a:avLst/>
          </a:prstGeom>
        </p:spPr>
        <p:txBody>
          <a:bodyPr wrap="square">
            <a:spAutoFit/>
          </a:bodyPr>
          <a:lstStyle/>
          <a:p>
            <a:pPr>
              <a:lnSpc>
                <a:spcPct val="150000"/>
              </a:lnSpc>
            </a:pPr>
            <a:r>
              <a:rPr lang="es-ES" sz="3600" dirty="0">
                <a:latin typeface="Montserrat" panose="02000505000000020004" pitchFamily="2" charset="0"/>
              </a:rPr>
              <a:t>"La doctrina de la gracia irresistib</a:t>
            </a:r>
            <a:r>
              <a:rPr lang="es-ES" sz="3600" dirty="0">
                <a:latin typeface="Montserrat" pitchFamily="2" charset="77"/>
              </a:rPr>
              <a:t>le </a:t>
            </a:r>
            <a:r>
              <a:rPr lang="es-ES" sz="3600" dirty="0">
                <a:solidFill>
                  <a:srgbClr val="B54E9D"/>
                </a:solidFill>
                <a:latin typeface="Montserrat" pitchFamily="2" charset="77"/>
              </a:rPr>
              <a:t>NO se refiere a que no se puede oponer resistencia a toda influencia del Espíritu Santo</a:t>
            </a:r>
            <a:r>
              <a:rPr lang="es-ES" sz="3600" dirty="0">
                <a:latin typeface="Montserrat" pitchFamily="2" charset="77"/>
              </a:rPr>
              <a:t>, sino que </a:t>
            </a:r>
            <a:r>
              <a:rPr lang="es-ES" sz="3600" dirty="0">
                <a:solidFill>
                  <a:srgbClr val="B54E9D"/>
                </a:solidFill>
                <a:latin typeface="Montserrat" pitchFamily="2" charset="77"/>
              </a:rPr>
              <a:t>el Espíritu Santo, cada vez que ELIGE, puede vencer toda resistencia y hacer que Su influencia sea irresistible</a:t>
            </a:r>
            <a:r>
              <a:rPr lang="es-ES" sz="3600" dirty="0">
                <a:latin typeface="Montserrat" pitchFamily="2" charset="77"/>
              </a:rPr>
              <a:t>”</a:t>
            </a:r>
          </a:p>
          <a:p>
            <a:pPr>
              <a:lnSpc>
                <a:spcPct val="150000"/>
              </a:lnSpc>
            </a:pPr>
            <a:endParaRPr lang="es-ES_tradnl" sz="3600" dirty="0">
              <a:solidFill>
                <a:srgbClr val="B54E9D"/>
              </a:solidFill>
              <a:latin typeface="Montserrat" panose="02000505000000020004" pitchFamily="2" charset="0"/>
            </a:endParaRPr>
          </a:p>
        </p:txBody>
      </p:sp>
    </p:spTree>
    <p:extLst>
      <p:ext uri="{BB962C8B-B14F-4D97-AF65-F5344CB8AC3E}">
        <p14:creationId xmlns:p14="http://schemas.microsoft.com/office/powerpoint/2010/main" val="9581276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9128760" y="5636710"/>
            <a:ext cx="2917830" cy="1036624"/>
          </a:xfrm>
          <a:prstGeom prst="rect">
            <a:avLst/>
          </a:prstGeom>
        </p:spPr>
      </p:pic>
      <p:sp>
        <p:nvSpPr>
          <p:cNvPr id="10" name="Rectángulo 9">
            <a:extLst>
              <a:ext uri="{FF2B5EF4-FFF2-40B4-BE49-F238E27FC236}">
                <a16:creationId xmlns:a16="http://schemas.microsoft.com/office/drawing/2014/main" id="{AC7AC32A-6205-41BC-A8B7-C88FAB72FAC6}"/>
              </a:ext>
            </a:extLst>
          </p:cNvPr>
          <p:cNvSpPr/>
          <p:nvPr/>
        </p:nvSpPr>
        <p:spPr>
          <a:xfrm>
            <a:off x="115436" y="10483"/>
            <a:ext cx="12209909" cy="1529906"/>
          </a:xfrm>
          <a:prstGeom prst="rect">
            <a:avLst/>
          </a:prstGeom>
        </p:spPr>
        <p:txBody>
          <a:bodyPr wrap="square">
            <a:spAutoFit/>
          </a:bodyPr>
          <a:lstStyle/>
          <a:p>
            <a:pPr>
              <a:lnSpc>
                <a:spcPct val="150000"/>
              </a:lnSpc>
            </a:pPr>
            <a:r>
              <a:rPr lang="es-ES" sz="3300" b="1" dirty="0">
                <a:solidFill>
                  <a:srgbClr val="B54E9D"/>
                </a:solidFill>
                <a:latin typeface="Montserrat" panose="02000505000000020004" pitchFamily="2" charset="0"/>
                <a:ea typeface="Avenir Book" charset="0"/>
                <a:cs typeface="Avenir Book" charset="0"/>
              </a:rPr>
              <a:t>1ª Co 1:22 </a:t>
            </a:r>
            <a:r>
              <a:rPr lang="es-ES" sz="3300" dirty="0">
                <a:solidFill>
                  <a:srgbClr val="000000"/>
                </a:solidFill>
                <a:latin typeface="Montserrat" panose="02000505000000020004" pitchFamily="2" charset="0"/>
                <a:ea typeface="Avenir Book" charset="0"/>
                <a:cs typeface="Avenir Book" charset="0"/>
              </a:rPr>
              <a:t>Porque </a:t>
            </a:r>
            <a:r>
              <a:rPr lang="es-ES" sz="3300" i="1" dirty="0">
                <a:solidFill>
                  <a:srgbClr val="000000"/>
                </a:solidFill>
                <a:latin typeface="Montserrat" panose="02000505000000020004" pitchFamily="2" charset="0"/>
                <a:ea typeface="Avenir Book" charset="0"/>
                <a:cs typeface="Avenir Book" charset="0"/>
              </a:rPr>
              <a:t>los judíos piden señales</a:t>
            </a:r>
            <a:r>
              <a:rPr lang="es-ES" sz="3300" dirty="0">
                <a:solidFill>
                  <a:srgbClr val="000000"/>
                </a:solidFill>
                <a:latin typeface="Montserrat" panose="02000505000000020004" pitchFamily="2" charset="0"/>
                <a:ea typeface="Avenir Book" charset="0"/>
                <a:cs typeface="Avenir Book" charset="0"/>
              </a:rPr>
              <a:t>, </a:t>
            </a:r>
          </a:p>
          <a:p>
            <a:pPr>
              <a:lnSpc>
                <a:spcPct val="150000"/>
              </a:lnSpc>
            </a:pPr>
            <a:r>
              <a:rPr lang="es-ES" sz="3300" dirty="0">
                <a:solidFill>
                  <a:srgbClr val="000000"/>
                </a:solidFill>
                <a:latin typeface="Montserrat" panose="02000505000000020004" pitchFamily="2" charset="0"/>
                <a:ea typeface="Avenir Book" charset="0"/>
                <a:cs typeface="Avenir Book" charset="0"/>
              </a:rPr>
              <a:t>                  y </a:t>
            </a:r>
            <a:r>
              <a:rPr lang="es-ES" sz="3300" i="1" dirty="0">
                <a:solidFill>
                  <a:srgbClr val="000000"/>
                </a:solidFill>
                <a:latin typeface="Montserrat" panose="02000505000000020004" pitchFamily="2" charset="0"/>
                <a:ea typeface="Avenir Book" charset="0"/>
                <a:cs typeface="Avenir Book" charset="0"/>
              </a:rPr>
              <a:t>los griegos buscan sabiduría.</a:t>
            </a:r>
          </a:p>
        </p:txBody>
      </p:sp>
      <p:sp>
        <p:nvSpPr>
          <p:cNvPr id="11" name="Rectángulo 10">
            <a:extLst>
              <a:ext uri="{FF2B5EF4-FFF2-40B4-BE49-F238E27FC236}">
                <a16:creationId xmlns:a16="http://schemas.microsoft.com/office/drawing/2014/main" id="{D6CE0323-91AD-40C5-A6FE-EDF935A4CB00}"/>
              </a:ext>
            </a:extLst>
          </p:cNvPr>
          <p:cNvSpPr/>
          <p:nvPr/>
        </p:nvSpPr>
        <p:spPr>
          <a:xfrm>
            <a:off x="115441" y="2907674"/>
            <a:ext cx="10404742" cy="477054"/>
          </a:xfrm>
          <a:prstGeom prst="rect">
            <a:avLst/>
          </a:prstGeom>
        </p:spPr>
        <p:txBody>
          <a:bodyPr wrap="square">
            <a:spAutoFit/>
          </a:bodyPr>
          <a:lstStyle/>
          <a:p>
            <a:endParaRPr lang="es-ES" sz="2500" b="0" i="0" dirty="0">
              <a:solidFill>
                <a:srgbClr val="000000"/>
              </a:solidFill>
              <a:effectLst/>
              <a:latin typeface="Montserrat" panose="02000505000000020004" pitchFamily="2" charset="0"/>
              <a:ea typeface="Avenir Book" charset="0"/>
              <a:cs typeface="Avenir Book" charset="0"/>
            </a:endParaRPr>
          </a:p>
        </p:txBody>
      </p:sp>
      <p:sp>
        <p:nvSpPr>
          <p:cNvPr id="12" name="Rectángulo 11">
            <a:extLst>
              <a:ext uri="{FF2B5EF4-FFF2-40B4-BE49-F238E27FC236}">
                <a16:creationId xmlns:a16="http://schemas.microsoft.com/office/drawing/2014/main" id="{264B8540-3ED7-4E60-B364-4D9009D79880}"/>
              </a:ext>
            </a:extLst>
          </p:cNvPr>
          <p:cNvSpPr/>
          <p:nvPr/>
        </p:nvSpPr>
        <p:spPr>
          <a:xfrm>
            <a:off x="115435" y="1646877"/>
            <a:ext cx="12209909" cy="3053400"/>
          </a:xfrm>
          <a:prstGeom prst="rect">
            <a:avLst/>
          </a:prstGeom>
        </p:spPr>
        <p:txBody>
          <a:bodyPr wrap="square">
            <a:spAutoFit/>
          </a:bodyPr>
          <a:lstStyle/>
          <a:p>
            <a:pPr>
              <a:lnSpc>
                <a:spcPct val="150000"/>
              </a:lnSpc>
            </a:pPr>
            <a:r>
              <a:rPr lang="es-ES" sz="3300" b="1" dirty="0">
                <a:solidFill>
                  <a:srgbClr val="B54E9D"/>
                </a:solidFill>
                <a:latin typeface="Montserrat" panose="02000505000000020004" pitchFamily="2" charset="0"/>
                <a:ea typeface="Avenir Book" charset="0"/>
                <a:cs typeface="Avenir Book" charset="0"/>
              </a:rPr>
              <a:t>1ª Co 1:23 </a:t>
            </a:r>
            <a:r>
              <a:rPr lang="es-ES" sz="3300" dirty="0">
                <a:solidFill>
                  <a:srgbClr val="000000"/>
                </a:solidFill>
                <a:latin typeface="Montserrat" panose="02000505000000020004" pitchFamily="2" charset="0"/>
                <a:ea typeface="Avenir Book" charset="0"/>
                <a:cs typeface="Avenir Book" charset="0"/>
              </a:rPr>
              <a:t>Pero nosotros predicamos a Cristo crucificado, </a:t>
            </a:r>
          </a:p>
          <a:p>
            <a:pPr>
              <a:lnSpc>
                <a:spcPct val="150000"/>
              </a:lnSpc>
            </a:pPr>
            <a:r>
              <a:rPr lang="es-ES" sz="3300" i="1" dirty="0">
                <a:solidFill>
                  <a:srgbClr val="000000"/>
                </a:solidFill>
                <a:latin typeface="Montserrat" panose="02000505000000020004" pitchFamily="2" charset="0"/>
                <a:ea typeface="Avenir Book" charset="0"/>
                <a:cs typeface="Avenir Book" charset="0"/>
              </a:rPr>
              <a:t>                   para </a:t>
            </a:r>
            <a:r>
              <a:rPr lang="es-ES" sz="3300" i="1" u="sng" dirty="0">
                <a:solidFill>
                  <a:srgbClr val="000000"/>
                </a:solidFill>
                <a:latin typeface="Montserrat" panose="02000505000000020004" pitchFamily="2" charset="0"/>
                <a:ea typeface="Avenir Book" charset="0"/>
                <a:cs typeface="Avenir Book" charset="0"/>
              </a:rPr>
              <a:t>los judíos </a:t>
            </a:r>
            <a:r>
              <a:rPr lang="es-ES" sz="3300" i="1" dirty="0">
                <a:solidFill>
                  <a:srgbClr val="000000"/>
                </a:solidFill>
                <a:latin typeface="Montserrat" panose="02000505000000020004" pitchFamily="2" charset="0"/>
                <a:ea typeface="Avenir Book" charset="0"/>
                <a:cs typeface="Avenir Book" charset="0"/>
              </a:rPr>
              <a:t>ciertamente tropezadero</a:t>
            </a:r>
            <a:r>
              <a:rPr lang="es-ES" sz="3300" dirty="0">
                <a:solidFill>
                  <a:srgbClr val="000000"/>
                </a:solidFill>
                <a:latin typeface="Montserrat" panose="02000505000000020004" pitchFamily="2" charset="0"/>
                <a:ea typeface="Avenir Book" charset="0"/>
                <a:cs typeface="Avenir Book" charset="0"/>
              </a:rPr>
              <a:t>, </a:t>
            </a:r>
          </a:p>
          <a:p>
            <a:pPr>
              <a:lnSpc>
                <a:spcPct val="150000"/>
              </a:lnSpc>
            </a:pPr>
            <a:r>
              <a:rPr lang="es-ES" sz="3300" dirty="0">
                <a:solidFill>
                  <a:srgbClr val="000000"/>
                </a:solidFill>
                <a:latin typeface="Montserrat" panose="02000505000000020004" pitchFamily="2" charset="0"/>
                <a:ea typeface="Avenir Book" charset="0"/>
                <a:cs typeface="Avenir Book" charset="0"/>
              </a:rPr>
              <a:t>                  y </a:t>
            </a:r>
            <a:r>
              <a:rPr lang="es-ES" sz="3300" i="1" dirty="0">
                <a:solidFill>
                  <a:srgbClr val="000000"/>
                </a:solidFill>
                <a:latin typeface="Montserrat" panose="02000505000000020004" pitchFamily="2" charset="0"/>
                <a:ea typeface="Avenir Book" charset="0"/>
                <a:cs typeface="Avenir Book" charset="0"/>
              </a:rPr>
              <a:t>para </a:t>
            </a:r>
            <a:r>
              <a:rPr lang="es-ES" sz="3300" i="1" u="sng" dirty="0">
                <a:solidFill>
                  <a:srgbClr val="000000"/>
                </a:solidFill>
                <a:latin typeface="Montserrat" panose="02000505000000020004" pitchFamily="2" charset="0"/>
                <a:ea typeface="Avenir Book" charset="0"/>
                <a:cs typeface="Avenir Book" charset="0"/>
              </a:rPr>
              <a:t>los gentiles </a:t>
            </a:r>
            <a:r>
              <a:rPr lang="es-ES" sz="3300" i="1" dirty="0">
                <a:solidFill>
                  <a:srgbClr val="000000"/>
                </a:solidFill>
                <a:latin typeface="Montserrat" panose="02000505000000020004" pitchFamily="2" charset="0"/>
                <a:ea typeface="Avenir Book" charset="0"/>
                <a:cs typeface="Avenir Book" charset="0"/>
              </a:rPr>
              <a:t>locura.</a:t>
            </a:r>
          </a:p>
          <a:p>
            <a:pPr>
              <a:lnSpc>
                <a:spcPct val="150000"/>
              </a:lnSpc>
            </a:pPr>
            <a:endParaRPr lang="es-ES" sz="3300" dirty="0">
              <a:solidFill>
                <a:srgbClr val="000000"/>
              </a:solidFill>
              <a:latin typeface="Montserrat" panose="02000505000000020004" pitchFamily="2" charset="0"/>
              <a:ea typeface="Avenir Book" charset="0"/>
              <a:cs typeface="Avenir Book" charset="0"/>
            </a:endParaRPr>
          </a:p>
        </p:txBody>
      </p:sp>
      <p:sp>
        <p:nvSpPr>
          <p:cNvPr id="14" name="Rectángulo 13">
            <a:extLst>
              <a:ext uri="{FF2B5EF4-FFF2-40B4-BE49-F238E27FC236}">
                <a16:creationId xmlns:a16="http://schemas.microsoft.com/office/drawing/2014/main" id="{F7CC9E88-B67D-4267-B734-D7BDD7BDBCE5}"/>
              </a:ext>
            </a:extLst>
          </p:cNvPr>
          <p:cNvSpPr/>
          <p:nvPr/>
        </p:nvSpPr>
        <p:spPr>
          <a:xfrm>
            <a:off x="115438" y="4099188"/>
            <a:ext cx="12734288" cy="2291653"/>
          </a:xfrm>
          <a:prstGeom prst="rect">
            <a:avLst/>
          </a:prstGeom>
        </p:spPr>
        <p:txBody>
          <a:bodyPr wrap="square">
            <a:spAutoFit/>
          </a:bodyPr>
          <a:lstStyle/>
          <a:p>
            <a:pPr>
              <a:lnSpc>
                <a:spcPct val="150000"/>
              </a:lnSpc>
            </a:pPr>
            <a:r>
              <a:rPr lang="es-ES" sz="3300" b="1" dirty="0">
                <a:solidFill>
                  <a:srgbClr val="B54E9D"/>
                </a:solidFill>
                <a:latin typeface="Montserrat" panose="02000505000000020004" pitchFamily="2" charset="0"/>
                <a:ea typeface="Avenir Book" charset="0"/>
                <a:cs typeface="Avenir Book" charset="0"/>
              </a:rPr>
              <a:t>1ª Co 1:24 </a:t>
            </a:r>
            <a:r>
              <a:rPr lang="es-ES" sz="3300" dirty="0">
                <a:solidFill>
                  <a:srgbClr val="000000"/>
                </a:solidFill>
                <a:latin typeface="Montserrat" panose="02000505000000020004" pitchFamily="2" charset="0"/>
                <a:ea typeface="Avenir Book" charset="0"/>
                <a:cs typeface="Avenir Book" charset="0"/>
              </a:rPr>
              <a:t>Mas para </a:t>
            </a:r>
            <a:r>
              <a:rPr lang="es-ES" sz="3300" b="1" i="1" dirty="0">
                <a:solidFill>
                  <a:srgbClr val="000000"/>
                </a:solidFill>
                <a:latin typeface="Montserrat" panose="02000505000000020004" pitchFamily="2" charset="0"/>
                <a:ea typeface="Avenir Book" charset="0"/>
                <a:cs typeface="Avenir Book" charset="0"/>
              </a:rPr>
              <a:t>los llamados</a:t>
            </a:r>
            <a:r>
              <a:rPr lang="es-ES" sz="3300" dirty="0">
                <a:solidFill>
                  <a:srgbClr val="000000"/>
                </a:solidFill>
                <a:latin typeface="Montserrat" panose="02000505000000020004" pitchFamily="2" charset="0"/>
                <a:ea typeface="Avenir Book" charset="0"/>
                <a:cs typeface="Avenir Book" charset="0"/>
              </a:rPr>
              <a:t>, así judíos como</a:t>
            </a:r>
          </a:p>
          <a:p>
            <a:pPr>
              <a:lnSpc>
                <a:spcPct val="150000"/>
              </a:lnSpc>
            </a:pPr>
            <a:r>
              <a:rPr lang="es-ES" sz="3300" dirty="0">
                <a:solidFill>
                  <a:srgbClr val="000000"/>
                </a:solidFill>
                <a:latin typeface="Montserrat" panose="02000505000000020004" pitchFamily="2" charset="0"/>
                <a:ea typeface="Avenir Book" charset="0"/>
                <a:cs typeface="Avenir Book" charset="0"/>
              </a:rPr>
              <a:t>             griegos, Cristo poder de Dios, y sabiduría de Dios.</a:t>
            </a:r>
          </a:p>
          <a:p>
            <a:pPr>
              <a:lnSpc>
                <a:spcPct val="150000"/>
              </a:lnSpc>
            </a:pPr>
            <a:endParaRPr lang="es-ES" sz="3300" dirty="0">
              <a:solidFill>
                <a:srgbClr val="000000"/>
              </a:solidFill>
              <a:latin typeface="Montserrat" panose="02000505000000020004" pitchFamily="2" charset="0"/>
              <a:ea typeface="Avenir Book" charset="0"/>
              <a:cs typeface="Avenir Book" charset="0"/>
            </a:endParaRPr>
          </a:p>
        </p:txBody>
      </p:sp>
    </p:spTree>
    <p:extLst>
      <p:ext uri="{BB962C8B-B14F-4D97-AF65-F5344CB8AC3E}">
        <p14:creationId xmlns:p14="http://schemas.microsoft.com/office/powerpoint/2010/main" val="253792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38EE4B2-75B0-42B4-BEC9-9B02B50D737A}"/>
              </a:ext>
            </a:extLst>
          </p:cNvPr>
          <p:cNvPicPr>
            <a:picLocks noChangeAspect="1"/>
          </p:cNvPicPr>
          <p:nvPr/>
        </p:nvPicPr>
        <p:blipFill rotWithShape="1">
          <a:blip r:embed="rId2">
            <a:extLst>
              <a:ext uri="{28A0092B-C50C-407E-A947-70E740481C1C}">
                <a14:useLocalDpi xmlns:a14="http://schemas.microsoft.com/office/drawing/2010/main" val="0"/>
              </a:ext>
            </a:extLst>
          </a:blip>
          <a:srcRect l="-1" t="10659" r="-12338" b="757"/>
          <a:stretch/>
        </p:blipFill>
        <p:spPr>
          <a:xfrm>
            <a:off x="0" y="0"/>
            <a:ext cx="13716000" cy="6858000"/>
          </a:xfrm>
          <a:prstGeom prst="rect">
            <a:avLst/>
          </a:prstGeom>
        </p:spPr>
      </p:pic>
      <p:sp>
        <p:nvSpPr>
          <p:cNvPr id="10" name="Rectángulo 9">
            <a:extLst>
              <a:ext uri="{FF2B5EF4-FFF2-40B4-BE49-F238E27FC236}">
                <a16:creationId xmlns:a16="http://schemas.microsoft.com/office/drawing/2014/main" id="{AC7AC32A-6205-41BC-A8B7-C88FAB72FAC6}"/>
              </a:ext>
            </a:extLst>
          </p:cNvPr>
          <p:cNvSpPr/>
          <p:nvPr/>
        </p:nvSpPr>
        <p:spPr>
          <a:xfrm>
            <a:off x="91233" y="0"/>
            <a:ext cx="8017906" cy="5032147"/>
          </a:xfrm>
          <a:prstGeom prst="rect">
            <a:avLst/>
          </a:prstGeom>
        </p:spPr>
        <p:txBody>
          <a:bodyPr wrap="square">
            <a:spAutoFit/>
          </a:bodyPr>
          <a:lstStyle/>
          <a:p>
            <a:pPr algn="ctr">
              <a:lnSpc>
                <a:spcPct val="150000"/>
              </a:lnSpc>
            </a:pPr>
            <a:r>
              <a:rPr lang="es-ES" sz="3800" b="1" dirty="0" err="1">
                <a:latin typeface="Montserrat" panose="02000505000000020004" pitchFamily="2" charset="0"/>
                <a:ea typeface="Avenir Book" charset="0"/>
                <a:cs typeface="Avenir Book" charset="0"/>
              </a:rPr>
              <a:t>Jn</a:t>
            </a:r>
            <a:r>
              <a:rPr lang="es-ES" sz="3800" b="1" dirty="0">
                <a:latin typeface="Montserrat" panose="02000505000000020004" pitchFamily="2" charset="0"/>
                <a:ea typeface="Avenir Book" charset="0"/>
                <a:cs typeface="Avenir Book" charset="0"/>
              </a:rPr>
              <a:t>. 8:47 </a:t>
            </a:r>
          </a:p>
          <a:p>
            <a:pPr algn="ctr">
              <a:lnSpc>
                <a:spcPct val="150000"/>
              </a:lnSpc>
            </a:pPr>
            <a:r>
              <a:rPr lang="es-ES" sz="3800" i="1" dirty="0">
                <a:solidFill>
                  <a:srgbClr val="000000"/>
                </a:solidFill>
                <a:latin typeface="Montserrat" panose="02000505000000020004" pitchFamily="2" charset="0"/>
                <a:ea typeface="Avenir Book" charset="0"/>
                <a:cs typeface="Avenir Book" charset="0"/>
              </a:rPr>
              <a:t>El que es de Dios</a:t>
            </a:r>
            <a:r>
              <a:rPr lang="es-ES" sz="3800" dirty="0">
                <a:solidFill>
                  <a:srgbClr val="000000"/>
                </a:solidFill>
                <a:latin typeface="Montserrat" panose="02000505000000020004" pitchFamily="2" charset="0"/>
                <a:ea typeface="Avenir Book" charset="0"/>
                <a:cs typeface="Avenir Book" charset="0"/>
              </a:rPr>
              <a:t>, las palabras de Dios oye; por esto </a:t>
            </a:r>
          </a:p>
          <a:p>
            <a:pPr algn="ctr">
              <a:lnSpc>
                <a:spcPct val="150000"/>
              </a:lnSpc>
            </a:pPr>
            <a:r>
              <a:rPr lang="es-ES" sz="3800" dirty="0">
                <a:solidFill>
                  <a:srgbClr val="000000"/>
                </a:solidFill>
                <a:latin typeface="Montserrat" panose="02000505000000020004" pitchFamily="2" charset="0"/>
                <a:ea typeface="Avenir Book" charset="0"/>
                <a:cs typeface="Avenir Book" charset="0"/>
              </a:rPr>
              <a:t>no las oís vosotros, </a:t>
            </a:r>
          </a:p>
          <a:p>
            <a:pPr algn="ctr">
              <a:lnSpc>
                <a:spcPct val="150000"/>
              </a:lnSpc>
            </a:pPr>
            <a:r>
              <a:rPr lang="es-ES" sz="3800" dirty="0">
                <a:solidFill>
                  <a:srgbClr val="000000"/>
                </a:solidFill>
                <a:latin typeface="Montserrat" panose="02000505000000020004" pitchFamily="2" charset="0"/>
                <a:ea typeface="Avenir Book" charset="0"/>
                <a:cs typeface="Avenir Book" charset="0"/>
              </a:rPr>
              <a:t>porque </a:t>
            </a:r>
            <a:r>
              <a:rPr lang="es-ES" sz="3800" b="1" i="1" dirty="0">
                <a:solidFill>
                  <a:srgbClr val="000000"/>
                </a:solidFill>
                <a:latin typeface="Montserrat" panose="02000505000000020004" pitchFamily="2" charset="0"/>
                <a:ea typeface="Avenir Book" charset="0"/>
                <a:cs typeface="Avenir Book" charset="0"/>
              </a:rPr>
              <a:t>no sois de Dios</a:t>
            </a:r>
            <a:r>
              <a:rPr lang="es-ES" sz="3800" b="1" dirty="0">
                <a:solidFill>
                  <a:srgbClr val="000000"/>
                </a:solidFill>
                <a:latin typeface="Montserrat" panose="02000505000000020004" pitchFamily="2" charset="0"/>
                <a:ea typeface="Avenir Book" charset="0"/>
                <a:cs typeface="Avenir Book" charset="0"/>
              </a:rPr>
              <a:t>.</a:t>
            </a:r>
          </a:p>
          <a:p>
            <a:endParaRPr lang="es-ES" sz="3600" dirty="0">
              <a:solidFill>
                <a:srgbClr val="000000"/>
              </a:solidFill>
              <a:latin typeface="Montserrat" panose="02000505000000020004" pitchFamily="2" charset="0"/>
              <a:ea typeface="Avenir Book" charset="0"/>
              <a:cs typeface="Avenir Book" charset="0"/>
            </a:endParaRPr>
          </a:p>
        </p:txBody>
      </p:sp>
      <p:sp>
        <p:nvSpPr>
          <p:cNvPr id="11" name="Rectángulo 10">
            <a:extLst>
              <a:ext uri="{FF2B5EF4-FFF2-40B4-BE49-F238E27FC236}">
                <a16:creationId xmlns:a16="http://schemas.microsoft.com/office/drawing/2014/main" id="{D6CE0323-91AD-40C5-A6FE-EDF935A4CB00}"/>
              </a:ext>
            </a:extLst>
          </p:cNvPr>
          <p:cNvSpPr/>
          <p:nvPr/>
        </p:nvSpPr>
        <p:spPr>
          <a:xfrm>
            <a:off x="115441" y="2907674"/>
            <a:ext cx="10404742" cy="477054"/>
          </a:xfrm>
          <a:prstGeom prst="rect">
            <a:avLst/>
          </a:prstGeom>
        </p:spPr>
        <p:txBody>
          <a:bodyPr wrap="square">
            <a:spAutoFit/>
          </a:bodyPr>
          <a:lstStyle/>
          <a:p>
            <a:endParaRPr lang="es-ES" sz="2500" b="0" i="0" dirty="0">
              <a:solidFill>
                <a:srgbClr val="000000"/>
              </a:solidFill>
              <a:effectLst/>
              <a:latin typeface="Montserrat" panose="02000505000000020004" pitchFamily="2" charset="0"/>
              <a:ea typeface="Avenir Book" charset="0"/>
              <a:cs typeface="Avenir Book" charset="0"/>
            </a:endParaRPr>
          </a:p>
        </p:txBody>
      </p:sp>
    </p:spTree>
    <p:extLst>
      <p:ext uri="{BB962C8B-B14F-4D97-AF65-F5344CB8AC3E}">
        <p14:creationId xmlns:p14="http://schemas.microsoft.com/office/powerpoint/2010/main" val="40682917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006679"/>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70827"/>
            <a:ext cx="1617669" cy="893321"/>
          </a:xfrm>
          <a:prstGeom prst="rect">
            <a:avLst/>
          </a:prstGeom>
        </p:spPr>
      </p:pic>
      <p:sp>
        <p:nvSpPr>
          <p:cNvPr id="11" name="Rectángulo 10">
            <a:extLst>
              <a:ext uri="{FF2B5EF4-FFF2-40B4-BE49-F238E27FC236}">
                <a16:creationId xmlns:a16="http://schemas.microsoft.com/office/drawing/2014/main" id="{7A48BC6C-113C-42EA-B957-08017F72E51E}"/>
              </a:ext>
            </a:extLst>
          </p:cNvPr>
          <p:cNvSpPr/>
          <p:nvPr/>
        </p:nvSpPr>
        <p:spPr>
          <a:xfrm>
            <a:off x="235590" y="1214391"/>
            <a:ext cx="11811000" cy="615810"/>
          </a:xfrm>
          <a:prstGeom prst="rect">
            <a:avLst/>
          </a:prstGeom>
        </p:spPr>
        <p:txBody>
          <a:bodyPr wrap="square">
            <a:spAutoFit/>
          </a:bodyPr>
          <a:lstStyle/>
          <a:p>
            <a:pPr>
              <a:lnSpc>
                <a:spcPct val="110000"/>
              </a:lnSpc>
            </a:pPr>
            <a:r>
              <a:rPr lang="es-ES" sz="3300" b="1" dirty="0">
                <a:latin typeface="Montserrat" panose="02000505000000020004" pitchFamily="2" charset="0"/>
              </a:rPr>
              <a:t>1.- Un llamamiento realizado por Dios</a:t>
            </a:r>
            <a:endParaRPr lang="es-ES_tradnl" sz="3300" b="1" dirty="0">
              <a:solidFill>
                <a:srgbClr val="B54E9D"/>
              </a:solidFill>
              <a:latin typeface="Montserrat" panose="02000505000000020004" pitchFamily="2" charset="0"/>
            </a:endParaRPr>
          </a:p>
        </p:txBody>
      </p:sp>
      <p:sp>
        <p:nvSpPr>
          <p:cNvPr id="12" name="3 CuadroTexto">
            <a:extLst>
              <a:ext uri="{FF2B5EF4-FFF2-40B4-BE49-F238E27FC236}">
                <a16:creationId xmlns:a16="http://schemas.microsoft.com/office/drawing/2014/main" id="{ED6AF1FB-D41E-4D3C-9FEF-D8F7930B725C}"/>
              </a:ext>
            </a:extLst>
          </p:cNvPr>
          <p:cNvSpPr txBox="1"/>
          <p:nvPr/>
        </p:nvSpPr>
        <p:spPr>
          <a:xfrm>
            <a:off x="118297" y="5563399"/>
            <a:ext cx="2476367" cy="477054"/>
          </a:xfrm>
          <a:prstGeom prst="rect">
            <a:avLst/>
          </a:prstGeom>
          <a:solidFill>
            <a:srgbClr val="823B35"/>
          </a:solidFill>
        </p:spPr>
        <p:txBody>
          <a:bodyPr wrap="square" rtlCol="0">
            <a:spAutoFit/>
          </a:bodyPr>
          <a:lstStyle/>
          <a:p>
            <a:pPr algn="ctr"/>
            <a:r>
              <a:rPr lang="es-ES" sz="2500" dirty="0">
                <a:solidFill>
                  <a:schemeClr val="bg1"/>
                </a:solidFill>
                <a:latin typeface="Montserrat" panose="02000505000000020004" pitchFamily="2" charset="0"/>
                <a:cs typeface="Times New Roman"/>
              </a:rPr>
              <a:t>1ª Pedro 2:9</a:t>
            </a:r>
          </a:p>
        </p:txBody>
      </p:sp>
      <p:sp>
        <p:nvSpPr>
          <p:cNvPr id="13" name="16 CuadroTexto">
            <a:extLst>
              <a:ext uri="{FF2B5EF4-FFF2-40B4-BE49-F238E27FC236}">
                <a16:creationId xmlns:a16="http://schemas.microsoft.com/office/drawing/2014/main" id="{29D46893-C6AB-4747-AAD2-9F86D76C4BA9}"/>
              </a:ext>
            </a:extLst>
          </p:cNvPr>
          <p:cNvSpPr txBox="1"/>
          <p:nvPr/>
        </p:nvSpPr>
        <p:spPr>
          <a:xfrm>
            <a:off x="2882689" y="5135246"/>
            <a:ext cx="9147416" cy="1569660"/>
          </a:xfrm>
          <a:prstGeom prst="rect">
            <a:avLst/>
          </a:prstGeom>
          <a:solidFill>
            <a:srgbClr val="B54E9D"/>
          </a:solidFill>
        </p:spPr>
        <p:txBody>
          <a:bodyPr wrap="square" rtlCol="0">
            <a:spAutoFit/>
          </a:bodyPr>
          <a:lstStyle/>
          <a:p>
            <a:r>
              <a:rPr lang="es-ES" sz="2400" dirty="0">
                <a:solidFill>
                  <a:schemeClr val="bg1"/>
                </a:solidFill>
                <a:latin typeface="Montserrat" pitchFamily="2" charset="77"/>
              </a:rPr>
              <a:t>Mas vosotros sois linaje escogido, real sacerdocio, nación santa, pueblo adquirido por Dios, para que anunciéis las virtudes de </a:t>
            </a:r>
            <a:r>
              <a:rPr lang="es-ES" sz="2400" i="1" u="sng" dirty="0">
                <a:solidFill>
                  <a:schemeClr val="bg1"/>
                </a:solidFill>
                <a:latin typeface="Montserrat" pitchFamily="2" charset="77"/>
              </a:rPr>
              <a:t>aquel que os llamó de las tinieblas a su luz admirable.</a:t>
            </a:r>
          </a:p>
        </p:txBody>
      </p:sp>
      <p:sp>
        <p:nvSpPr>
          <p:cNvPr id="14" name="3 CuadroTexto">
            <a:extLst>
              <a:ext uri="{FF2B5EF4-FFF2-40B4-BE49-F238E27FC236}">
                <a16:creationId xmlns:a16="http://schemas.microsoft.com/office/drawing/2014/main" id="{4E24722D-E8AD-476F-BC67-81AED2E4E8DF}"/>
              </a:ext>
            </a:extLst>
          </p:cNvPr>
          <p:cNvSpPr txBox="1"/>
          <p:nvPr/>
        </p:nvSpPr>
        <p:spPr>
          <a:xfrm>
            <a:off x="173468" y="2277810"/>
            <a:ext cx="2210980" cy="477054"/>
          </a:xfrm>
          <a:prstGeom prst="rect">
            <a:avLst/>
          </a:prstGeom>
          <a:solidFill>
            <a:srgbClr val="823B35"/>
          </a:solidFill>
        </p:spPr>
        <p:txBody>
          <a:bodyPr wrap="square" rtlCol="0">
            <a:spAutoFit/>
          </a:bodyPr>
          <a:lstStyle/>
          <a:p>
            <a:pPr algn="ctr"/>
            <a:r>
              <a:rPr lang="es-ES" sz="2500" dirty="0">
                <a:solidFill>
                  <a:schemeClr val="bg1"/>
                </a:solidFill>
                <a:latin typeface="Montserrat" panose="02000505000000020004" pitchFamily="2" charset="0"/>
                <a:cs typeface="Times New Roman"/>
              </a:rPr>
              <a:t>1ª </a:t>
            </a:r>
            <a:r>
              <a:rPr lang="es-ES" sz="2500" dirty="0" err="1">
                <a:solidFill>
                  <a:schemeClr val="bg1"/>
                </a:solidFill>
                <a:latin typeface="Montserrat" panose="02000505000000020004" pitchFamily="2" charset="0"/>
                <a:cs typeface="Times New Roman"/>
              </a:rPr>
              <a:t>Cor</a:t>
            </a:r>
            <a:r>
              <a:rPr lang="es-ES" sz="2500" dirty="0">
                <a:solidFill>
                  <a:schemeClr val="bg1"/>
                </a:solidFill>
                <a:latin typeface="Montserrat" panose="02000505000000020004" pitchFamily="2" charset="0"/>
                <a:cs typeface="Times New Roman"/>
              </a:rPr>
              <a:t> 1:9</a:t>
            </a:r>
          </a:p>
        </p:txBody>
      </p:sp>
      <p:sp>
        <p:nvSpPr>
          <p:cNvPr id="15" name="16 CuadroTexto">
            <a:extLst>
              <a:ext uri="{FF2B5EF4-FFF2-40B4-BE49-F238E27FC236}">
                <a16:creationId xmlns:a16="http://schemas.microsoft.com/office/drawing/2014/main" id="{E79CC585-EEB3-44FF-B46F-E2A70ED8C10B}"/>
              </a:ext>
            </a:extLst>
          </p:cNvPr>
          <p:cNvSpPr txBox="1"/>
          <p:nvPr/>
        </p:nvSpPr>
        <p:spPr>
          <a:xfrm>
            <a:off x="2882100" y="2098545"/>
            <a:ext cx="9136432" cy="830997"/>
          </a:xfrm>
          <a:prstGeom prst="rect">
            <a:avLst/>
          </a:prstGeom>
          <a:solidFill>
            <a:srgbClr val="B54E9D"/>
          </a:solidFill>
        </p:spPr>
        <p:txBody>
          <a:bodyPr wrap="square" rtlCol="0">
            <a:spAutoFit/>
          </a:bodyPr>
          <a:lstStyle/>
          <a:p>
            <a:r>
              <a:rPr lang="es-ES" sz="2400" dirty="0">
                <a:solidFill>
                  <a:schemeClr val="bg1"/>
                </a:solidFill>
                <a:latin typeface="Montserrat" panose="02000505000000020004" pitchFamily="2" charset="0"/>
              </a:rPr>
              <a:t>Fiel es </a:t>
            </a:r>
            <a:r>
              <a:rPr lang="es-ES" sz="2400" i="1" u="sng" dirty="0">
                <a:solidFill>
                  <a:schemeClr val="bg1"/>
                </a:solidFill>
                <a:latin typeface="Montserrat" panose="02000505000000020004" pitchFamily="2" charset="0"/>
              </a:rPr>
              <a:t>Dios</a:t>
            </a:r>
            <a:r>
              <a:rPr lang="es-ES" sz="2400" dirty="0">
                <a:solidFill>
                  <a:schemeClr val="bg1"/>
                </a:solidFill>
                <a:latin typeface="Montserrat" panose="02000505000000020004" pitchFamily="2" charset="0"/>
              </a:rPr>
              <a:t>, [por el cual] </a:t>
            </a:r>
            <a:r>
              <a:rPr lang="es-ES" sz="2400" i="1" u="sng" dirty="0">
                <a:solidFill>
                  <a:schemeClr val="bg1"/>
                </a:solidFill>
                <a:latin typeface="Montserrat" panose="02000505000000020004" pitchFamily="2" charset="0"/>
              </a:rPr>
              <a:t>fuisteis vosotros llamados</a:t>
            </a:r>
            <a:r>
              <a:rPr lang="es-ES" sz="2400" u="sng" dirty="0">
                <a:solidFill>
                  <a:schemeClr val="bg1"/>
                </a:solidFill>
                <a:latin typeface="Montserrat" panose="02000505000000020004" pitchFamily="2" charset="0"/>
              </a:rPr>
              <a:t> </a:t>
            </a:r>
            <a:r>
              <a:rPr lang="es-ES" sz="2400" dirty="0">
                <a:solidFill>
                  <a:schemeClr val="bg1"/>
                </a:solidFill>
                <a:latin typeface="Montserrat" panose="02000505000000020004" pitchFamily="2" charset="0"/>
              </a:rPr>
              <a:t>[a] la comunión con su Hijo Jesucristo nuestro Señor”.</a:t>
            </a:r>
          </a:p>
        </p:txBody>
      </p:sp>
      <p:sp>
        <p:nvSpPr>
          <p:cNvPr id="16" name="3 CuadroTexto">
            <a:extLst>
              <a:ext uri="{FF2B5EF4-FFF2-40B4-BE49-F238E27FC236}">
                <a16:creationId xmlns:a16="http://schemas.microsoft.com/office/drawing/2014/main" id="{73C16B70-2AF0-43BA-BA1E-025BEE886924}"/>
              </a:ext>
            </a:extLst>
          </p:cNvPr>
          <p:cNvSpPr txBox="1"/>
          <p:nvPr/>
        </p:nvSpPr>
        <p:spPr>
          <a:xfrm>
            <a:off x="118297" y="3815214"/>
            <a:ext cx="2487353" cy="477054"/>
          </a:xfrm>
          <a:prstGeom prst="rect">
            <a:avLst/>
          </a:prstGeom>
          <a:solidFill>
            <a:srgbClr val="823B35"/>
          </a:solidFill>
        </p:spPr>
        <p:txBody>
          <a:bodyPr wrap="square" rtlCol="0">
            <a:spAutoFit/>
          </a:bodyPr>
          <a:lstStyle/>
          <a:p>
            <a:pPr algn="ctr"/>
            <a:r>
              <a:rPr lang="es-ES" sz="2500" dirty="0">
                <a:solidFill>
                  <a:schemeClr val="bg1"/>
                </a:solidFill>
                <a:latin typeface="Montserrat" panose="02000505000000020004" pitchFamily="2" charset="0"/>
                <a:cs typeface="Times New Roman"/>
              </a:rPr>
              <a:t>2ª Pedro 1:3</a:t>
            </a:r>
          </a:p>
        </p:txBody>
      </p:sp>
      <p:sp>
        <p:nvSpPr>
          <p:cNvPr id="17" name="16 CuadroTexto">
            <a:extLst>
              <a:ext uri="{FF2B5EF4-FFF2-40B4-BE49-F238E27FC236}">
                <a16:creationId xmlns:a16="http://schemas.microsoft.com/office/drawing/2014/main" id="{A4FD0D28-E91F-42F9-B083-6F1466E9D0EE}"/>
              </a:ext>
            </a:extLst>
          </p:cNvPr>
          <p:cNvSpPr txBox="1"/>
          <p:nvPr/>
        </p:nvSpPr>
        <p:spPr>
          <a:xfrm>
            <a:off x="2882100" y="3259596"/>
            <a:ext cx="9136432" cy="1569660"/>
          </a:xfrm>
          <a:prstGeom prst="rect">
            <a:avLst/>
          </a:prstGeom>
          <a:solidFill>
            <a:srgbClr val="B54E9D"/>
          </a:solidFill>
        </p:spPr>
        <p:txBody>
          <a:bodyPr wrap="square" rtlCol="0">
            <a:spAutoFit/>
          </a:bodyPr>
          <a:lstStyle/>
          <a:p>
            <a:r>
              <a:rPr lang="es-ES" sz="2400" dirty="0">
                <a:solidFill>
                  <a:schemeClr val="bg1"/>
                </a:solidFill>
                <a:latin typeface="Montserrat" pitchFamily="2" charset="77"/>
              </a:rPr>
              <a:t>“Como todas las cosas que pertenecen a la piedad nos han sido dadas por su divino poder, mediante el conocimiento de </a:t>
            </a:r>
            <a:r>
              <a:rPr lang="es-ES" sz="2400" i="1" u="sng" dirty="0">
                <a:solidFill>
                  <a:schemeClr val="bg1"/>
                </a:solidFill>
                <a:latin typeface="Montserrat" pitchFamily="2" charset="77"/>
              </a:rPr>
              <a:t>aquel que nos llamó</a:t>
            </a:r>
            <a:r>
              <a:rPr lang="es-ES" sz="2400" u="sng" dirty="0">
                <a:solidFill>
                  <a:schemeClr val="bg1"/>
                </a:solidFill>
                <a:latin typeface="Montserrat" pitchFamily="2" charset="77"/>
              </a:rPr>
              <a:t> </a:t>
            </a:r>
            <a:r>
              <a:rPr lang="es-ES" sz="2400" dirty="0">
                <a:solidFill>
                  <a:schemeClr val="bg1"/>
                </a:solidFill>
                <a:latin typeface="Montserrat" pitchFamily="2" charset="77"/>
              </a:rPr>
              <a:t>por su gloria y excelencia…” .</a:t>
            </a:r>
            <a:endParaRPr lang="es-ES_tradnl" sz="2400" b="1" i="1" dirty="0">
              <a:solidFill>
                <a:schemeClr val="bg1"/>
              </a:solidFill>
              <a:latin typeface="Montserrat" pitchFamily="2" charset="77"/>
            </a:endParaRPr>
          </a:p>
        </p:txBody>
      </p:sp>
      <p:sp>
        <p:nvSpPr>
          <p:cNvPr id="18" name="CuadroTexto 17">
            <a:extLst>
              <a:ext uri="{FF2B5EF4-FFF2-40B4-BE49-F238E27FC236}">
                <a16:creationId xmlns:a16="http://schemas.microsoft.com/office/drawing/2014/main" id="{1C727041-58F9-4BE7-85CE-BF4A9D0E8764}"/>
              </a:ext>
            </a:extLst>
          </p:cNvPr>
          <p:cNvSpPr txBox="1"/>
          <p:nvPr/>
        </p:nvSpPr>
        <p:spPr>
          <a:xfrm>
            <a:off x="1350125" y="-11673"/>
            <a:ext cx="9462254" cy="1107996"/>
          </a:xfrm>
          <a:prstGeom prst="rect">
            <a:avLst/>
          </a:prstGeom>
          <a:noFill/>
        </p:spPr>
        <p:txBody>
          <a:bodyPr wrap="square" rtlCol="0">
            <a:spAutoFit/>
          </a:bodyPr>
          <a:lstStyle/>
          <a:p>
            <a:pPr algn="ctr"/>
            <a:r>
              <a:rPr lang="es-ES" sz="3300" b="1" dirty="0">
                <a:latin typeface="Montserrat" panose="02000505000000020004" pitchFamily="2" charset="0"/>
              </a:rPr>
              <a:t>CARACTERÍSTICAS DEL</a:t>
            </a:r>
          </a:p>
          <a:p>
            <a:pPr algn="ctr"/>
            <a:r>
              <a:rPr lang="es-ES" sz="3300" b="1" dirty="0">
                <a:latin typeface="Montserrat" panose="02000505000000020004" pitchFamily="2" charset="0"/>
              </a:rPr>
              <a:t> LLAMAMIENTO EFICAZ</a:t>
            </a:r>
          </a:p>
        </p:txBody>
      </p:sp>
    </p:spTree>
    <p:extLst>
      <p:ext uri="{BB962C8B-B14F-4D97-AF65-F5344CB8AC3E}">
        <p14:creationId xmlns:p14="http://schemas.microsoft.com/office/powerpoint/2010/main" val="4037851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006679"/>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70827"/>
            <a:ext cx="1617669" cy="893321"/>
          </a:xfrm>
          <a:prstGeom prst="rect">
            <a:avLst/>
          </a:prstGeom>
        </p:spPr>
      </p:pic>
      <p:sp>
        <p:nvSpPr>
          <p:cNvPr id="14" name="3 CuadroTexto">
            <a:extLst>
              <a:ext uri="{FF2B5EF4-FFF2-40B4-BE49-F238E27FC236}">
                <a16:creationId xmlns:a16="http://schemas.microsoft.com/office/drawing/2014/main" id="{4E24722D-E8AD-476F-BC67-81AED2E4E8DF}"/>
              </a:ext>
            </a:extLst>
          </p:cNvPr>
          <p:cNvSpPr txBox="1"/>
          <p:nvPr/>
        </p:nvSpPr>
        <p:spPr>
          <a:xfrm>
            <a:off x="202037" y="2005705"/>
            <a:ext cx="2210980" cy="477054"/>
          </a:xfrm>
          <a:prstGeom prst="rect">
            <a:avLst/>
          </a:prstGeom>
          <a:solidFill>
            <a:srgbClr val="823B35"/>
          </a:solidFill>
        </p:spPr>
        <p:txBody>
          <a:bodyPr wrap="square" rtlCol="0">
            <a:spAutoFit/>
          </a:bodyPr>
          <a:lstStyle/>
          <a:p>
            <a:pPr algn="ctr"/>
            <a:r>
              <a:rPr lang="es-ES" sz="2500" dirty="0" err="1">
                <a:solidFill>
                  <a:schemeClr val="bg1"/>
                </a:solidFill>
                <a:latin typeface="Montserrat" panose="02000505000000020004" pitchFamily="2" charset="0"/>
                <a:cs typeface="Times New Roman"/>
              </a:rPr>
              <a:t>Hch</a:t>
            </a:r>
            <a:r>
              <a:rPr lang="es-ES" sz="2500" dirty="0">
                <a:solidFill>
                  <a:schemeClr val="bg1"/>
                </a:solidFill>
                <a:latin typeface="Montserrat" panose="02000505000000020004" pitchFamily="2" charset="0"/>
                <a:cs typeface="Times New Roman"/>
              </a:rPr>
              <a:t>. 2:38,39</a:t>
            </a:r>
          </a:p>
        </p:txBody>
      </p:sp>
      <p:sp>
        <p:nvSpPr>
          <p:cNvPr id="15" name="16 CuadroTexto">
            <a:extLst>
              <a:ext uri="{FF2B5EF4-FFF2-40B4-BE49-F238E27FC236}">
                <a16:creationId xmlns:a16="http://schemas.microsoft.com/office/drawing/2014/main" id="{E79CC585-EEB3-44FF-B46F-E2A70ED8C10B}"/>
              </a:ext>
            </a:extLst>
          </p:cNvPr>
          <p:cNvSpPr txBox="1"/>
          <p:nvPr/>
        </p:nvSpPr>
        <p:spPr>
          <a:xfrm>
            <a:off x="2882100" y="1412745"/>
            <a:ext cx="9136432" cy="2308324"/>
          </a:xfrm>
          <a:prstGeom prst="rect">
            <a:avLst/>
          </a:prstGeom>
          <a:solidFill>
            <a:srgbClr val="B54E9D"/>
          </a:solidFill>
        </p:spPr>
        <p:txBody>
          <a:bodyPr wrap="square" rtlCol="0">
            <a:spAutoFit/>
          </a:bodyPr>
          <a:lstStyle/>
          <a:p>
            <a:r>
              <a:rPr lang="es-ES" sz="2400" dirty="0">
                <a:solidFill>
                  <a:schemeClr val="bg1"/>
                </a:solidFill>
                <a:latin typeface="Montserrat" panose="02000505000000020004" pitchFamily="2" charset="0"/>
              </a:rPr>
              <a:t>“Pedro les dijo: Arrepentíos, y bautícese cada uno de vosotros en el nombre de Jesucristo para perdón de pecados; y recibiréis el don del Espíritu Santo. Porque para vosotros es la promesa, y para vuestros hijos, y para todos los que están lejos; para cuantos </a:t>
            </a:r>
            <a:r>
              <a:rPr lang="es-ES" sz="2400" b="1" i="1" dirty="0">
                <a:solidFill>
                  <a:schemeClr val="bg1"/>
                </a:solidFill>
                <a:latin typeface="Montserrat" panose="02000505000000020004" pitchFamily="2" charset="0"/>
              </a:rPr>
              <a:t>el Señor nuestro Dios llamare”. </a:t>
            </a:r>
          </a:p>
        </p:txBody>
      </p:sp>
      <p:sp>
        <p:nvSpPr>
          <p:cNvPr id="16" name="3 CuadroTexto">
            <a:extLst>
              <a:ext uri="{FF2B5EF4-FFF2-40B4-BE49-F238E27FC236}">
                <a16:creationId xmlns:a16="http://schemas.microsoft.com/office/drawing/2014/main" id="{73C16B70-2AF0-43BA-BA1E-025BEE886924}"/>
              </a:ext>
            </a:extLst>
          </p:cNvPr>
          <p:cNvSpPr txBox="1"/>
          <p:nvPr/>
        </p:nvSpPr>
        <p:spPr>
          <a:xfrm>
            <a:off x="156628" y="4024567"/>
            <a:ext cx="2487353" cy="477054"/>
          </a:xfrm>
          <a:prstGeom prst="rect">
            <a:avLst/>
          </a:prstGeom>
          <a:solidFill>
            <a:srgbClr val="823B35"/>
          </a:solidFill>
        </p:spPr>
        <p:txBody>
          <a:bodyPr wrap="square" rtlCol="0">
            <a:spAutoFit/>
          </a:bodyPr>
          <a:lstStyle/>
          <a:p>
            <a:pPr algn="ctr"/>
            <a:r>
              <a:rPr lang="es-ES" sz="2500" dirty="0">
                <a:solidFill>
                  <a:schemeClr val="bg1"/>
                </a:solidFill>
                <a:latin typeface="Montserrat" panose="02000505000000020004" pitchFamily="2" charset="0"/>
                <a:cs typeface="Times New Roman"/>
              </a:rPr>
              <a:t>Oseas 11:10</a:t>
            </a:r>
          </a:p>
        </p:txBody>
      </p:sp>
      <p:sp>
        <p:nvSpPr>
          <p:cNvPr id="17" name="16 CuadroTexto">
            <a:extLst>
              <a:ext uri="{FF2B5EF4-FFF2-40B4-BE49-F238E27FC236}">
                <a16:creationId xmlns:a16="http://schemas.microsoft.com/office/drawing/2014/main" id="{A4FD0D28-E91F-42F9-B083-6F1466E9D0EE}"/>
              </a:ext>
            </a:extLst>
          </p:cNvPr>
          <p:cNvSpPr txBox="1"/>
          <p:nvPr/>
        </p:nvSpPr>
        <p:spPr>
          <a:xfrm>
            <a:off x="2882100" y="3869196"/>
            <a:ext cx="9136432" cy="830997"/>
          </a:xfrm>
          <a:prstGeom prst="rect">
            <a:avLst/>
          </a:prstGeom>
          <a:solidFill>
            <a:srgbClr val="B54E9D"/>
          </a:solidFill>
        </p:spPr>
        <p:txBody>
          <a:bodyPr wrap="square" rtlCol="0">
            <a:spAutoFit/>
          </a:bodyPr>
          <a:lstStyle/>
          <a:p>
            <a:r>
              <a:rPr lang="es-ES" sz="2400" dirty="0">
                <a:solidFill>
                  <a:schemeClr val="bg1"/>
                </a:solidFill>
                <a:latin typeface="Montserrat" pitchFamily="2" charset="77"/>
              </a:rPr>
              <a:t>“En </a:t>
            </a:r>
            <a:r>
              <a:rPr lang="es-ES" sz="2400" dirty="0" err="1">
                <a:solidFill>
                  <a:schemeClr val="bg1"/>
                </a:solidFill>
                <a:latin typeface="Montserrat" pitchFamily="2" charset="77"/>
              </a:rPr>
              <a:t>pos</a:t>
            </a:r>
            <a:r>
              <a:rPr lang="es-ES" sz="2400" dirty="0">
                <a:solidFill>
                  <a:schemeClr val="bg1"/>
                </a:solidFill>
                <a:latin typeface="Montserrat" pitchFamily="2" charset="77"/>
              </a:rPr>
              <a:t> de Jehová caminarán; </a:t>
            </a:r>
            <a:r>
              <a:rPr lang="es-ES" sz="2400" i="1" dirty="0">
                <a:solidFill>
                  <a:schemeClr val="bg1"/>
                </a:solidFill>
                <a:latin typeface="Montserrat" pitchFamily="2" charset="77"/>
              </a:rPr>
              <a:t>Él rugirá como león; rugirá, y los hijos vendrán temblando desde el occidente.” </a:t>
            </a:r>
            <a:endParaRPr lang="es-ES" sz="2400" dirty="0">
              <a:solidFill>
                <a:schemeClr val="bg1"/>
              </a:solidFill>
              <a:latin typeface="Montserrat" pitchFamily="2" charset="77"/>
            </a:endParaRPr>
          </a:p>
        </p:txBody>
      </p:sp>
      <p:sp>
        <p:nvSpPr>
          <p:cNvPr id="19" name="Rectángulo 18">
            <a:extLst>
              <a:ext uri="{FF2B5EF4-FFF2-40B4-BE49-F238E27FC236}">
                <a16:creationId xmlns:a16="http://schemas.microsoft.com/office/drawing/2014/main" id="{C0AEAF2E-B270-42E2-8BE6-DFBA736FD28C}"/>
              </a:ext>
            </a:extLst>
          </p:cNvPr>
          <p:cNvSpPr/>
          <p:nvPr/>
        </p:nvSpPr>
        <p:spPr>
          <a:xfrm>
            <a:off x="469447" y="5431572"/>
            <a:ext cx="11006692" cy="1272849"/>
          </a:xfrm>
          <a:prstGeom prst="rect">
            <a:avLst/>
          </a:prstGeom>
        </p:spPr>
        <p:txBody>
          <a:bodyPr wrap="square">
            <a:spAutoFit/>
          </a:bodyPr>
          <a:lstStyle/>
          <a:p>
            <a:pPr algn="ctr">
              <a:lnSpc>
                <a:spcPct val="110000"/>
              </a:lnSpc>
            </a:pPr>
            <a:r>
              <a:rPr lang="es-ES" sz="3600" b="1" dirty="0">
                <a:latin typeface="Montserrat" panose="02000505000000020004" pitchFamily="2" charset="0"/>
              </a:rPr>
              <a:t>La IRRESISTIBILIDAD de la voz de Dios es algo que vemos a lo largo de toda la Biblia. </a:t>
            </a:r>
          </a:p>
        </p:txBody>
      </p:sp>
      <p:sp>
        <p:nvSpPr>
          <p:cNvPr id="12" name="CuadroTexto 11">
            <a:extLst>
              <a:ext uri="{FF2B5EF4-FFF2-40B4-BE49-F238E27FC236}">
                <a16:creationId xmlns:a16="http://schemas.microsoft.com/office/drawing/2014/main" id="{DF3B4409-EA04-134A-9908-78CC452DF93F}"/>
              </a:ext>
            </a:extLst>
          </p:cNvPr>
          <p:cNvSpPr txBox="1"/>
          <p:nvPr/>
        </p:nvSpPr>
        <p:spPr>
          <a:xfrm>
            <a:off x="1350125" y="-11673"/>
            <a:ext cx="9462254" cy="1107996"/>
          </a:xfrm>
          <a:prstGeom prst="rect">
            <a:avLst/>
          </a:prstGeom>
          <a:noFill/>
        </p:spPr>
        <p:txBody>
          <a:bodyPr wrap="square" rtlCol="0">
            <a:spAutoFit/>
          </a:bodyPr>
          <a:lstStyle/>
          <a:p>
            <a:pPr algn="ctr"/>
            <a:r>
              <a:rPr lang="es-ES" sz="3300" b="1" dirty="0">
                <a:latin typeface="Montserrat" panose="02000505000000020004" pitchFamily="2" charset="0"/>
              </a:rPr>
              <a:t>CARACTERÍSTICAS DEL</a:t>
            </a:r>
          </a:p>
          <a:p>
            <a:pPr algn="ctr"/>
            <a:r>
              <a:rPr lang="es-ES" sz="3300" b="1" dirty="0">
                <a:latin typeface="Montserrat" panose="02000505000000020004" pitchFamily="2" charset="0"/>
              </a:rPr>
              <a:t> LLAMAMIENTO EFICAZ</a:t>
            </a:r>
          </a:p>
        </p:txBody>
      </p:sp>
    </p:spTree>
    <p:extLst>
      <p:ext uri="{BB962C8B-B14F-4D97-AF65-F5344CB8AC3E}">
        <p14:creationId xmlns:p14="http://schemas.microsoft.com/office/powerpoint/2010/main" val="606744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006679"/>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70827"/>
            <a:ext cx="1617669" cy="893321"/>
          </a:xfrm>
          <a:prstGeom prst="rect">
            <a:avLst/>
          </a:prstGeom>
        </p:spPr>
      </p:pic>
      <p:sp>
        <p:nvSpPr>
          <p:cNvPr id="11" name="Rectángulo 10">
            <a:extLst>
              <a:ext uri="{FF2B5EF4-FFF2-40B4-BE49-F238E27FC236}">
                <a16:creationId xmlns:a16="http://schemas.microsoft.com/office/drawing/2014/main" id="{7A48BC6C-113C-42EA-B957-08017F72E51E}"/>
              </a:ext>
            </a:extLst>
          </p:cNvPr>
          <p:cNvSpPr/>
          <p:nvPr/>
        </p:nvSpPr>
        <p:spPr>
          <a:xfrm>
            <a:off x="235589" y="1294601"/>
            <a:ext cx="12437673" cy="536557"/>
          </a:xfrm>
          <a:prstGeom prst="rect">
            <a:avLst/>
          </a:prstGeom>
        </p:spPr>
        <p:txBody>
          <a:bodyPr wrap="square">
            <a:spAutoFit/>
          </a:bodyPr>
          <a:lstStyle/>
          <a:p>
            <a:pPr>
              <a:lnSpc>
                <a:spcPct val="110000"/>
              </a:lnSpc>
            </a:pPr>
            <a:r>
              <a:rPr lang="es-ES" sz="2800" b="1" dirty="0">
                <a:latin typeface="Montserrat" panose="02000505000000020004" pitchFamily="2" charset="0"/>
              </a:rPr>
              <a:t>2. Un llamamiento realizado por la proclamación del evangelio</a:t>
            </a:r>
          </a:p>
        </p:txBody>
      </p:sp>
      <p:sp>
        <p:nvSpPr>
          <p:cNvPr id="14" name="3 CuadroTexto">
            <a:extLst>
              <a:ext uri="{FF2B5EF4-FFF2-40B4-BE49-F238E27FC236}">
                <a16:creationId xmlns:a16="http://schemas.microsoft.com/office/drawing/2014/main" id="{4E24722D-E8AD-476F-BC67-81AED2E4E8DF}"/>
              </a:ext>
            </a:extLst>
          </p:cNvPr>
          <p:cNvSpPr txBox="1"/>
          <p:nvPr/>
        </p:nvSpPr>
        <p:spPr>
          <a:xfrm>
            <a:off x="173468" y="2277810"/>
            <a:ext cx="2210980" cy="477054"/>
          </a:xfrm>
          <a:prstGeom prst="rect">
            <a:avLst/>
          </a:prstGeom>
          <a:solidFill>
            <a:srgbClr val="823B35"/>
          </a:solidFill>
        </p:spPr>
        <p:txBody>
          <a:bodyPr wrap="square" rtlCol="0">
            <a:spAutoFit/>
          </a:bodyPr>
          <a:lstStyle/>
          <a:p>
            <a:pPr algn="ctr"/>
            <a:r>
              <a:rPr lang="es-ES" sz="2500" dirty="0">
                <a:solidFill>
                  <a:schemeClr val="bg1"/>
                </a:solidFill>
                <a:latin typeface="Montserrat" panose="02000505000000020004" pitchFamily="2" charset="0"/>
                <a:cs typeface="Times New Roman"/>
              </a:rPr>
              <a:t>Ro. 10:17</a:t>
            </a:r>
          </a:p>
        </p:txBody>
      </p:sp>
      <p:sp>
        <p:nvSpPr>
          <p:cNvPr id="15" name="16 CuadroTexto">
            <a:extLst>
              <a:ext uri="{FF2B5EF4-FFF2-40B4-BE49-F238E27FC236}">
                <a16:creationId xmlns:a16="http://schemas.microsoft.com/office/drawing/2014/main" id="{E79CC585-EEB3-44FF-B46F-E2A70ED8C10B}"/>
              </a:ext>
            </a:extLst>
          </p:cNvPr>
          <p:cNvSpPr txBox="1"/>
          <p:nvPr/>
        </p:nvSpPr>
        <p:spPr>
          <a:xfrm>
            <a:off x="2910158" y="2293199"/>
            <a:ext cx="9136432" cy="461665"/>
          </a:xfrm>
          <a:prstGeom prst="rect">
            <a:avLst/>
          </a:prstGeom>
          <a:solidFill>
            <a:srgbClr val="B54E9D"/>
          </a:solidFill>
        </p:spPr>
        <p:txBody>
          <a:bodyPr wrap="square" rtlCol="0">
            <a:spAutoFit/>
          </a:bodyPr>
          <a:lstStyle/>
          <a:p>
            <a:r>
              <a:rPr lang="es-ES" sz="2400" dirty="0">
                <a:solidFill>
                  <a:schemeClr val="bg1"/>
                </a:solidFill>
                <a:latin typeface="Montserrat" panose="02000505000000020004" pitchFamily="2" charset="0"/>
              </a:rPr>
              <a:t>[…] la fe es por el oír, y el oír, por </a:t>
            </a:r>
            <a:r>
              <a:rPr lang="es-ES" sz="2400" b="1" dirty="0">
                <a:solidFill>
                  <a:schemeClr val="bg1"/>
                </a:solidFill>
                <a:latin typeface="Montserrat" panose="02000505000000020004" pitchFamily="2" charset="0"/>
              </a:rPr>
              <a:t>la palabra de Dios. </a:t>
            </a:r>
          </a:p>
        </p:txBody>
      </p:sp>
      <p:sp>
        <p:nvSpPr>
          <p:cNvPr id="16" name="3 CuadroTexto">
            <a:extLst>
              <a:ext uri="{FF2B5EF4-FFF2-40B4-BE49-F238E27FC236}">
                <a16:creationId xmlns:a16="http://schemas.microsoft.com/office/drawing/2014/main" id="{73C16B70-2AF0-43BA-BA1E-025BEE886924}"/>
              </a:ext>
            </a:extLst>
          </p:cNvPr>
          <p:cNvSpPr txBox="1"/>
          <p:nvPr/>
        </p:nvSpPr>
        <p:spPr>
          <a:xfrm>
            <a:off x="178440" y="4221834"/>
            <a:ext cx="2487353" cy="477054"/>
          </a:xfrm>
          <a:prstGeom prst="rect">
            <a:avLst/>
          </a:prstGeom>
          <a:solidFill>
            <a:srgbClr val="823B35"/>
          </a:solidFill>
        </p:spPr>
        <p:txBody>
          <a:bodyPr wrap="square" rtlCol="0">
            <a:spAutoFit/>
          </a:bodyPr>
          <a:lstStyle/>
          <a:p>
            <a:pPr algn="ctr"/>
            <a:r>
              <a:rPr lang="es-ES" sz="2500" dirty="0">
                <a:solidFill>
                  <a:schemeClr val="bg1"/>
                </a:solidFill>
                <a:latin typeface="Montserrat" panose="02000505000000020004" pitchFamily="2" charset="0"/>
                <a:cs typeface="Times New Roman"/>
              </a:rPr>
              <a:t>2ª Tes. 2:13,14</a:t>
            </a:r>
          </a:p>
        </p:txBody>
      </p:sp>
      <p:sp>
        <p:nvSpPr>
          <p:cNvPr id="17" name="16 CuadroTexto">
            <a:extLst>
              <a:ext uri="{FF2B5EF4-FFF2-40B4-BE49-F238E27FC236}">
                <a16:creationId xmlns:a16="http://schemas.microsoft.com/office/drawing/2014/main" id="{A4FD0D28-E91F-42F9-B083-6F1466E9D0EE}"/>
              </a:ext>
            </a:extLst>
          </p:cNvPr>
          <p:cNvSpPr txBox="1"/>
          <p:nvPr/>
        </p:nvSpPr>
        <p:spPr>
          <a:xfrm>
            <a:off x="2882100" y="3259596"/>
            <a:ext cx="9136432" cy="2677656"/>
          </a:xfrm>
          <a:prstGeom prst="rect">
            <a:avLst/>
          </a:prstGeom>
          <a:solidFill>
            <a:srgbClr val="B54E9D"/>
          </a:solidFill>
        </p:spPr>
        <p:txBody>
          <a:bodyPr wrap="square" rtlCol="0">
            <a:spAutoFit/>
          </a:bodyPr>
          <a:lstStyle/>
          <a:p>
            <a:r>
              <a:rPr lang="es-ES" sz="2400" dirty="0">
                <a:solidFill>
                  <a:schemeClr val="bg1"/>
                </a:solidFill>
                <a:latin typeface="Montserrat" pitchFamily="2" charset="77"/>
              </a:rPr>
              <a:t>“Pero nosotros debemos dar siempre gracias a Dios respecto de vosotros, hermanos amados por el Señor, de que Dios os haya escogido desde el principio para salvación, mediante la santificación por el Espíritu y la fe en la verdad, </a:t>
            </a:r>
            <a:r>
              <a:rPr lang="es-ES" sz="2400" i="1" dirty="0">
                <a:solidFill>
                  <a:schemeClr val="bg1"/>
                </a:solidFill>
                <a:latin typeface="Montserrat" pitchFamily="2" charset="77"/>
              </a:rPr>
              <a:t>a lo cual </a:t>
            </a:r>
            <a:r>
              <a:rPr lang="es-ES" sz="2400" b="1" i="1" dirty="0">
                <a:solidFill>
                  <a:schemeClr val="bg1"/>
                </a:solidFill>
                <a:latin typeface="Montserrat" pitchFamily="2" charset="77"/>
              </a:rPr>
              <a:t>os llamó mediante nuestro evangelio</a:t>
            </a:r>
            <a:r>
              <a:rPr lang="es-ES" sz="2400" b="1" dirty="0">
                <a:solidFill>
                  <a:schemeClr val="bg1"/>
                </a:solidFill>
                <a:latin typeface="Montserrat" pitchFamily="2" charset="77"/>
              </a:rPr>
              <a:t>, </a:t>
            </a:r>
            <a:r>
              <a:rPr lang="es-ES" sz="2400" dirty="0">
                <a:solidFill>
                  <a:schemeClr val="bg1"/>
                </a:solidFill>
                <a:latin typeface="Montserrat" pitchFamily="2" charset="77"/>
              </a:rPr>
              <a:t>para alcanzar la gloria de nuestro Señor Jesucristo.” </a:t>
            </a:r>
          </a:p>
        </p:txBody>
      </p:sp>
      <p:sp>
        <p:nvSpPr>
          <p:cNvPr id="12" name="CuadroTexto 11">
            <a:extLst>
              <a:ext uri="{FF2B5EF4-FFF2-40B4-BE49-F238E27FC236}">
                <a16:creationId xmlns:a16="http://schemas.microsoft.com/office/drawing/2014/main" id="{BEC15300-5F6E-A141-B558-44D7DAD85C18}"/>
              </a:ext>
            </a:extLst>
          </p:cNvPr>
          <p:cNvSpPr txBox="1"/>
          <p:nvPr/>
        </p:nvSpPr>
        <p:spPr>
          <a:xfrm>
            <a:off x="1446377" y="4369"/>
            <a:ext cx="9462254" cy="1107996"/>
          </a:xfrm>
          <a:prstGeom prst="rect">
            <a:avLst/>
          </a:prstGeom>
          <a:noFill/>
        </p:spPr>
        <p:txBody>
          <a:bodyPr wrap="square" rtlCol="0">
            <a:spAutoFit/>
          </a:bodyPr>
          <a:lstStyle/>
          <a:p>
            <a:pPr algn="ctr"/>
            <a:r>
              <a:rPr lang="es-ES" sz="3300" b="1" dirty="0">
                <a:latin typeface="Montserrat" panose="02000505000000020004" pitchFamily="2" charset="0"/>
              </a:rPr>
              <a:t>CARACTERÍSTICAS DEL</a:t>
            </a:r>
          </a:p>
          <a:p>
            <a:pPr algn="ctr"/>
            <a:r>
              <a:rPr lang="es-ES" sz="3300" b="1" dirty="0">
                <a:latin typeface="Montserrat" panose="02000505000000020004" pitchFamily="2" charset="0"/>
              </a:rPr>
              <a:t> LLAMAMIENTO EFICAZ</a:t>
            </a:r>
          </a:p>
        </p:txBody>
      </p:sp>
    </p:spTree>
    <p:extLst>
      <p:ext uri="{BB962C8B-B14F-4D97-AF65-F5344CB8AC3E}">
        <p14:creationId xmlns:p14="http://schemas.microsoft.com/office/powerpoint/2010/main" val="143557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AA95F7BD-CD80-455A-BBF5-E80AA9DE54CE}"/>
              </a:ext>
            </a:extLst>
          </p:cNvPr>
          <p:cNvPicPr>
            <a:picLocks noChangeAspect="1"/>
          </p:cNvPicPr>
          <p:nvPr/>
        </p:nvPicPr>
        <p:blipFill rotWithShape="1">
          <a:blip r:embed="rId2">
            <a:extLst>
              <a:ext uri="{28A0092B-C50C-407E-A947-70E740481C1C}">
                <a14:useLocalDpi xmlns:a14="http://schemas.microsoft.com/office/drawing/2010/main" val="0"/>
              </a:ext>
            </a:extLst>
          </a:blip>
          <a:srcRect b="4509"/>
          <a:stretch/>
        </p:blipFill>
        <p:spPr>
          <a:xfrm flipH="1">
            <a:off x="-1" y="0"/>
            <a:ext cx="12560967" cy="6858000"/>
          </a:xfrm>
          <a:prstGeom prst="rect">
            <a:avLst/>
          </a:prstGeom>
        </p:spPr>
      </p:pic>
      <p:sp>
        <p:nvSpPr>
          <p:cNvPr id="11" name="Rectángulo 10">
            <a:extLst>
              <a:ext uri="{FF2B5EF4-FFF2-40B4-BE49-F238E27FC236}">
                <a16:creationId xmlns:a16="http://schemas.microsoft.com/office/drawing/2014/main" id="{7A48BC6C-113C-42EA-B957-08017F72E51E}"/>
              </a:ext>
            </a:extLst>
          </p:cNvPr>
          <p:cNvSpPr/>
          <p:nvPr/>
        </p:nvSpPr>
        <p:spPr>
          <a:xfrm>
            <a:off x="48128" y="877260"/>
            <a:ext cx="8655501" cy="7374904"/>
          </a:xfrm>
          <a:prstGeom prst="rect">
            <a:avLst/>
          </a:prstGeom>
        </p:spPr>
        <p:txBody>
          <a:bodyPr wrap="square">
            <a:spAutoFit/>
          </a:bodyPr>
          <a:lstStyle/>
          <a:p>
            <a:pPr>
              <a:lnSpc>
                <a:spcPct val="150000"/>
              </a:lnSpc>
            </a:pPr>
            <a:r>
              <a:rPr lang="es-ES" sz="4800" dirty="0">
                <a:solidFill>
                  <a:schemeClr val="bg1"/>
                </a:solidFill>
                <a:latin typeface="Montserrat" panose="02000505000000020004" pitchFamily="2" charset="0"/>
              </a:rPr>
              <a:t>“La obra del Espíritu Santo, que es la de conducir </a:t>
            </a:r>
          </a:p>
          <a:p>
            <a:pPr>
              <a:lnSpc>
                <a:spcPct val="150000"/>
              </a:lnSpc>
            </a:pPr>
            <a:r>
              <a:rPr lang="es-ES" sz="4800" dirty="0">
                <a:solidFill>
                  <a:schemeClr val="bg1"/>
                </a:solidFill>
                <a:latin typeface="Montserrat" panose="02000505000000020004" pitchFamily="2" charset="0"/>
              </a:rPr>
              <a:t>al hombre a la fe, </a:t>
            </a:r>
          </a:p>
          <a:p>
            <a:pPr>
              <a:lnSpc>
                <a:spcPct val="150000"/>
              </a:lnSpc>
            </a:pPr>
            <a:r>
              <a:rPr lang="es-ES" sz="4800" dirty="0">
                <a:solidFill>
                  <a:schemeClr val="bg1"/>
                </a:solidFill>
                <a:latin typeface="Montserrat" panose="02000505000000020004" pitchFamily="2" charset="0"/>
              </a:rPr>
              <a:t>Jamás es frustrada” </a:t>
            </a:r>
          </a:p>
          <a:p>
            <a:pPr>
              <a:lnSpc>
                <a:spcPct val="150000"/>
              </a:lnSpc>
            </a:pPr>
            <a:r>
              <a:rPr lang="es-ES" sz="4800" dirty="0">
                <a:solidFill>
                  <a:schemeClr val="bg1"/>
                </a:solidFill>
                <a:latin typeface="Montserrat" panose="02000505000000020004" pitchFamily="2" charset="0"/>
              </a:rPr>
              <a:t>(J.I. </a:t>
            </a:r>
            <a:r>
              <a:rPr lang="es-ES" sz="4800" dirty="0" err="1">
                <a:solidFill>
                  <a:schemeClr val="bg1"/>
                </a:solidFill>
                <a:latin typeface="Montserrat" panose="02000505000000020004" pitchFamily="2" charset="0"/>
              </a:rPr>
              <a:t>Packer</a:t>
            </a:r>
            <a:r>
              <a:rPr lang="es-ES" sz="4800" dirty="0">
                <a:solidFill>
                  <a:schemeClr val="bg1"/>
                </a:solidFill>
                <a:latin typeface="Montserrat" panose="02000505000000020004" pitchFamily="2" charset="0"/>
              </a:rPr>
              <a:t>) </a:t>
            </a:r>
          </a:p>
          <a:p>
            <a:pPr algn="just">
              <a:lnSpc>
                <a:spcPct val="150000"/>
              </a:lnSpc>
            </a:pPr>
            <a:endParaRPr lang="es-ES" sz="4000" dirty="0">
              <a:latin typeface="Montserrat" panose="02000505000000020004" pitchFamily="2" charset="0"/>
            </a:endParaRPr>
          </a:p>
          <a:p>
            <a:pPr algn="just">
              <a:lnSpc>
                <a:spcPct val="150000"/>
              </a:lnSpc>
            </a:pPr>
            <a:r>
              <a:rPr lang="es-ES" sz="4000" dirty="0">
                <a:latin typeface="Montserrat" panose="02000505000000020004" pitchFamily="2" charset="0"/>
              </a:rPr>
              <a:t>		</a:t>
            </a:r>
            <a:endParaRPr lang="es-ES_tradnl" sz="4000" dirty="0">
              <a:solidFill>
                <a:srgbClr val="B54E9D"/>
              </a:solidFill>
              <a:latin typeface="Montserrat" panose="02000505000000020004" pitchFamily="2" charset="0"/>
            </a:endParaRPr>
          </a:p>
        </p:txBody>
      </p:sp>
    </p:spTree>
    <p:extLst>
      <p:ext uri="{BB962C8B-B14F-4D97-AF65-F5344CB8AC3E}">
        <p14:creationId xmlns:p14="http://schemas.microsoft.com/office/powerpoint/2010/main" val="3501206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328739"/>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9128760" y="5636710"/>
            <a:ext cx="2917830" cy="1036624"/>
          </a:xfrm>
          <a:prstGeom prst="rect">
            <a:avLst/>
          </a:prstGeom>
        </p:spPr>
      </p:pic>
      <p:sp>
        <p:nvSpPr>
          <p:cNvPr id="10" name="Rectángulo 9">
            <a:extLst>
              <a:ext uri="{FF2B5EF4-FFF2-40B4-BE49-F238E27FC236}">
                <a16:creationId xmlns:a16="http://schemas.microsoft.com/office/drawing/2014/main" id="{AC7AC32A-6205-41BC-A8B7-C88FAB72FAC6}"/>
              </a:ext>
            </a:extLst>
          </p:cNvPr>
          <p:cNvSpPr/>
          <p:nvPr/>
        </p:nvSpPr>
        <p:spPr>
          <a:xfrm>
            <a:off x="115436" y="827566"/>
            <a:ext cx="12209909" cy="2784288"/>
          </a:xfrm>
          <a:prstGeom prst="rect">
            <a:avLst/>
          </a:prstGeom>
        </p:spPr>
        <p:txBody>
          <a:bodyPr wrap="square">
            <a:spAutoFit/>
          </a:bodyPr>
          <a:lstStyle/>
          <a:p>
            <a:pPr>
              <a:lnSpc>
                <a:spcPct val="150000"/>
              </a:lnSpc>
            </a:pPr>
            <a:r>
              <a:rPr lang="es-ES" sz="3000" b="1" dirty="0" err="1">
                <a:solidFill>
                  <a:srgbClr val="B54E9D"/>
                </a:solidFill>
                <a:latin typeface="Montserrat" panose="02000505000000020004" pitchFamily="2" charset="0"/>
                <a:ea typeface="Avenir Book" charset="0"/>
                <a:cs typeface="Avenir Book" charset="0"/>
              </a:rPr>
              <a:t>Hch</a:t>
            </a:r>
            <a:r>
              <a:rPr lang="es-ES" sz="3000" b="1" dirty="0">
                <a:solidFill>
                  <a:srgbClr val="B54E9D"/>
                </a:solidFill>
                <a:latin typeface="Montserrat" panose="02000505000000020004" pitchFamily="2" charset="0"/>
                <a:ea typeface="Avenir Book" charset="0"/>
                <a:cs typeface="Avenir Book" charset="0"/>
              </a:rPr>
              <a:t>. 16:13 </a:t>
            </a:r>
            <a:r>
              <a:rPr lang="es-ES" sz="3000" dirty="0">
                <a:solidFill>
                  <a:srgbClr val="000000"/>
                </a:solidFill>
                <a:latin typeface="Montserrat" panose="02000505000000020004" pitchFamily="2" charset="0"/>
                <a:ea typeface="Avenir Book" charset="0"/>
                <a:cs typeface="Avenir Book" charset="0"/>
              </a:rPr>
              <a:t>Y un día de reposo salimos fuera de la puerta, </a:t>
            </a:r>
          </a:p>
          <a:p>
            <a:pPr>
              <a:lnSpc>
                <a:spcPct val="150000"/>
              </a:lnSpc>
            </a:pPr>
            <a:r>
              <a:rPr lang="es-ES" sz="3000" dirty="0">
                <a:solidFill>
                  <a:srgbClr val="000000"/>
                </a:solidFill>
                <a:latin typeface="Montserrat" panose="02000505000000020004" pitchFamily="2" charset="0"/>
                <a:ea typeface="Avenir Book" charset="0"/>
                <a:cs typeface="Avenir Book" charset="0"/>
              </a:rPr>
              <a:t>                   junto al río, donde solía hacerse la oración; </a:t>
            </a:r>
          </a:p>
          <a:p>
            <a:pPr>
              <a:lnSpc>
                <a:spcPct val="150000"/>
              </a:lnSpc>
            </a:pPr>
            <a:r>
              <a:rPr lang="es-ES" sz="3000" dirty="0">
                <a:solidFill>
                  <a:srgbClr val="000000"/>
                </a:solidFill>
                <a:latin typeface="Montserrat" panose="02000505000000020004" pitchFamily="2" charset="0"/>
                <a:ea typeface="Avenir Book" charset="0"/>
                <a:cs typeface="Avenir Book" charset="0"/>
              </a:rPr>
              <a:t>                   y sentándonos, </a:t>
            </a:r>
            <a:r>
              <a:rPr lang="es-ES" sz="3000" i="1" dirty="0">
                <a:solidFill>
                  <a:srgbClr val="B54E9D"/>
                </a:solidFill>
                <a:latin typeface="Montserrat" panose="02000505000000020004" pitchFamily="2" charset="0"/>
                <a:ea typeface="Avenir Book" charset="0"/>
                <a:cs typeface="Avenir Book" charset="0"/>
              </a:rPr>
              <a:t>hablamos a las mujeres </a:t>
            </a:r>
            <a:r>
              <a:rPr lang="es-ES" sz="3000" dirty="0">
                <a:solidFill>
                  <a:srgbClr val="000000"/>
                </a:solidFill>
                <a:latin typeface="Montserrat" panose="02000505000000020004" pitchFamily="2" charset="0"/>
                <a:ea typeface="Avenir Book" charset="0"/>
                <a:cs typeface="Avenir Book" charset="0"/>
              </a:rPr>
              <a:t>que se</a:t>
            </a:r>
          </a:p>
          <a:p>
            <a:pPr>
              <a:lnSpc>
                <a:spcPct val="150000"/>
              </a:lnSpc>
            </a:pPr>
            <a:r>
              <a:rPr lang="es-ES" sz="3000" dirty="0">
                <a:solidFill>
                  <a:srgbClr val="000000"/>
                </a:solidFill>
                <a:latin typeface="Montserrat" panose="02000505000000020004" pitchFamily="2" charset="0"/>
                <a:ea typeface="Avenir Book" charset="0"/>
                <a:cs typeface="Avenir Book" charset="0"/>
              </a:rPr>
              <a:t>                   habían reunido.</a:t>
            </a:r>
          </a:p>
        </p:txBody>
      </p:sp>
      <p:sp>
        <p:nvSpPr>
          <p:cNvPr id="11" name="Rectángulo 10">
            <a:extLst>
              <a:ext uri="{FF2B5EF4-FFF2-40B4-BE49-F238E27FC236}">
                <a16:creationId xmlns:a16="http://schemas.microsoft.com/office/drawing/2014/main" id="{D6CE0323-91AD-40C5-A6FE-EDF935A4CB00}"/>
              </a:ext>
            </a:extLst>
          </p:cNvPr>
          <p:cNvSpPr/>
          <p:nvPr/>
        </p:nvSpPr>
        <p:spPr>
          <a:xfrm>
            <a:off x="115441" y="2907674"/>
            <a:ext cx="10404742" cy="477054"/>
          </a:xfrm>
          <a:prstGeom prst="rect">
            <a:avLst/>
          </a:prstGeom>
        </p:spPr>
        <p:txBody>
          <a:bodyPr wrap="square">
            <a:spAutoFit/>
          </a:bodyPr>
          <a:lstStyle/>
          <a:p>
            <a:endParaRPr lang="es-ES" sz="2500" b="0" i="0" dirty="0">
              <a:solidFill>
                <a:srgbClr val="000000"/>
              </a:solidFill>
              <a:effectLst/>
              <a:latin typeface="Montserrat" panose="02000505000000020004" pitchFamily="2" charset="0"/>
              <a:ea typeface="Avenir Book" charset="0"/>
              <a:cs typeface="Avenir Book" charset="0"/>
            </a:endParaRPr>
          </a:p>
        </p:txBody>
      </p:sp>
      <p:sp>
        <p:nvSpPr>
          <p:cNvPr id="14" name="Rectángulo 13">
            <a:extLst>
              <a:ext uri="{FF2B5EF4-FFF2-40B4-BE49-F238E27FC236}">
                <a16:creationId xmlns:a16="http://schemas.microsoft.com/office/drawing/2014/main" id="{F7CC9E88-B67D-4267-B734-D7BDD7BDBCE5}"/>
              </a:ext>
            </a:extLst>
          </p:cNvPr>
          <p:cNvSpPr/>
          <p:nvPr/>
        </p:nvSpPr>
        <p:spPr>
          <a:xfrm>
            <a:off x="115435" y="3483057"/>
            <a:ext cx="12209909" cy="3476786"/>
          </a:xfrm>
          <a:prstGeom prst="rect">
            <a:avLst/>
          </a:prstGeom>
        </p:spPr>
        <p:txBody>
          <a:bodyPr wrap="square">
            <a:spAutoFit/>
          </a:bodyPr>
          <a:lstStyle/>
          <a:p>
            <a:pPr>
              <a:lnSpc>
                <a:spcPct val="150000"/>
              </a:lnSpc>
            </a:pPr>
            <a:r>
              <a:rPr lang="es-ES" sz="3000" b="1" dirty="0" err="1">
                <a:solidFill>
                  <a:srgbClr val="B54E9D"/>
                </a:solidFill>
                <a:latin typeface="Montserrat" panose="02000505000000020004" pitchFamily="2" charset="0"/>
                <a:ea typeface="Avenir Book" charset="0"/>
                <a:cs typeface="Avenir Book" charset="0"/>
              </a:rPr>
              <a:t>Hch</a:t>
            </a:r>
            <a:r>
              <a:rPr lang="es-ES" sz="3000" b="1" dirty="0">
                <a:solidFill>
                  <a:srgbClr val="B54E9D"/>
                </a:solidFill>
                <a:latin typeface="Montserrat" panose="02000505000000020004" pitchFamily="2" charset="0"/>
                <a:ea typeface="Avenir Book" charset="0"/>
                <a:cs typeface="Avenir Book" charset="0"/>
              </a:rPr>
              <a:t>. 16:14 </a:t>
            </a:r>
            <a:r>
              <a:rPr lang="es-ES" sz="3000" dirty="0">
                <a:solidFill>
                  <a:srgbClr val="000000"/>
                </a:solidFill>
                <a:latin typeface="Montserrat" panose="02000505000000020004" pitchFamily="2" charset="0"/>
                <a:ea typeface="Avenir Book" charset="0"/>
                <a:cs typeface="Avenir Book" charset="0"/>
              </a:rPr>
              <a:t>Entonces una mujer llamada Lidia, vendedora de</a:t>
            </a:r>
          </a:p>
          <a:p>
            <a:pPr>
              <a:lnSpc>
                <a:spcPct val="150000"/>
              </a:lnSpc>
            </a:pPr>
            <a:r>
              <a:rPr lang="es-ES" sz="3000" dirty="0">
                <a:solidFill>
                  <a:srgbClr val="000000"/>
                </a:solidFill>
                <a:latin typeface="Montserrat" panose="02000505000000020004" pitchFamily="2" charset="0"/>
                <a:ea typeface="Avenir Book" charset="0"/>
                <a:cs typeface="Avenir Book" charset="0"/>
              </a:rPr>
              <a:t>                   púrpura, de la ciudad de </a:t>
            </a:r>
            <a:r>
              <a:rPr lang="es-ES" sz="3000" dirty="0" err="1">
                <a:solidFill>
                  <a:srgbClr val="000000"/>
                </a:solidFill>
                <a:latin typeface="Montserrat" panose="02000505000000020004" pitchFamily="2" charset="0"/>
                <a:ea typeface="Avenir Book" charset="0"/>
                <a:cs typeface="Avenir Book" charset="0"/>
              </a:rPr>
              <a:t>Tiatira</a:t>
            </a:r>
            <a:r>
              <a:rPr lang="es-ES" sz="3000" dirty="0">
                <a:solidFill>
                  <a:srgbClr val="000000"/>
                </a:solidFill>
                <a:latin typeface="Montserrat" panose="02000505000000020004" pitchFamily="2" charset="0"/>
                <a:ea typeface="Avenir Book" charset="0"/>
                <a:cs typeface="Avenir Book" charset="0"/>
              </a:rPr>
              <a:t>, que adoraba a</a:t>
            </a:r>
          </a:p>
          <a:p>
            <a:pPr>
              <a:lnSpc>
                <a:spcPct val="150000"/>
              </a:lnSpc>
            </a:pPr>
            <a:r>
              <a:rPr lang="es-ES" sz="3000" dirty="0">
                <a:solidFill>
                  <a:srgbClr val="000000"/>
                </a:solidFill>
                <a:latin typeface="Montserrat" panose="02000505000000020004" pitchFamily="2" charset="0"/>
                <a:ea typeface="Avenir Book" charset="0"/>
                <a:cs typeface="Avenir Book" charset="0"/>
              </a:rPr>
              <a:t>                   Dios, estaba oyendo; y el </a:t>
            </a:r>
            <a:r>
              <a:rPr lang="es-ES" sz="3000" i="1" dirty="0">
                <a:solidFill>
                  <a:srgbClr val="B54E9D"/>
                </a:solidFill>
                <a:latin typeface="Montserrat" panose="02000505000000020004" pitchFamily="2" charset="0"/>
                <a:ea typeface="Avenir Book" charset="0"/>
                <a:cs typeface="Avenir Book" charset="0"/>
              </a:rPr>
              <a:t>Señor abrió el corazón</a:t>
            </a:r>
          </a:p>
          <a:p>
            <a:pPr>
              <a:lnSpc>
                <a:spcPct val="150000"/>
              </a:lnSpc>
            </a:pPr>
            <a:r>
              <a:rPr lang="es-ES" sz="3000" i="1" dirty="0">
                <a:solidFill>
                  <a:srgbClr val="B54E9D"/>
                </a:solidFill>
                <a:latin typeface="Montserrat" panose="02000505000000020004" pitchFamily="2" charset="0"/>
                <a:ea typeface="Avenir Book" charset="0"/>
                <a:cs typeface="Avenir Book" charset="0"/>
              </a:rPr>
              <a:t>                   de ella</a:t>
            </a:r>
            <a:r>
              <a:rPr lang="es-ES" sz="3000" dirty="0">
                <a:solidFill>
                  <a:srgbClr val="000000"/>
                </a:solidFill>
                <a:latin typeface="Montserrat" panose="02000505000000020004" pitchFamily="2" charset="0"/>
                <a:ea typeface="Avenir Book" charset="0"/>
                <a:cs typeface="Avenir Book" charset="0"/>
              </a:rPr>
              <a:t> para que estuviese atenta a lo </a:t>
            </a:r>
          </a:p>
          <a:p>
            <a:pPr>
              <a:lnSpc>
                <a:spcPct val="150000"/>
              </a:lnSpc>
            </a:pPr>
            <a:r>
              <a:rPr lang="es-ES" sz="3000" dirty="0">
                <a:solidFill>
                  <a:srgbClr val="000000"/>
                </a:solidFill>
                <a:latin typeface="Montserrat" panose="02000505000000020004" pitchFamily="2" charset="0"/>
                <a:ea typeface="Avenir Book" charset="0"/>
                <a:cs typeface="Avenir Book" charset="0"/>
              </a:rPr>
              <a:t>                    que Pablo decía.</a:t>
            </a:r>
          </a:p>
        </p:txBody>
      </p:sp>
    </p:spTree>
    <p:extLst>
      <p:ext uri="{BB962C8B-B14F-4D97-AF65-F5344CB8AC3E}">
        <p14:creationId xmlns:p14="http://schemas.microsoft.com/office/powerpoint/2010/main" val="12955485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B79CF9-172A-4B8D-BC78-FA28F6D6C734}"/>
              </a:ext>
            </a:extLst>
          </p:cNvPr>
          <p:cNvPicPr>
            <a:picLocks noChangeAspect="1"/>
          </p:cNvPicPr>
          <p:nvPr/>
        </p:nvPicPr>
        <p:blipFill rotWithShape="1">
          <a:blip r:embed="rId2">
            <a:extLst>
              <a:ext uri="{28A0092B-C50C-407E-A947-70E740481C1C}">
                <a14:useLocalDpi xmlns:a14="http://schemas.microsoft.com/office/drawing/2010/main" val="0"/>
              </a:ext>
            </a:extLst>
          </a:blip>
          <a:srcRect l="14680" t="28000"/>
          <a:stretch/>
        </p:blipFill>
        <p:spPr>
          <a:xfrm>
            <a:off x="0" y="-15828"/>
            <a:ext cx="12192000" cy="6858000"/>
          </a:xfrm>
          <a:prstGeom prst="rect">
            <a:avLst/>
          </a:prstGeom>
        </p:spPr>
      </p:pic>
      <p:sp>
        <p:nvSpPr>
          <p:cNvPr id="5" name="CuadroTexto 4">
            <a:extLst>
              <a:ext uri="{FF2B5EF4-FFF2-40B4-BE49-F238E27FC236}">
                <a16:creationId xmlns:a16="http://schemas.microsoft.com/office/drawing/2014/main" id="{AEC3FE1D-C19C-4ABA-A10F-F3DD25F8FD45}"/>
              </a:ext>
            </a:extLst>
          </p:cNvPr>
          <p:cNvSpPr txBox="1"/>
          <p:nvPr/>
        </p:nvSpPr>
        <p:spPr>
          <a:xfrm>
            <a:off x="176463" y="1193456"/>
            <a:ext cx="11839074" cy="5509200"/>
          </a:xfrm>
          <a:prstGeom prst="rect">
            <a:avLst/>
          </a:prstGeom>
          <a:noFill/>
        </p:spPr>
        <p:txBody>
          <a:bodyPr wrap="square">
            <a:spAutoFit/>
          </a:bodyPr>
          <a:lstStyle/>
          <a:p>
            <a:pPr algn="r">
              <a:defRPr sz="2400">
                <a:solidFill>
                  <a:srgbClr val="FFFFFF"/>
                </a:solidFill>
                <a:latin typeface="Avenir Book"/>
                <a:ea typeface="Avenir Book"/>
                <a:cs typeface="Avenir Book"/>
                <a:sym typeface="Avenir Book"/>
              </a:defRPr>
            </a:pPr>
            <a:r>
              <a:rPr lang="es-ES" sz="3200" dirty="0">
                <a:solidFill>
                  <a:schemeClr val="tx1">
                    <a:lumMod val="95000"/>
                    <a:lumOff val="5000"/>
                  </a:schemeClr>
                </a:solidFill>
                <a:latin typeface="Montserrat" panose="02000505000000020004" pitchFamily="2" charset="0"/>
              </a:rPr>
              <a:t>“</a:t>
            </a:r>
            <a:r>
              <a:rPr lang="es-ES" sz="3200" dirty="0">
                <a:solidFill>
                  <a:schemeClr val="tx1">
                    <a:lumMod val="95000"/>
                    <a:lumOff val="5000"/>
                  </a:schemeClr>
                </a:solidFill>
                <a:latin typeface="Montserrat" panose="02000505000000020004" pitchFamily="2" charset="0"/>
                <a:ea typeface="Avenir Heavy"/>
                <a:cs typeface="Avenir Heavy"/>
                <a:sym typeface="Avenir Heavy"/>
              </a:rPr>
              <a:t>v.3 </a:t>
            </a:r>
            <a:r>
              <a:rPr lang="es-ES" sz="3200" dirty="0">
                <a:solidFill>
                  <a:schemeClr val="tx1">
                    <a:lumMod val="95000"/>
                    <a:lumOff val="5000"/>
                  </a:schemeClr>
                </a:solidFill>
                <a:latin typeface="Montserrat" panose="02000505000000020004" pitchFamily="2" charset="0"/>
              </a:rPr>
              <a:t>Respondió Jesús y le dijo:</a:t>
            </a:r>
          </a:p>
          <a:p>
            <a:pPr algn="just">
              <a:defRPr sz="2400">
                <a:solidFill>
                  <a:srgbClr val="FFFFFF"/>
                </a:solidFill>
                <a:latin typeface="Avenir Book"/>
                <a:ea typeface="Avenir Book"/>
                <a:cs typeface="Avenir Book"/>
                <a:sym typeface="Avenir Book"/>
              </a:defRPr>
            </a:pPr>
            <a:r>
              <a:rPr lang="es-ES" sz="3200" dirty="0">
                <a:solidFill>
                  <a:schemeClr val="tx1">
                    <a:lumMod val="95000"/>
                    <a:lumOff val="5000"/>
                  </a:schemeClr>
                </a:solidFill>
                <a:latin typeface="Montserrat" panose="02000505000000020004" pitchFamily="2" charset="0"/>
              </a:rPr>
              <a:t>De cierto, de cierto te digo, que </a:t>
            </a:r>
            <a:r>
              <a:rPr lang="es-ES" sz="3200" u="sng" dirty="0">
                <a:solidFill>
                  <a:schemeClr val="tx1">
                    <a:lumMod val="95000"/>
                    <a:lumOff val="5000"/>
                  </a:schemeClr>
                </a:solidFill>
                <a:latin typeface="Montserrat" panose="02000505000000020004" pitchFamily="2" charset="0"/>
              </a:rPr>
              <a:t>el que no naciere de nuevo, </a:t>
            </a:r>
            <a:r>
              <a:rPr lang="es-ES" sz="3200" u="sng" dirty="0">
                <a:solidFill>
                  <a:schemeClr val="tx1">
                    <a:lumMod val="95000"/>
                    <a:lumOff val="5000"/>
                  </a:schemeClr>
                </a:solidFill>
                <a:latin typeface="Montserrat" panose="02000505000000020004" pitchFamily="2" charset="0"/>
                <a:ea typeface="Avenir Heavy"/>
                <a:cs typeface="Avenir Heavy"/>
                <a:sym typeface="Avenir Heavy"/>
              </a:rPr>
              <a:t>no puede</a:t>
            </a:r>
            <a:r>
              <a:rPr lang="es-ES" sz="3200" u="sng" dirty="0">
                <a:solidFill>
                  <a:schemeClr val="tx1">
                    <a:lumMod val="95000"/>
                    <a:lumOff val="5000"/>
                  </a:schemeClr>
                </a:solidFill>
                <a:latin typeface="Montserrat" panose="02000505000000020004" pitchFamily="2" charset="0"/>
              </a:rPr>
              <a:t> ver el reino de Dios</a:t>
            </a:r>
            <a:r>
              <a:rPr lang="es-ES" sz="3200" dirty="0">
                <a:solidFill>
                  <a:schemeClr val="tx1">
                    <a:lumMod val="95000"/>
                    <a:lumOff val="5000"/>
                  </a:schemeClr>
                </a:solidFill>
                <a:latin typeface="Montserrat" panose="02000505000000020004" pitchFamily="2" charset="0"/>
              </a:rPr>
              <a:t>. </a:t>
            </a:r>
          </a:p>
          <a:p>
            <a:pPr algn="just">
              <a:defRPr sz="2400">
                <a:solidFill>
                  <a:srgbClr val="FFFFFF"/>
                </a:solidFill>
                <a:latin typeface="Avenir Book"/>
                <a:ea typeface="Avenir Book"/>
                <a:cs typeface="Avenir Book"/>
                <a:sym typeface="Avenir Book"/>
              </a:defRPr>
            </a:pPr>
            <a:r>
              <a:rPr lang="es-ES" sz="3200" dirty="0">
                <a:solidFill>
                  <a:schemeClr val="tx1">
                    <a:lumMod val="95000"/>
                    <a:lumOff val="5000"/>
                  </a:schemeClr>
                </a:solidFill>
                <a:latin typeface="Montserrat" panose="02000505000000020004" pitchFamily="2" charset="0"/>
                <a:ea typeface="Avenir Heavy"/>
                <a:cs typeface="Avenir Heavy"/>
                <a:sym typeface="Avenir Heavy"/>
              </a:rPr>
              <a:t>v. 4</a:t>
            </a:r>
            <a:r>
              <a:rPr lang="es-ES" sz="3200" dirty="0">
                <a:solidFill>
                  <a:schemeClr val="tx1">
                    <a:lumMod val="95000"/>
                    <a:lumOff val="5000"/>
                  </a:schemeClr>
                </a:solidFill>
                <a:latin typeface="Montserrat" panose="02000505000000020004" pitchFamily="2" charset="0"/>
              </a:rPr>
              <a:t> Nicodemo le dijo: ¿Cómo puede un hombre nacer siendo viejo? ¿Puede acaso entrar por segunda vez en el vientre de su madre, y nacer? </a:t>
            </a:r>
          </a:p>
          <a:p>
            <a:pPr algn="just">
              <a:defRPr sz="2400">
                <a:solidFill>
                  <a:srgbClr val="FFFFFF"/>
                </a:solidFill>
                <a:latin typeface="Avenir Book"/>
                <a:ea typeface="Avenir Book"/>
                <a:cs typeface="Avenir Book"/>
                <a:sym typeface="Avenir Book"/>
              </a:defRPr>
            </a:pPr>
            <a:r>
              <a:rPr lang="es-ES" sz="3200" dirty="0">
                <a:solidFill>
                  <a:schemeClr val="bg1"/>
                </a:solidFill>
                <a:latin typeface="Montserrat" panose="02000505000000020004" pitchFamily="2" charset="0"/>
                <a:ea typeface="Avenir Heavy"/>
                <a:cs typeface="Avenir Heavy"/>
                <a:sym typeface="Avenir Heavy"/>
              </a:rPr>
              <a:t>v.5 </a:t>
            </a:r>
            <a:r>
              <a:rPr lang="es-ES" sz="3200" dirty="0">
                <a:solidFill>
                  <a:schemeClr val="bg1"/>
                </a:solidFill>
                <a:latin typeface="Montserrat" panose="02000505000000020004" pitchFamily="2" charset="0"/>
              </a:rPr>
              <a:t> Respondió Jesús: De cierto, de cierto te digo, que </a:t>
            </a:r>
            <a:r>
              <a:rPr lang="es-ES" sz="3200" u="sng" dirty="0">
                <a:solidFill>
                  <a:schemeClr val="bg1"/>
                </a:solidFill>
                <a:latin typeface="Montserrat" panose="02000505000000020004" pitchFamily="2" charset="0"/>
              </a:rPr>
              <a:t>el que no naciere de agua y del Espíritu</a:t>
            </a:r>
            <a:r>
              <a:rPr lang="es-ES" sz="3200" dirty="0">
                <a:solidFill>
                  <a:schemeClr val="bg1"/>
                </a:solidFill>
                <a:latin typeface="Montserrat" panose="02000505000000020004" pitchFamily="2" charset="0"/>
              </a:rPr>
              <a:t>, </a:t>
            </a:r>
            <a:r>
              <a:rPr lang="es-ES" sz="3200" dirty="0">
                <a:solidFill>
                  <a:schemeClr val="bg1"/>
                </a:solidFill>
                <a:latin typeface="Montserrat" panose="02000505000000020004" pitchFamily="2" charset="0"/>
                <a:ea typeface="Avenir Heavy"/>
                <a:cs typeface="Avenir Heavy"/>
                <a:sym typeface="Avenir Heavy"/>
              </a:rPr>
              <a:t>no</a:t>
            </a:r>
            <a:r>
              <a:rPr lang="es-ES" sz="3200" u="sng" dirty="0">
                <a:solidFill>
                  <a:schemeClr val="bg1"/>
                </a:solidFill>
                <a:latin typeface="Montserrat" panose="02000505000000020004" pitchFamily="2" charset="0"/>
                <a:ea typeface="Avenir Heavy"/>
                <a:cs typeface="Avenir Heavy"/>
                <a:sym typeface="Avenir Heavy"/>
              </a:rPr>
              <a:t> puede</a:t>
            </a:r>
            <a:r>
              <a:rPr lang="es-ES" sz="3200" u="sng" dirty="0">
                <a:solidFill>
                  <a:schemeClr val="bg1"/>
                </a:solidFill>
                <a:latin typeface="Montserrat" panose="02000505000000020004" pitchFamily="2" charset="0"/>
              </a:rPr>
              <a:t> entrar en el reino de Dios.</a:t>
            </a:r>
            <a:r>
              <a:rPr lang="es-ES" sz="3200" dirty="0">
                <a:solidFill>
                  <a:schemeClr val="bg1"/>
                </a:solidFill>
                <a:latin typeface="Montserrat" panose="02000505000000020004" pitchFamily="2" charset="0"/>
              </a:rPr>
              <a:t> </a:t>
            </a:r>
          </a:p>
          <a:p>
            <a:pPr algn="just">
              <a:defRPr sz="2400">
                <a:solidFill>
                  <a:srgbClr val="FFFFFF"/>
                </a:solidFill>
                <a:latin typeface="Avenir Book"/>
                <a:ea typeface="Avenir Book"/>
                <a:cs typeface="Avenir Book"/>
                <a:sym typeface="Avenir Book"/>
              </a:defRPr>
            </a:pPr>
            <a:r>
              <a:rPr lang="es-ES" sz="3200" dirty="0">
                <a:solidFill>
                  <a:schemeClr val="bg1"/>
                </a:solidFill>
                <a:latin typeface="Montserrat" panose="02000505000000020004" pitchFamily="2" charset="0"/>
                <a:ea typeface="Avenir Heavy"/>
                <a:cs typeface="Avenir Heavy"/>
                <a:sym typeface="Avenir Heavy"/>
              </a:rPr>
              <a:t>v.6</a:t>
            </a:r>
            <a:r>
              <a:rPr lang="es-ES" sz="3200" dirty="0">
                <a:solidFill>
                  <a:schemeClr val="bg1"/>
                </a:solidFill>
                <a:latin typeface="Montserrat" panose="02000505000000020004" pitchFamily="2" charset="0"/>
              </a:rPr>
              <a:t> </a:t>
            </a:r>
            <a:r>
              <a:rPr lang="es-ES" sz="3200" i="1" dirty="0">
                <a:solidFill>
                  <a:schemeClr val="bg1"/>
                </a:solidFill>
                <a:latin typeface="Montserrat" panose="02000505000000020004" pitchFamily="2" charset="0"/>
              </a:rPr>
              <a:t>Lo que es nacido de la carne, carne es</a:t>
            </a:r>
            <a:r>
              <a:rPr lang="es-ES" sz="3200" dirty="0">
                <a:solidFill>
                  <a:schemeClr val="bg1"/>
                </a:solidFill>
                <a:latin typeface="Montserrat" panose="02000505000000020004" pitchFamily="2" charset="0"/>
              </a:rPr>
              <a:t>, y </a:t>
            </a:r>
            <a:r>
              <a:rPr lang="es-ES" sz="3200" u="sng" dirty="0">
                <a:solidFill>
                  <a:schemeClr val="bg1"/>
                </a:solidFill>
                <a:latin typeface="Montserrat" panose="02000505000000020004" pitchFamily="2" charset="0"/>
                <a:ea typeface="Avenir Heavy"/>
                <a:cs typeface="Avenir Heavy"/>
                <a:sym typeface="Avenir Heavy"/>
              </a:rPr>
              <a:t>lo que es nacido del Espíritu, espíritu es</a:t>
            </a:r>
            <a:r>
              <a:rPr lang="es-ES" sz="3200" dirty="0">
                <a:solidFill>
                  <a:schemeClr val="bg1"/>
                </a:solidFill>
                <a:latin typeface="Montserrat" panose="02000505000000020004" pitchFamily="2" charset="0"/>
              </a:rPr>
              <a:t>. </a:t>
            </a:r>
            <a:endParaRPr lang="es-ES" sz="3200" dirty="0">
              <a:solidFill>
                <a:schemeClr val="bg1"/>
              </a:solidFill>
              <a:latin typeface="Montserrat" panose="02000505000000020004" pitchFamily="2" charset="0"/>
              <a:ea typeface="Avenir Heavy"/>
              <a:cs typeface="Avenir Heavy"/>
              <a:sym typeface="Avenir Heavy"/>
            </a:endParaRPr>
          </a:p>
        </p:txBody>
      </p:sp>
      <p:sp>
        <p:nvSpPr>
          <p:cNvPr id="6" name="CuadroTexto 5">
            <a:extLst>
              <a:ext uri="{FF2B5EF4-FFF2-40B4-BE49-F238E27FC236}">
                <a16:creationId xmlns:a16="http://schemas.microsoft.com/office/drawing/2014/main" id="{7827D5E8-85A0-4978-86F8-93FEAAB709C1}"/>
              </a:ext>
            </a:extLst>
          </p:cNvPr>
          <p:cNvSpPr txBox="1"/>
          <p:nvPr/>
        </p:nvSpPr>
        <p:spPr>
          <a:xfrm>
            <a:off x="3618598" y="234871"/>
            <a:ext cx="8396939" cy="707886"/>
          </a:xfrm>
          <a:prstGeom prst="rect">
            <a:avLst/>
          </a:prstGeom>
          <a:noFill/>
        </p:spPr>
        <p:txBody>
          <a:bodyPr wrap="square" rtlCol="0">
            <a:spAutoFit/>
          </a:bodyPr>
          <a:lstStyle/>
          <a:p>
            <a:pPr algn="r"/>
            <a:r>
              <a:rPr lang="es-ES" sz="4000" dirty="0">
                <a:latin typeface="Montserrat" panose="02000505000000020004" pitchFamily="2" charset="0"/>
              </a:rPr>
              <a:t>EL NUEVO NACIMIENTO</a:t>
            </a:r>
          </a:p>
        </p:txBody>
      </p:sp>
    </p:spTree>
    <p:extLst>
      <p:ext uri="{BB962C8B-B14F-4D97-AF65-F5344CB8AC3E}">
        <p14:creationId xmlns:p14="http://schemas.microsoft.com/office/powerpoint/2010/main" val="10248907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CB79CF9-172A-4B8D-BC78-FA28F6D6C734}"/>
              </a:ext>
            </a:extLst>
          </p:cNvPr>
          <p:cNvPicPr>
            <a:picLocks noChangeAspect="1"/>
          </p:cNvPicPr>
          <p:nvPr/>
        </p:nvPicPr>
        <p:blipFill rotWithShape="1">
          <a:blip r:embed="rId2">
            <a:extLst>
              <a:ext uri="{28A0092B-C50C-407E-A947-70E740481C1C}">
                <a14:useLocalDpi xmlns:a14="http://schemas.microsoft.com/office/drawing/2010/main" val="0"/>
              </a:ext>
            </a:extLst>
          </a:blip>
          <a:srcRect l="14680" t="28000"/>
          <a:stretch/>
        </p:blipFill>
        <p:spPr>
          <a:xfrm>
            <a:off x="0" y="-47912"/>
            <a:ext cx="12192000" cy="6858000"/>
          </a:xfrm>
          <a:prstGeom prst="rect">
            <a:avLst/>
          </a:prstGeom>
        </p:spPr>
      </p:pic>
      <p:sp>
        <p:nvSpPr>
          <p:cNvPr id="5" name="CuadroTexto 4">
            <a:extLst>
              <a:ext uri="{FF2B5EF4-FFF2-40B4-BE49-F238E27FC236}">
                <a16:creationId xmlns:a16="http://schemas.microsoft.com/office/drawing/2014/main" id="{AEC3FE1D-C19C-4ABA-A10F-F3DD25F8FD45}"/>
              </a:ext>
            </a:extLst>
          </p:cNvPr>
          <p:cNvSpPr txBox="1"/>
          <p:nvPr/>
        </p:nvSpPr>
        <p:spPr>
          <a:xfrm>
            <a:off x="262188" y="1546690"/>
            <a:ext cx="11667624" cy="4524315"/>
          </a:xfrm>
          <a:prstGeom prst="rect">
            <a:avLst/>
          </a:prstGeom>
          <a:noFill/>
        </p:spPr>
        <p:txBody>
          <a:bodyPr wrap="square">
            <a:spAutoFit/>
          </a:bodyPr>
          <a:lstStyle/>
          <a:p>
            <a:pPr algn="r">
              <a:defRPr sz="2400">
                <a:solidFill>
                  <a:srgbClr val="FFFFFF"/>
                </a:solidFill>
                <a:latin typeface="Avenir Book"/>
                <a:ea typeface="Avenir Book"/>
                <a:cs typeface="Avenir Book"/>
                <a:sym typeface="Avenir Book"/>
              </a:defRPr>
            </a:pPr>
            <a:r>
              <a:rPr lang="es-ES" sz="3200" dirty="0">
                <a:solidFill>
                  <a:schemeClr val="tx1">
                    <a:lumMod val="95000"/>
                    <a:lumOff val="5000"/>
                  </a:schemeClr>
                </a:solidFill>
                <a:latin typeface="Montserrat" panose="02000505000000020004" pitchFamily="2" charset="0"/>
                <a:ea typeface="Avenir Heavy"/>
                <a:cs typeface="Avenir Heavy"/>
                <a:sym typeface="Avenir Heavy"/>
              </a:rPr>
              <a:t>v.6</a:t>
            </a:r>
            <a:r>
              <a:rPr lang="es-ES" sz="3200" dirty="0">
                <a:solidFill>
                  <a:schemeClr val="tx1">
                    <a:lumMod val="95000"/>
                    <a:lumOff val="5000"/>
                  </a:schemeClr>
                </a:solidFill>
                <a:latin typeface="Montserrat" panose="02000505000000020004" pitchFamily="2" charset="0"/>
              </a:rPr>
              <a:t> Lo que es nacido de la carne, carne es,</a:t>
            </a:r>
          </a:p>
          <a:p>
            <a:pPr algn="just">
              <a:defRPr sz="2400">
                <a:solidFill>
                  <a:srgbClr val="FFFFFF"/>
                </a:solidFill>
                <a:latin typeface="Avenir Book"/>
                <a:ea typeface="Avenir Book"/>
                <a:cs typeface="Avenir Book"/>
                <a:sym typeface="Avenir Book"/>
              </a:defRPr>
            </a:pPr>
            <a:r>
              <a:rPr lang="es-ES" sz="3200" dirty="0">
                <a:solidFill>
                  <a:schemeClr val="tx1">
                    <a:lumMod val="95000"/>
                    <a:lumOff val="5000"/>
                  </a:schemeClr>
                </a:solidFill>
                <a:latin typeface="Montserrat" panose="02000505000000020004" pitchFamily="2" charset="0"/>
              </a:rPr>
              <a:t> y </a:t>
            </a:r>
            <a:r>
              <a:rPr lang="es-ES" sz="3200" u="sng" dirty="0">
                <a:solidFill>
                  <a:schemeClr val="tx1">
                    <a:lumMod val="95000"/>
                    <a:lumOff val="5000"/>
                  </a:schemeClr>
                </a:solidFill>
                <a:latin typeface="Montserrat" panose="02000505000000020004" pitchFamily="2" charset="0"/>
                <a:ea typeface="Avenir Heavy"/>
                <a:cs typeface="Avenir Heavy"/>
                <a:sym typeface="Avenir Heavy"/>
              </a:rPr>
              <a:t>lo que es nacido del Espíritu, espíritu es</a:t>
            </a:r>
            <a:r>
              <a:rPr lang="es-ES" sz="3200" dirty="0">
                <a:solidFill>
                  <a:schemeClr val="tx1">
                    <a:lumMod val="95000"/>
                    <a:lumOff val="5000"/>
                  </a:schemeClr>
                </a:solidFill>
                <a:latin typeface="Montserrat" panose="02000505000000020004" pitchFamily="2" charset="0"/>
              </a:rPr>
              <a:t>. </a:t>
            </a:r>
          </a:p>
          <a:p>
            <a:pPr algn="just">
              <a:defRPr sz="2400">
                <a:solidFill>
                  <a:srgbClr val="FFFFFF"/>
                </a:solidFill>
                <a:latin typeface="Avenir Book"/>
                <a:ea typeface="Avenir Book"/>
                <a:cs typeface="Avenir Book"/>
                <a:sym typeface="Avenir Book"/>
              </a:defRPr>
            </a:pPr>
            <a:endParaRPr lang="es-ES" sz="3200" dirty="0">
              <a:solidFill>
                <a:schemeClr val="tx1">
                  <a:lumMod val="95000"/>
                  <a:lumOff val="5000"/>
                </a:schemeClr>
              </a:solidFill>
              <a:latin typeface="Montserrat" panose="02000505000000020004" pitchFamily="2" charset="0"/>
              <a:ea typeface="Avenir Heavy"/>
              <a:cs typeface="Avenir Heavy"/>
              <a:sym typeface="Avenir Heavy"/>
            </a:endParaRPr>
          </a:p>
          <a:p>
            <a:pPr algn="just">
              <a:defRPr sz="2400">
                <a:solidFill>
                  <a:srgbClr val="FFFFFF"/>
                </a:solidFill>
                <a:latin typeface="Avenir Book"/>
                <a:ea typeface="Avenir Book"/>
                <a:cs typeface="Avenir Book"/>
                <a:sym typeface="Avenir Book"/>
              </a:defRPr>
            </a:pPr>
            <a:r>
              <a:rPr lang="es-ES" sz="3200" dirty="0">
                <a:solidFill>
                  <a:schemeClr val="tx1">
                    <a:lumMod val="95000"/>
                    <a:lumOff val="5000"/>
                  </a:schemeClr>
                </a:solidFill>
                <a:latin typeface="Montserrat" panose="02000505000000020004" pitchFamily="2" charset="0"/>
                <a:ea typeface="Avenir Heavy"/>
                <a:cs typeface="Avenir Heavy"/>
                <a:sym typeface="Avenir Heavy"/>
              </a:rPr>
              <a:t>v.7</a:t>
            </a:r>
            <a:r>
              <a:rPr lang="es-ES" sz="3200" dirty="0">
                <a:solidFill>
                  <a:schemeClr val="tx1">
                    <a:lumMod val="95000"/>
                    <a:lumOff val="5000"/>
                  </a:schemeClr>
                </a:solidFill>
                <a:latin typeface="Montserrat" panose="02000505000000020004" pitchFamily="2" charset="0"/>
              </a:rPr>
              <a:t> No te maravilles de que te dije: </a:t>
            </a:r>
          </a:p>
          <a:p>
            <a:pPr algn="just">
              <a:defRPr sz="2400">
                <a:solidFill>
                  <a:srgbClr val="FFFFFF"/>
                </a:solidFill>
                <a:latin typeface="Avenir Book"/>
                <a:ea typeface="Avenir Book"/>
                <a:cs typeface="Avenir Book"/>
                <a:sym typeface="Avenir Book"/>
              </a:defRPr>
            </a:pPr>
            <a:r>
              <a:rPr lang="es-ES" sz="3200" dirty="0">
                <a:solidFill>
                  <a:schemeClr val="tx1">
                    <a:lumMod val="95000"/>
                    <a:lumOff val="5000"/>
                  </a:schemeClr>
                </a:solidFill>
                <a:latin typeface="Montserrat" panose="02000505000000020004" pitchFamily="2" charset="0"/>
              </a:rPr>
              <a:t>       </a:t>
            </a:r>
            <a:r>
              <a:rPr lang="es-ES" sz="3200" u="sng" dirty="0">
                <a:solidFill>
                  <a:schemeClr val="tx1">
                    <a:lumMod val="95000"/>
                    <a:lumOff val="5000"/>
                  </a:schemeClr>
                </a:solidFill>
                <a:latin typeface="Montserrat" panose="02000505000000020004" pitchFamily="2" charset="0"/>
              </a:rPr>
              <a:t>os es necesario nacer de nuevo</a:t>
            </a:r>
            <a:r>
              <a:rPr lang="es-ES" sz="3200" dirty="0">
                <a:solidFill>
                  <a:schemeClr val="tx1">
                    <a:lumMod val="95000"/>
                    <a:lumOff val="5000"/>
                  </a:schemeClr>
                </a:solidFill>
                <a:latin typeface="Montserrat" panose="02000505000000020004" pitchFamily="2" charset="0"/>
              </a:rPr>
              <a:t>.</a:t>
            </a:r>
          </a:p>
          <a:p>
            <a:pPr algn="just">
              <a:defRPr sz="2400">
                <a:solidFill>
                  <a:srgbClr val="FFFFFF"/>
                </a:solidFill>
                <a:latin typeface="Avenir Book"/>
                <a:ea typeface="Avenir Book"/>
                <a:cs typeface="Avenir Book"/>
                <a:sym typeface="Avenir Book"/>
              </a:defRPr>
            </a:pPr>
            <a:endParaRPr lang="es-ES" sz="3200" dirty="0">
              <a:solidFill>
                <a:schemeClr val="tx1">
                  <a:lumMod val="95000"/>
                  <a:lumOff val="5000"/>
                </a:schemeClr>
              </a:solidFill>
              <a:latin typeface="Montserrat" panose="02000505000000020004" pitchFamily="2" charset="0"/>
              <a:ea typeface="Avenir Heavy"/>
              <a:cs typeface="Avenir Heavy"/>
              <a:sym typeface="Avenir Heavy"/>
            </a:endParaRPr>
          </a:p>
          <a:p>
            <a:pPr algn="just">
              <a:defRPr sz="2400">
                <a:solidFill>
                  <a:srgbClr val="FFFFFF"/>
                </a:solidFill>
                <a:latin typeface="Avenir Book"/>
                <a:ea typeface="Avenir Book"/>
                <a:cs typeface="Avenir Book"/>
                <a:sym typeface="Avenir Book"/>
              </a:defRPr>
            </a:pPr>
            <a:r>
              <a:rPr lang="es-ES" sz="3200" dirty="0">
                <a:solidFill>
                  <a:schemeClr val="bg1"/>
                </a:solidFill>
                <a:latin typeface="Montserrat" panose="02000505000000020004" pitchFamily="2" charset="0"/>
                <a:ea typeface="Avenir Heavy"/>
                <a:cs typeface="Avenir Heavy"/>
                <a:sym typeface="Avenir Heavy"/>
              </a:rPr>
              <a:t>v.8 </a:t>
            </a:r>
            <a:r>
              <a:rPr lang="es-ES" sz="3200" dirty="0">
                <a:solidFill>
                  <a:schemeClr val="bg1"/>
                </a:solidFill>
                <a:latin typeface="Montserrat" panose="02000505000000020004" pitchFamily="2" charset="0"/>
              </a:rPr>
              <a:t> El viento sopla de donde quiere, y oyes su sonido; mas ni sabes de dónde viene, ni a dónde va; así es todo aquel que es </a:t>
            </a:r>
            <a:r>
              <a:rPr lang="es-ES" sz="3200" u="sng" dirty="0">
                <a:solidFill>
                  <a:schemeClr val="bg1"/>
                </a:solidFill>
                <a:latin typeface="Montserrat" panose="02000505000000020004" pitchFamily="2" charset="0"/>
                <a:ea typeface="Avenir Heavy"/>
                <a:cs typeface="Avenir Heavy"/>
                <a:sym typeface="Avenir Heavy"/>
              </a:rPr>
              <a:t>nacido del Espíritu</a:t>
            </a:r>
            <a:r>
              <a:rPr lang="es-ES" sz="3200" dirty="0">
                <a:solidFill>
                  <a:schemeClr val="bg1"/>
                </a:solidFill>
                <a:latin typeface="Montserrat" panose="02000505000000020004" pitchFamily="2" charset="0"/>
              </a:rPr>
              <a:t>.” </a:t>
            </a:r>
            <a:r>
              <a:rPr lang="es-ES" sz="3200" dirty="0">
                <a:solidFill>
                  <a:schemeClr val="bg1"/>
                </a:solidFill>
                <a:latin typeface="Montserrat" panose="02000505000000020004" pitchFamily="2" charset="0"/>
                <a:ea typeface="Avenir Heavy"/>
                <a:cs typeface="Avenir Heavy"/>
                <a:sym typeface="Avenir Heavy"/>
              </a:rPr>
              <a:t>Juan 3.3-8</a:t>
            </a:r>
          </a:p>
        </p:txBody>
      </p:sp>
      <p:sp>
        <p:nvSpPr>
          <p:cNvPr id="4" name="CuadroTexto 3">
            <a:extLst>
              <a:ext uri="{FF2B5EF4-FFF2-40B4-BE49-F238E27FC236}">
                <a16:creationId xmlns:a16="http://schemas.microsoft.com/office/drawing/2014/main" id="{D25EFC56-9526-420B-86A7-45398973B26D}"/>
              </a:ext>
            </a:extLst>
          </p:cNvPr>
          <p:cNvSpPr txBox="1"/>
          <p:nvPr/>
        </p:nvSpPr>
        <p:spPr>
          <a:xfrm>
            <a:off x="3618598" y="234871"/>
            <a:ext cx="8396939" cy="707886"/>
          </a:xfrm>
          <a:prstGeom prst="rect">
            <a:avLst/>
          </a:prstGeom>
          <a:noFill/>
        </p:spPr>
        <p:txBody>
          <a:bodyPr wrap="square" rtlCol="0">
            <a:spAutoFit/>
          </a:bodyPr>
          <a:lstStyle/>
          <a:p>
            <a:pPr algn="r"/>
            <a:r>
              <a:rPr lang="es-ES" sz="4000" dirty="0">
                <a:latin typeface="Montserrat" panose="02000505000000020004" pitchFamily="2" charset="0"/>
              </a:rPr>
              <a:t>EL NUEVO NACIMIENTO</a:t>
            </a:r>
          </a:p>
        </p:txBody>
      </p:sp>
    </p:spTree>
    <p:extLst>
      <p:ext uri="{BB962C8B-B14F-4D97-AF65-F5344CB8AC3E}">
        <p14:creationId xmlns:p14="http://schemas.microsoft.com/office/powerpoint/2010/main" val="29741362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2" descr="Imagen 2">
            <a:extLst>
              <a:ext uri="{FF2B5EF4-FFF2-40B4-BE49-F238E27FC236}">
                <a16:creationId xmlns:a16="http://schemas.microsoft.com/office/drawing/2014/main" id="{33254C61-3DDF-405F-B7B4-F5D3B4B62CB1}"/>
              </a:ext>
            </a:extLst>
          </p:cNvPr>
          <p:cNvPicPr>
            <a:picLocks noChangeAspect="1"/>
          </p:cNvPicPr>
          <p:nvPr/>
        </p:nvPicPr>
        <p:blipFill rotWithShape="1">
          <a:blip r:embed="rId2"/>
          <a:srcRect l="8375" r="4298" b="42876"/>
          <a:stretch/>
        </p:blipFill>
        <p:spPr>
          <a:xfrm>
            <a:off x="7048500" y="4626244"/>
            <a:ext cx="5143500" cy="2208162"/>
          </a:xfrm>
          <a:prstGeom prst="rect">
            <a:avLst/>
          </a:prstGeom>
          <a:ln w="12700">
            <a:miter lim="400000"/>
          </a:ln>
        </p:spPr>
      </p:pic>
      <p:sp>
        <p:nvSpPr>
          <p:cNvPr id="2" name="Rectángulo 1">
            <a:extLst>
              <a:ext uri="{FF2B5EF4-FFF2-40B4-BE49-F238E27FC236}">
                <a16:creationId xmlns:a16="http://schemas.microsoft.com/office/drawing/2014/main" id="{51A4AD6C-2C36-4517-B953-2323B724F406}"/>
              </a:ext>
            </a:extLst>
          </p:cNvPr>
          <p:cNvSpPr/>
          <p:nvPr/>
        </p:nvSpPr>
        <p:spPr>
          <a:xfrm>
            <a:off x="0" y="6488668"/>
            <a:ext cx="7048500" cy="345738"/>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0" name="CuadroTexto 9">
            <a:extLst>
              <a:ext uri="{FF2B5EF4-FFF2-40B4-BE49-F238E27FC236}">
                <a16:creationId xmlns:a16="http://schemas.microsoft.com/office/drawing/2014/main" id="{6F41A8F2-5D9A-4E2E-9863-74B30659696D}"/>
              </a:ext>
            </a:extLst>
          </p:cNvPr>
          <p:cNvSpPr txBox="1"/>
          <p:nvPr/>
        </p:nvSpPr>
        <p:spPr>
          <a:xfrm>
            <a:off x="2571928" y="283929"/>
            <a:ext cx="6979120" cy="707886"/>
          </a:xfrm>
          <a:prstGeom prst="rect">
            <a:avLst/>
          </a:prstGeom>
          <a:noFill/>
        </p:spPr>
        <p:txBody>
          <a:bodyPr wrap="square" rtlCol="0">
            <a:spAutoFit/>
          </a:bodyPr>
          <a:lstStyle/>
          <a:p>
            <a:pPr algn="ctr"/>
            <a:r>
              <a:rPr lang="es-ES" sz="4000" b="1" dirty="0">
                <a:latin typeface="Montserrat" panose="02000505000000020004" pitchFamily="2" charset="0"/>
              </a:rPr>
              <a:t>EL NUEVO NACIMIENTO</a:t>
            </a:r>
          </a:p>
        </p:txBody>
      </p:sp>
      <p:sp>
        <p:nvSpPr>
          <p:cNvPr id="6" name="Rectángulo 5">
            <a:extLst>
              <a:ext uri="{FF2B5EF4-FFF2-40B4-BE49-F238E27FC236}">
                <a16:creationId xmlns:a16="http://schemas.microsoft.com/office/drawing/2014/main" id="{E196C79C-F773-C442-9DFD-1C20010C431F}"/>
              </a:ext>
            </a:extLst>
          </p:cNvPr>
          <p:cNvSpPr/>
          <p:nvPr/>
        </p:nvSpPr>
        <p:spPr>
          <a:xfrm>
            <a:off x="64169" y="1855459"/>
            <a:ext cx="12240126" cy="2526013"/>
          </a:xfrm>
          <a:prstGeom prst="rect">
            <a:avLst/>
          </a:prstGeom>
        </p:spPr>
        <p:txBody>
          <a:bodyPr wrap="square">
            <a:spAutoFit/>
          </a:bodyPr>
          <a:lstStyle/>
          <a:p>
            <a:pPr marL="514350" indent="-514350">
              <a:lnSpc>
                <a:spcPct val="115000"/>
              </a:lnSpc>
              <a:buFont typeface="+mj-lt"/>
              <a:buAutoNum type="alphaLcParenR"/>
            </a:pPr>
            <a:r>
              <a:rPr lang="es-ES" sz="3500" dirty="0">
                <a:latin typeface="Montserrat" pitchFamily="2" charset="77"/>
                <a:ea typeface="Times New Roman" panose="02020603050405020304" pitchFamily="18" charset="0"/>
              </a:rPr>
              <a:t>Es necesario para la salvación, vs. 3, 5, 7. </a:t>
            </a:r>
          </a:p>
          <a:p>
            <a:pPr marL="514350" indent="-514350">
              <a:lnSpc>
                <a:spcPct val="115000"/>
              </a:lnSpc>
              <a:buFont typeface="+mj-lt"/>
              <a:buAutoNum type="alphaLcParenR"/>
            </a:pPr>
            <a:r>
              <a:rPr lang="es-ES" sz="3500" dirty="0">
                <a:latin typeface="Montserrat" pitchFamily="2" charset="77"/>
                <a:ea typeface="Times New Roman" panose="02020603050405020304" pitchFamily="18" charset="0"/>
              </a:rPr>
              <a:t>No puede ser producido o provocado por el        hombre  vs. 6. </a:t>
            </a:r>
          </a:p>
          <a:p>
            <a:pPr marL="514350" indent="-514350">
              <a:lnSpc>
                <a:spcPct val="115000"/>
              </a:lnSpc>
              <a:buFont typeface="+mj-lt"/>
              <a:buAutoNum type="alphaLcParenR"/>
            </a:pPr>
            <a:r>
              <a:rPr lang="es-ES" sz="3500" dirty="0">
                <a:latin typeface="Montserrat" pitchFamily="2" charset="77"/>
                <a:ea typeface="Times New Roman" panose="02020603050405020304" pitchFamily="18" charset="0"/>
              </a:rPr>
              <a:t>Es una obra soberana del Espíritu de Dios, vs. 5, 6, 8. </a:t>
            </a:r>
          </a:p>
        </p:txBody>
      </p:sp>
    </p:spTree>
    <p:extLst>
      <p:ext uri="{BB962C8B-B14F-4D97-AF65-F5344CB8AC3E}">
        <p14:creationId xmlns:p14="http://schemas.microsoft.com/office/powerpoint/2010/main" val="30194541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8553691" y="5636710"/>
            <a:ext cx="3492899" cy="1036624"/>
          </a:xfrm>
          <a:prstGeom prst="rect">
            <a:avLst/>
          </a:prstGeom>
        </p:spPr>
      </p:pic>
      <p:sp>
        <p:nvSpPr>
          <p:cNvPr id="11" name="Rectángulo 10">
            <a:extLst>
              <a:ext uri="{FF2B5EF4-FFF2-40B4-BE49-F238E27FC236}">
                <a16:creationId xmlns:a16="http://schemas.microsoft.com/office/drawing/2014/main" id="{D6CE0323-91AD-40C5-A6FE-EDF935A4CB00}"/>
              </a:ext>
            </a:extLst>
          </p:cNvPr>
          <p:cNvSpPr/>
          <p:nvPr/>
        </p:nvSpPr>
        <p:spPr>
          <a:xfrm>
            <a:off x="182933" y="1604331"/>
            <a:ext cx="11762140" cy="3681585"/>
          </a:xfrm>
          <a:prstGeom prst="rect">
            <a:avLst/>
          </a:prstGeom>
        </p:spPr>
        <p:txBody>
          <a:bodyPr wrap="square">
            <a:spAutoFit/>
          </a:bodyPr>
          <a:lstStyle/>
          <a:p>
            <a:pPr>
              <a:lnSpc>
                <a:spcPct val="150000"/>
              </a:lnSpc>
            </a:pPr>
            <a:r>
              <a:rPr lang="es-ES" sz="4000" b="1" dirty="0" err="1">
                <a:latin typeface="Montserrat" pitchFamily="2" charset="77"/>
              </a:rPr>
              <a:t>Hch</a:t>
            </a:r>
            <a:r>
              <a:rPr lang="es-ES" sz="4000" b="1" dirty="0">
                <a:latin typeface="Montserrat" pitchFamily="2" charset="77"/>
              </a:rPr>
              <a:t>. 7:51</a:t>
            </a:r>
            <a:r>
              <a:rPr lang="es-ES" sz="4000" dirty="0">
                <a:latin typeface="Montserrat" pitchFamily="2" charset="77"/>
              </a:rPr>
              <a:t> !!Duros de cerviz, e incircuncisos de corazón y de oídos! Vosotros </a:t>
            </a:r>
            <a:r>
              <a:rPr lang="es-ES" sz="4000" b="1" i="1" u="sng" dirty="0">
                <a:solidFill>
                  <a:srgbClr val="B54E9D"/>
                </a:solidFill>
                <a:latin typeface="Montserrat" pitchFamily="2" charset="77"/>
              </a:rPr>
              <a:t>resistís siempre al Espíritu Santo</a:t>
            </a:r>
            <a:r>
              <a:rPr lang="es-ES" sz="4000" dirty="0">
                <a:solidFill>
                  <a:srgbClr val="B54E9D"/>
                </a:solidFill>
                <a:latin typeface="Montserrat" pitchFamily="2" charset="77"/>
              </a:rPr>
              <a:t>; </a:t>
            </a:r>
            <a:r>
              <a:rPr lang="es-ES" sz="4000" dirty="0">
                <a:latin typeface="Montserrat" pitchFamily="2" charset="77"/>
              </a:rPr>
              <a:t>como vuestros padres, así también vosotros.</a:t>
            </a:r>
          </a:p>
        </p:txBody>
      </p:sp>
      <p:sp>
        <p:nvSpPr>
          <p:cNvPr id="14" name="Rectángulo 13">
            <a:extLst>
              <a:ext uri="{FF2B5EF4-FFF2-40B4-BE49-F238E27FC236}">
                <a16:creationId xmlns:a16="http://schemas.microsoft.com/office/drawing/2014/main" id="{085273CB-CD47-4F2E-B90F-A0954958DD0B}"/>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a:extLst>
              <a:ext uri="{FF2B5EF4-FFF2-40B4-BE49-F238E27FC236}">
                <a16:creationId xmlns:a16="http://schemas.microsoft.com/office/drawing/2014/main" id="{107360BF-7BF9-43DE-8A09-7FB7D8E9A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29" y="130630"/>
            <a:ext cx="1904132" cy="1051512"/>
          </a:xfrm>
          <a:prstGeom prst="rect">
            <a:avLst/>
          </a:prstGeom>
        </p:spPr>
      </p:pic>
    </p:spTree>
    <p:extLst>
      <p:ext uri="{BB962C8B-B14F-4D97-AF65-F5344CB8AC3E}">
        <p14:creationId xmlns:p14="http://schemas.microsoft.com/office/powerpoint/2010/main" val="708197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47A24E7F-2342-4DA6-9A5E-DAF26EADF49E}"/>
              </a:ext>
            </a:extLst>
          </p:cNvPr>
          <p:cNvPicPr>
            <a:picLocks noChangeAspect="1"/>
          </p:cNvPicPr>
          <p:nvPr/>
        </p:nvPicPr>
        <p:blipFill rotWithShape="1">
          <a:blip r:embed="rId2">
            <a:extLst>
              <a:ext uri="{28A0092B-C50C-407E-A947-70E740481C1C}">
                <a14:useLocalDpi xmlns:a14="http://schemas.microsoft.com/office/drawing/2010/main" val="0"/>
              </a:ext>
            </a:extLst>
          </a:blip>
          <a:srcRect l="8946" t="13923" r="1"/>
          <a:stretch/>
        </p:blipFill>
        <p:spPr>
          <a:xfrm>
            <a:off x="0" y="-1"/>
            <a:ext cx="12191618" cy="6858001"/>
          </a:xfrm>
          <a:prstGeom prst="rect">
            <a:avLst/>
          </a:prstGeom>
        </p:spPr>
      </p:pic>
      <p:sp>
        <p:nvSpPr>
          <p:cNvPr id="11" name="Rectángulo 10">
            <a:extLst>
              <a:ext uri="{FF2B5EF4-FFF2-40B4-BE49-F238E27FC236}">
                <a16:creationId xmlns:a16="http://schemas.microsoft.com/office/drawing/2014/main" id="{7A48BC6C-113C-42EA-B957-08017F72E51E}"/>
              </a:ext>
            </a:extLst>
          </p:cNvPr>
          <p:cNvSpPr/>
          <p:nvPr/>
        </p:nvSpPr>
        <p:spPr>
          <a:xfrm>
            <a:off x="160422" y="1992689"/>
            <a:ext cx="11871157" cy="5370701"/>
          </a:xfrm>
          <a:prstGeom prst="rect">
            <a:avLst/>
          </a:prstGeom>
        </p:spPr>
        <p:txBody>
          <a:bodyPr wrap="square">
            <a:spAutoFit/>
          </a:bodyPr>
          <a:lstStyle/>
          <a:p>
            <a:pPr algn="r">
              <a:lnSpc>
                <a:spcPct val="150000"/>
              </a:lnSpc>
            </a:pPr>
            <a:r>
              <a:rPr lang="es-ES" sz="3000" dirty="0">
                <a:solidFill>
                  <a:schemeClr val="bg1"/>
                </a:solidFill>
                <a:latin typeface="Montserrat" panose="02000505000000020004" pitchFamily="2" charset="0"/>
              </a:rPr>
              <a:t>El nuevo nacimiento </a:t>
            </a:r>
          </a:p>
          <a:p>
            <a:pPr algn="just">
              <a:lnSpc>
                <a:spcPct val="150000"/>
              </a:lnSpc>
            </a:pPr>
            <a:r>
              <a:rPr lang="es-ES" sz="3000" dirty="0">
                <a:solidFill>
                  <a:schemeClr val="bg1"/>
                </a:solidFill>
                <a:latin typeface="Montserrat" panose="02000505000000020004" pitchFamily="2" charset="0"/>
              </a:rPr>
              <a:t>es la obra de Dios cambiando la disposición de nuestros corazones. Es Dios quitando el corazón insensible, y dándonos uno que percibe y recibe gozoso, las cosas que vienen de Él. Es Dios dándonos un corazón que gozoso responde a su Palabra, ama sus mandamientos, y se deleita en la gracia del Evangelio.</a:t>
            </a:r>
          </a:p>
          <a:p>
            <a:pPr algn="just"/>
            <a:endParaRPr lang="es-ES_tradnl" sz="2800" dirty="0">
              <a:solidFill>
                <a:schemeClr val="bg1"/>
              </a:solidFill>
              <a:latin typeface="Montserrat" panose="02000505000000020004" pitchFamily="2" charset="0"/>
            </a:endParaRPr>
          </a:p>
        </p:txBody>
      </p:sp>
      <p:sp>
        <p:nvSpPr>
          <p:cNvPr id="15" name="CuadroTexto 14">
            <a:extLst>
              <a:ext uri="{FF2B5EF4-FFF2-40B4-BE49-F238E27FC236}">
                <a16:creationId xmlns:a16="http://schemas.microsoft.com/office/drawing/2014/main" id="{515EFB53-0E06-4D74-9DA3-030E87016A93}"/>
              </a:ext>
            </a:extLst>
          </p:cNvPr>
          <p:cNvSpPr txBox="1"/>
          <p:nvPr/>
        </p:nvSpPr>
        <p:spPr>
          <a:xfrm>
            <a:off x="5269641" y="392733"/>
            <a:ext cx="6552708" cy="1477328"/>
          </a:xfrm>
          <a:prstGeom prst="rect">
            <a:avLst/>
          </a:prstGeom>
          <a:noFill/>
        </p:spPr>
        <p:txBody>
          <a:bodyPr wrap="square" rtlCol="0">
            <a:spAutoFit/>
          </a:bodyPr>
          <a:lstStyle/>
          <a:p>
            <a:pPr algn="r"/>
            <a:r>
              <a:rPr lang="es-ES" sz="4500" dirty="0">
                <a:solidFill>
                  <a:srgbClr val="92D050"/>
                </a:solidFill>
                <a:latin typeface="Montserrat" panose="02000505000000020004" pitchFamily="2" charset="0"/>
              </a:rPr>
              <a:t>¿QUÉ ES EL NUEVO NACIMEINTO?</a:t>
            </a:r>
          </a:p>
        </p:txBody>
      </p:sp>
    </p:spTree>
    <p:extLst>
      <p:ext uri="{BB962C8B-B14F-4D97-AF65-F5344CB8AC3E}">
        <p14:creationId xmlns:p14="http://schemas.microsoft.com/office/powerpoint/2010/main" val="422825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0722C39-2E7C-40F7-9468-7EE4610D7078}"/>
              </a:ext>
            </a:extLst>
          </p:cNvPr>
          <p:cNvPicPr>
            <a:picLocks noChangeAspect="1"/>
          </p:cNvPicPr>
          <p:nvPr/>
        </p:nvPicPr>
        <p:blipFill>
          <a:blip r:embed="rId2">
            <a:extLst>
              <a:ext uri="{28A0092B-C50C-407E-A947-70E740481C1C}">
                <a14:useLocalDpi xmlns:a14="http://schemas.microsoft.com/office/drawing/2010/main" val="0"/>
              </a:ext>
            </a:extLst>
          </a:blip>
          <a:srcRect t="2" b="2"/>
          <a:stretch/>
        </p:blipFill>
        <p:spPr>
          <a:xfrm>
            <a:off x="0" y="1"/>
            <a:ext cx="12192000" cy="6858000"/>
          </a:xfrm>
          <a:prstGeom prst="rect">
            <a:avLst/>
          </a:prstGeom>
        </p:spPr>
      </p:pic>
      <p:sp>
        <p:nvSpPr>
          <p:cNvPr id="11" name="Rectángulo 10">
            <a:extLst>
              <a:ext uri="{FF2B5EF4-FFF2-40B4-BE49-F238E27FC236}">
                <a16:creationId xmlns:a16="http://schemas.microsoft.com/office/drawing/2014/main" id="{7A48BC6C-113C-42EA-B957-08017F72E51E}"/>
              </a:ext>
            </a:extLst>
          </p:cNvPr>
          <p:cNvSpPr/>
          <p:nvPr/>
        </p:nvSpPr>
        <p:spPr>
          <a:xfrm>
            <a:off x="219576" y="1832270"/>
            <a:ext cx="11715750" cy="5478423"/>
          </a:xfrm>
          <a:prstGeom prst="rect">
            <a:avLst/>
          </a:prstGeom>
        </p:spPr>
        <p:txBody>
          <a:bodyPr wrap="square">
            <a:spAutoFit/>
          </a:bodyPr>
          <a:lstStyle/>
          <a:p>
            <a:pPr algn="just">
              <a:lnSpc>
                <a:spcPct val="115000"/>
              </a:lnSpc>
              <a:spcBef>
                <a:spcPts val="1200"/>
              </a:spcBef>
              <a:defRPr sz="2800">
                <a:solidFill>
                  <a:srgbClr val="FFFFFF"/>
                </a:solidFill>
                <a:latin typeface="Avenir Heavy"/>
                <a:ea typeface="Avenir Heavy"/>
                <a:cs typeface="Avenir Heavy"/>
                <a:sym typeface="Avenir Heavy"/>
              </a:defRPr>
            </a:pPr>
            <a:r>
              <a:rPr lang="es-ES" sz="4000" dirty="0">
                <a:latin typeface="Montserrat" pitchFamily="2" charset="77"/>
              </a:rPr>
              <a:t>El ser humano</a:t>
            </a:r>
            <a:r>
              <a:rPr lang="es-ES" sz="4000" dirty="0">
                <a:latin typeface="Montserrat" pitchFamily="2" charset="77"/>
                <a:ea typeface="Avenir Book"/>
                <a:cs typeface="Avenir Book"/>
                <a:sym typeface="Avenir Book"/>
              </a:rPr>
              <a:t> no sólo es enemigo de Dios sino que además su corazón está inclinado al mal y al pecado por naturaleza. Si creemos que el centro de la voluntad (El corazón) del hombre está completamente dañado no necesitamos una reparación, lo que hemos de recibir es un corazón NUEVO. </a:t>
            </a:r>
          </a:p>
          <a:p>
            <a:pPr algn="just"/>
            <a:endParaRPr lang="es-ES_tradnl" sz="2800" dirty="0">
              <a:solidFill>
                <a:schemeClr val="bg1"/>
              </a:solidFill>
              <a:latin typeface="Montserrat" panose="02000505000000020004" pitchFamily="2" charset="0"/>
            </a:endParaRPr>
          </a:p>
        </p:txBody>
      </p:sp>
      <p:sp>
        <p:nvSpPr>
          <p:cNvPr id="12" name="CuadroTexto 11">
            <a:extLst>
              <a:ext uri="{FF2B5EF4-FFF2-40B4-BE49-F238E27FC236}">
                <a16:creationId xmlns:a16="http://schemas.microsoft.com/office/drawing/2014/main" id="{D70DB6AF-BBC8-4F5D-8520-339191F821B6}"/>
              </a:ext>
            </a:extLst>
          </p:cNvPr>
          <p:cNvSpPr txBox="1"/>
          <p:nvPr/>
        </p:nvSpPr>
        <p:spPr>
          <a:xfrm>
            <a:off x="219576" y="198267"/>
            <a:ext cx="7753349" cy="1323439"/>
          </a:xfrm>
          <a:prstGeom prst="rect">
            <a:avLst/>
          </a:prstGeom>
          <a:noFill/>
        </p:spPr>
        <p:txBody>
          <a:bodyPr wrap="square" rtlCol="0">
            <a:spAutoFit/>
          </a:bodyPr>
          <a:lstStyle/>
          <a:p>
            <a:r>
              <a:rPr lang="es-ES" sz="4000" b="1" dirty="0">
                <a:solidFill>
                  <a:srgbClr val="92D050"/>
                </a:solidFill>
                <a:latin typeface="Montserrat" panose="02000505000000020004" pitchFamily="2" charset="0"/>
              </a:rPr>
              <a:t>LA REGENERACIÓN: </a:t>
            </a:r>
          </a:p>
          <a:p>
            <a:r>
              <a:rPr lang="es-ES" sz="4000" b="1" dirty="0">
                <a:solidFill>
                  <a:srgbClr val="92D050"/>
                </a:solidFill>
                <a:latin typeface="Montserrat" panose="02000505000000020004" pitchFamily="2" charset="0"/>
              </a:rPr>
              <a:t>UN NUEVO NACIMIENTO</a:t>
            </a:r>
          </a:p>
        </p:txBody>
      </p:sp>
    </p:spTree>
    <p:extLst>
      <p:ext uri="{BB962C8B-B14F-4D97-AF65-F5344CB8AC3E}">
        <p14:creationId xmlns:p14="http://schemas.microsoft.com/office/powerpoint/2010/main" val="1962709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B54E9D"/>
              </a:solidFill>
            </a:endParaRPr>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9128760" y="5636710"/>
            <a:ext cx="2917830" cy="1036624"/>
          </a:xfrm>
          <a:prstGeom prst="rect">
            <a:avLst/>
          </a:prstGeom>
        </p:spPr>
      </p:pic>
      <p:sp>
        <p:nvSpPr>
          <p:cNvPr id="14" name="Rectángulo 13">
            <a:extLst>
              <a:ext uri="{FF2B5EF4-FFF2-40B4-BE49-F238E27FC236}">
                <a16:creationId xmlns:a16="http://schemas.microsoft.com/office/drawing/2014/main" id="{F7CC9E88-B67D-4267-B734-D7BDD7BDBCE5}"/>
              </a:ext>
            </a:extLst>
          </p:cNvPr>
          <p:cNvSpPr/>
          <p:nvPr/>
        </p:nvSpPr>
        <p:spPr>
          <a:xfrm>
            <a:off x="145410" y="1268175"/>
            <a:ext cx="11570340" cy="4247317"/>
          </a:xfrm>
          <a:prstGeom prst="rect">
            <a:avLst/>
          </a:prstGeom>
        </p:spPr>
        <p:txBody>
          <a:bodyPr wrap="square">
            <a:spAutoFit/>
          </a:bodyPr>
          <a:lstStyle/>
          <a:p>
            <a:pPr algn="just"/>
            <a:r>
              <a:rPr lang="es-ES" sz="3000" b="1" u="sng" dirty="0">
                <a:solidFill>
                  <a:srgbClr val="B54E9D"/>
                </a:solidFill>
                <a:latin typeface="Montserrat" panose="02000505000000020004" pitchFamily="2" charset="0"/>
                <a:ea typeface="Avenir Book" charset="0"/>
                <a:cs typeface="Avenir Book" charset="0"/>
              </a:rPr>
              <a:t>Esparciré</a:t>
            </a:r>
            <a:r>
              <a:rPr lang="es-ES" sz="3000" u="sng" dirty="0">
                <a:solidFill>
                  <a:srgbClr val="000000"/>
                </a:solidFill>
                <a:latin typeface="Montserrat" panose="02000505000000020004" pitchFamily="2" charset="0"/>
                <a:ea typeface="Avenir Book" charset="0"/>
                <a:cs typeface="Avenir Book" charset="0"/>
              </a:rPr>
              <a:t> </a:t>
            </a:r>
            <a:r>
              <a:rPr lang="es-ES" sz="3000" dirty="0">
                <a:solidFill>
                  <a:srgbClr val="000000"/>
                </a:solidFill>
                <a:latin typeface="Montserrat" panose="02000505000000020004" pitchFamily="2" charset="0"/>
                <a:ea typeface="Avenir Book" charset="0"/>
                <a:cs typeface="Avenir Book" charset="0"/>
              </a:rPr>
              <a:t>sobre vosotros agua limpia, y </a:t>
            </a:r>
            <a:r>
              <a:rPr lang="es-ES" sz="3000" b="1" u="sng" dirty="0">
                <a:solidFill>
                  <a:srgbClr val="B54E9D"/>
                </a:solidFill>
                <a:latin typeface="Montserrat" panose="02000505000000020004" pitchFamily="2" charset="0"/>
                <a:ea typeface="Avenir Book" charset="0"/>
                <a:cs typeface="Avenir Book" charset="0"/>
              </a:rPr>
              <a:t>seréis limpiados </a:t>
            </a:r>
            <a:r>
              <a:rPr lang="es-ES" sz="3000" dirty="0">
                <a:solidFill>
                  <a:srgbClr val="000000"/>
                </a:solidFill>
                <a:latin typeface="Montserrat" panose="02000505000000020004" pitchFamily="2" charset="0"/>
                <a:ea typeface="Avenir Book" charset="0"/>
                <a:cs typeface="Avenir Book" charset="0"/>
              </a:rPr>
              <a:t>de todas vuestras inmundicias; y de todos vuestros ídolos </a:t>
            </a:r>
            <a:r>
              <a:rPr lang="es-ES" sz="3000" b="1" u="sng" dirty="0">
                <a:solidFill>
                  <a:srgbClr val="B54E9D"/>
                </a:solidFill>
                <a:latin typeface="Montserrat" panose="02000505000000020004" pitchFamily="2" charset="0"/>
                <a:ea typeface="Avenir Book" charset="0"/>
                <a:cs typeface="Avenir Book" charset="0"/>
              </a:rPr>
              <a:t>os limpiaré</a:t>
            </a:r>
            <a:r>
              <a:rPr lang="es-ES" sz="3000" dirty="0">
                <a:solidFill>
                  <a:srgbClr val="000000"/>
                </a:solidFill>
                <a:latin typeface="Montserrat" panose="02000505000000020004" pitchFamily="2" charset="0"/>
                <a:ea typeface="Avenir Book" charset="0"/>
                <a:cs typeface="Avenir Book" charset="0"/>
              </a:rPr>
              <a:t>. </a:t>
            </a:r>
          </a:p>
          <a:p>
            <a:pPr algn="just"/>
            <a:endParaRPr lang="es-ES" sz="3000" dirty="0">
              <a:solidFill>
                <a:srgbClr val="000000"/>
              </a:solidFill>
              <a:latin typeface="Montserrat" panose="02000505000000020004" pitchFamily="2" charset="0"/>
              <a:ea typeface="Avenir Book" charset="0"/>
              <a:cs typeface="Avenir Book" charset="0"/>
            </a:endParaRPr>
          </a:p>
          <a:p>
            <a:pPr algn="just"/>
            <a:r>
              <a:rPr lang="es-ES" sz="3000" b="1" u="sng" dirty="0">
                <a:solidFill>
                  <a:srgbClr val="B54E9D"/>
                </a:solidFill>
                <a:latin typeface="Montserrat" panose="02000505000000020004" pitchFamily="2" charset="0"/>
                <a:ea typeface="Avenir Book" charset="0"/>
                <a:cs typeface="Avenir Book" charset="0"/>
              </a:rPr>
              <a:t>Os daré </a:t>
            </a:r>
            <a:r>
              <a:rPr lang="es-ES" sz="3000" dirty="0">
                <a:solidFill>
                  <a:srgbClr val="000000"/>
                </a:solidFill>
                <a:latin typeface="Montserrat" panose="02000505000000020004" pitchFamily="2" charset="0"/>
                <a:ea typeface="Avenir Book" charset="0"/>
                <a:cs typeface="Avenir Book" charset="0"/>
              </a:rPr>
              <a:t>un corazón nuevo, y </a:t>
            </a:r>
            <a:r>
              <a:rPr lang="es-ES" sz="3000" b="1" u="sng" dirty="0">
                <a:solidFill>
                  <a:srgbClr val="B54E9D"/>
                </a:solidFill>
                <a:latin typeface="Montserrat" panose="02000505000000020004" pitchFamily="2" charset="0"/>
                <a:ea typeface="Avenir Book" charset="0"/>
                <a:cs typeface="Avenir Book" charset="0"/>
              </a:rPr>
              <a:t>pondré</a:t>
            </a:r>
            <a:r>
              <a:rPr lang="es-ES" sz="3000" dirty="0">
                <a:solidFill>
                  <a:srgbClr val="000000"/>
                </a:solidFill>
                <a:latin typeface="Montserrat" panose="02000505000000020004" pitchFamily="2" charset="0"/>
                <a:ea typeface="Avenir Book" charset="0"/>
                <a:cs typeface="Avenir Book" charset="0"/>
              </a:rPr>
              <a:t> espíritu nuevo dentro de vosotros; </a:t>
            </a:r>
            <a:r>
              <a:rPr lang="es-ES" sz="3000" b="1" u="sng" dirty="0">
                <a:solidFill>
                  <a:srgbClr val="B54E9D"/>
                </a:solidFill>
                <a:latin typeface="Montserrat" panose="02000505000000020004" pitchFamily="2" charset="0"/>
                <a:ea typeface="Avenir Book" charset="0"/>
                <a:cs typeface="Avenir Book" charset="0"/>
              </a:rPr>
              <a:t>y quitaré </a:t>
            </a:r>
            <a:r>
              <a:rPr lang="es-ES" sz="3000" dirty="0">
                <a:solidFill>
                  <a:srgbClr val="000000"/>
                </a:solidFill>
                <a:latin typeface="Montserrat" panose="02000505000000020004" pitchFamily="2" charset="0"/>
                <a:ea typeface="Avenir Book" charset="0"/>
                <a:cs typeface="Avenir Book" charset="0"/>
              </a:rPr>
              <a:t>de vuestra carne el corazón de piedra, y </a:t>
            </a:r>
            <a:r>
              <a:rPr lang="es-ES" sz="3000" b="1" u="sng" dirty="0">
                <a:solidFill>
                  <a:srgbClr val="B54E9D"/>
                </a:solidFill>
                <a:latin typeface="Montserrat" panose="02000505000000020004" pitchFamily="2" charset="0"/>
                <a:ea typeface="Avenir Book" charset="0"/>
                <a:cs typeface="Avenir Book" charset="0"/>
              </a:rPr>
              <a:t>os daré</a:t>
            </a:r>
            <a:r>
              <a:rPr lang="es-ES" sz="3000" b="1" dirty="0">
                <a:solidFill>
                  <a:srgbClr val="B54E9D"/>
                </a:solidFill>
                <a:latin typeface="Montserrat" panose="02000505000000020004" pitchFamily="2" charset="0"/>
                <a:ea typeface="Avenir Book" charset="0"/>
                <a:cs typeface="Avenir Book" charset="0"/>
              </a:rPr>
              <a:t> </a:t>
            </a:r>
            <a:r>
              <a:rPr lang="es-ES" sz="3000" dirty="0">
                <a:solidFill>
                  <a:srgbClr val="000000"/>
                </a:solidFill>
                <a:latin typeface="Montserrat" panose="02000505000000020004" pitchFamily="2" charset="0"/>
                <a:ea typeface="Avenir Book" charset="0"/>
                <a:cs typeface="Avenir Book" charset="0"/>
              </a:rPr>
              <a:t>un corazón de carne. Y pondré dentro de vosotros mi Espíritu, y </a:t>
            </a:r>
            <a:r>
              <a:rPr lang="es-ES" sz="3000" b="1" u="sng" dirty="0">
                <a:solidFill>
                  <a:srgbClr val="B54E9D"/>
                </a:solidFill>
                <a:latin typeface="Montserrat" panose="02000505000000020004" pitchFamily="2" charset="0"/>
                <a:ea typeface="Avenir Book" charset="0"/>
                <a:cs typeface="Avenir Book" charset="0"/>
              </a:rPr>
              <a:t>haré que andéis</a:t>
            </a:r>
            <a:r>
              <a:rPr lang="es-ES" sz="3000" u="sng" dirty="0">
                <a:solidFill>
                  <a:srgbClr val="000000"/>
                </a:solidFill>
                <a:latin typeface="Montserrat" panose="02000505000000020004" pitchFamily="2" charset="0"/>
                <a:ea typeface="Avenir Book" charset="0"/>
                <a:cs typeface="Avenir Book" charset="0"/>
              </a:rPr>
              <a:t> </a:t>
            </a:r>
            <a:r>
              <a:rPr lang="es-ES" sz="3000" dirty="0">
                <a:solidFill>
                  <a:srgbClr val="000000"/>
                </a:solidFill>
                <a:latin typeface="Montserrat" panose="02000505000000020004" pitchFamily="2" charset="0"/>
                <a:ea typeface="Avenir Book" charset="0"/>
                <a:cs typeface="Avenir Book" charset="0"/>
              </a:rPr>
              <a:t>en mis estatutos, y guardéis mis preceptos, y los pongáis por obra. </a:t>
            </a:r>
          </a:p>
        </p:txBody>
      </p:sp>
      <p:sp>
        <p:nvSpPr>
          <p:cNvPr id="12" name="CuadroTexto 11">
            <a:extLst>
              <a:ext uri="{FF2B5EF4-FFF2-40B4-BE49-F238E27FC236}">
                <a16:creationId xmlns:a16="http://schemas.microsoft.com/office/drawing/2014/main" id="{97D2E345-DFAE-4923-A8B3-058CA096F77A}"/>
              </a:ext>
            </a:extLst>
          </p:cNvPr>
          <p:cNvSpPr txBox="1"/>
          <p:nvPr/>
        </p:nvSpPr>
        <p:spPr>
          <a:xfrm>
            <a:off x="3361924" y="172958"/>
            <a:ext cx="8114215" cy="707886"/>
          </a:xfrm>
          <a:prstGeom prst="rect">
            <a:avLst/>
          </a:prstGeom>
          <a:noFill/>
        </p:spPr>
        <p:txBody>
          <a:bodyPr wrap="square" rtlCol="0">
            <a:spAutoFit/>
          </a:bodyPr>
          <a:lstStyle/>
          <a:p>
            <a:r>
              <a:rPr lang="es-ES" sz="4000" b="1" dirty="0">
                <a:latin typeface="Montserrat" panose="02000505000000020004" pitchFamily="2" charset="0"/>
              </a:rPr>
              <a:t>EZEQUIEL 36. 25-27</a:t>
            </a:r>
          </a:p>
        </p:txBody>
      </p:sp>
    </p:spTree>
    <p:extLst>
      <p:ext uri="{BB962C8B-B14F-4D97-AF65-F5344CB8AC3E}">
        <p14:creationId xmlns:p14="http://schemas.microsoft.com/office/powerpoint/2010/main" val="13103508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E70BCB-0659-4A8C-9F2A-786FF05E011F}"/>
              </a:ext>
            </a:extLst>
          </p:cNvPr>
          <p:cNvPicPr>
            <a:picLocks noChangeAspect="1"/>
          </p:cNvPicPr>
          <p:nvPr/>
        </p:nvPicPr>
        <p:blipFill rotWithShape="1">
          <a:blip r:embed="rId2">
            <a:extLst>
              <a:ext uri="{28A0092B-C50C-407E-A947-70E740481C1C}">
                <a14:useLocalDpi xmlns:a14="http://schemas.microsoft.com/office/drawing/2010/main" val="0"/>
              </a:ext>
            </a:extLst>
          </a:blip>
          <a:srcRect b="14093"/>
          <a:stretch/>
        </p:blipFill>
        <p:spPr>
          <a:xfrm>
            <a:off x="0" y="-1"/>
            <a:ext cx="12192000" cy="6858001"/>
          </a:xfrm>
          <a:prstGeom prst="rect">
            <a:avLst/>
          </a:prstGeom>
        </p:spPr>
      </p:pic>
      <p:sp>
        <p:nvSpPr>
          <p:cNvPr id="11" name="Rectángulo 10">
            <a:extLst>
              <a:ext uri="{FF2B5EF4-FFF2-40B4-BE49-F238E27FC236}">
                <a16:creationId xmlns:a16="http://schemas.microsoft.com/office/drawing/2014/main" id="{7A48BC6C-113C-42EA-B957-08017F72E51E}"/>
              </a:ext>
            </a:extLst>
          </p:cNvPr>
          <p:cNvSpPr/>
          <p:nvPr/>
        </p:nvSpPr>
        <p:spPr>
          <a:xfrm>
            <a:off x="192505" y="101296"/>
            <a:ext cx="11806989" cy="4316566"/>
          </a:xfrm>
          <a:prstGeom prst="rect">
            <a:avLst/>
          </a:prstGeom>
        </p:spPr>
        <p:txBody>
          <a:bodyPr wrap="square">
            <a:spAutoFit/>
          </a:bodyPr>
          <a:lstStyle/>
          <a:p>
            <a:pPr algn="just">
              <a:lnSpc>
                <a:spcPct val="115000"/>
              </a:lnSpc>
              <a:defRPr sz="2800">
                <a:solidFill>
                  <a:srgbClr val="FFFFFF"/>
                </a:solidFill>
                <a:latin typeface="Avenir Book"/>
                <a:ea typeface="Avenir Book"/>
                <a:cs typeface="Avenir Book"/>
                <a:sym typeface="Avenir Book"/>
              </a:defRPr>
            </a:pPr>
            <a:r>
              <a:rPr lang="es-ES" sz="3500" dirty="0">
                <a:solidFill>
                  <a:schemeClr val="tx1">
                    <a:lumMod val="95000"/>
                    <a:lumOff val="5000"/>
                  </a:schemeClr>
                </a:solidFill>
                <a:latin typeface="Montserrat" panose="02000505000000020004" pitchFamily="2" charset="0"/>
              </a:rPr>
              <a:t>El nuevo nacimiento es una creación milagrosa de Dios que le permite a una persona (que antes estaba "muerta") recibir a Cristo y ser salva. </a:t>
            </a:r>
          </a:p>
          <a:p>
            <a:pPr algn="just">
              <a:lnSpc>
                <a:spcPct val="115000"/>
              </a:lnSpc>
              <a:defRPr sz="2800">
                <a:solidFill>
                  <a:srgbClr val="FFFFFF"/>
                </a:solidFill>
                <a:latin typeface="Avenir Book"/>
                <a:ea typeface="Avenir Book"/>
                <a:cs typeface="Avenir Book"/>
                <a:sym typeface="Avenir Book"/>
              </a:defRPr>
            </a:pPr>
            <a:r>
              <a:rPr lang="es-ES" sz="3500" dirty="0">
                <a:solidFill>
                  <a:srgbClr val="C76A45"/>
                </a:solidFill>
                <a:latin typeface="Montserrat" panose="02000505000000020004" pitchFamily="2" charset="0"/>
              </a:rPr>
              <a:t>Nosotros no producimos el nuevo nacimiento por nuestra fe; Dios produce nuestra fe por medio del </a:t>
            </a:r>
          </a:p>
          <a:p>
            <a:pPr algn="just">
              <a:lnSpc>
                <a:spcPct val="115000"/>
              </a:lnSpc>
              <a:defRPr sz="2800">
                <a:solidFill>
                  <a:srgbClr val="FFFFFF"/>
                </a:solidFill>
                <a:latin typeface="Avenir Book"/>
                <a:ea typeface="Avenir Book"/>
                <a:cs typeface="Avenir Book"/>
                <a:sym typeface="Avenir Book"/>
              </a:defRPr>
            </a:pPr>
            <a:r>
              <a:rPr lang="es-ES" sz="3500" dirty="0">
                <a:solidFill>
                  <a:srgbClr val="C76A45"/>
                </a:solidFill>
                <a:latin typeface="Montserrat" panose="02000505000000020004" pitchFamily="2" charset="0"/>
              </a:rPr>
              <a:t>                                nuevo nacimiento. </a:t>
            </a:r>
          </a:p>
          <a:p>
            <a:pPr algn="ctr"/>
            <a:endParaRPr lang="es-ES_tradnl" sz="3300" dirty="0">
              <a:solidFill>
                <a:schemeClr val="tx1">
                  <a:lumMod val="95000"/>
                  <a:lumOff val="5000"/>
                </a:schemeClr>
              </a:solidFill>
              <a:latin typeface="Montserrat" panose="02000505000000020004" pitchFamily="2" charset="0"/>
            </a:endParaRPr>
          </a:p>
        </p:txBody>
      </p:sp>
    </p:spTree>
    <p:extLst>
      <p:ext uri="{BB962C8B-B14F-4D97-AF65-F5344CB8AC3E}">
        <p14:creationId xmlns:p14="http://schemas.microsoft.com/office/powerpoint/2010/main" val="2720137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9E70BCB-0659-4A8C-9F2A-786FF05E011F}"/>
              </a:ext>
            </a:extLst>
          </p:cNvPr>
          <p:cNvPicPr>
            <a:picLocks noChangeAspect="1"/>
          </p:cNvPicPr>
          <p:nvPr/>
        </p:nvPicPr>
        <p:blipFill rotWithShape="1">
          <a:blip r:embed="rId2">
            <a:extLst>
              <a:ext uri="{28A0092B-C50C-407E-A947-70E740481C1C}">
                <a14:useLocalDpi xmlns:a14="http://schemas.microsoft.com/office/drawing/2010/main" val="0"/>
              </a:ext>
            </a:extLst>
          </a:blip>
          <a:srcRect b="14093"/>
          <a:stretch/>
        </p:blipFill>
        <p:spPr>
          <a:xfrm>
            <a:off x="0" y="-1"/>
            <a:ext cx="12192000" cy="6858001"/>
          </a:xfrm>
          <a:prstGeom prst="rect">
            <a:avLst/>
          </a:prstGeom>
        </p:spPr>
      </p:pic>
      <p:sp>
        <p:nvSpPr>
          <p:cNvPr id="2" name="Rectángulo 1">
            <a:extLst>
              <a:ext uri="{FF2B5EF4-FFF2-40B4-BE49-F238E27FC236}">
                <a16:creationId xmlns:a16="http://schemas.microsoft.com/office/drawing/2014/main" id="{D69C361E-1E82-A546-8FC1-6FFE4E6851FE}"/>
              </a:ext>
            </a:extLst>
          </p:cNvPr>
          <p:cNvSpPr/>
          <p:nvPr/>
        </p:nvSpPr>
        <p:spPr>
          <a:xfrm>
            <a:off x="759442" y="420924"/>
            <a:ext cx="10673115" cy="2444836"/>
          </a:xfrm>
          <a:prstGeom prst="rect">
            <a:avLst/>
          </a:prstGeom>
        </p:spPr>
        <p:txBody>
          <a:bodyPr wrap="none">
            <a:spAutoFit/>
          </a:bodyPr>
          <a:lstStyle/>
          <a:p>
            <a:pPr algn="ctr">
              <a:lnSpc>
                <a:spcPct val="150000"/>
              </a:lnSpc>
            </a:pPr>
            <a:r>
              <a:rPr lang="es-ES" sz="5400" b="1" dirty="0">
                <a:latin typeface="Montserrat" pitchFamily="2" charset="77"/>
                <a:ea typeface="Times New Roman" panose="02020603050405020304" pitchFamily="18" charset="0"/>
              </a:rPr>
              <a:t>«</a:t>
            </a:r>
            <a:r>
              <a:rPr lang="es-ES" sz="5400" b="1" dirty="0">
                <a:solidFill>
                  <a:srgbClr val="000000"/>
                </a:solidFill>
                <a:latin typeface="Montserrat" pitchFamily="2" charset="77"/>
                <a:ea typeface="Times New Roman" panose="02020603050405020304" pitchFamily="18" charset="0"/>
              </a:rPr>
              <a:t>NO creo y luego nazco, </a:t>
            </a:r>
          </a:p>
          <a:p>
            <a:pPr algn="ctr">
              <a:lnSpc>
                <a:spcPct val="150000"/>
              </a:lnSpc>
            </a:pPr>
            <a:r>
              <a:rPr lang="es-ES" sz="5400" b="1" dirty="0">
                <a:solidFill>
                  <a:srgbClr val="000000"/>
                </a:solidFill>
                <a:latin typeface="Montserrat" pitchFamily="2" charset="77"/>
                <a:ea typeface="Times New Roman" panose="02020603050405020304" pitchFamily="18" charset="0"/>
              </a:rPr>
              <a:t>sino que nazco y luego creo</a:t>
            </a:r>
            <a:r>
              <a:rPr lang="es-ES" sz="5400" b="1" dirty="0">
                <a:latin typeface="Montserrat" pitchFamily="2" charset="77"/>
                <a:ea typeface="Times New Roman" panose="02020603050405020304" pitchFamily="18" charset="0"/>
              </a:rPr>
              <a:t>»</a:t>
            </a:r>
            <a:endParaRPr lang="es-ES" sz="5400" dirty="0">
              <a:latin typeface="Montserrat" pitchFamily="2" charset="77"/>
              <a:ea typeface="Times New Roman" panose="02020603050405020304" pitchFamily="18" charset="0"/>
            </a:endParaRPr>
          </a:p>
        </p:txBody>
      </p:sp>
    </p:spTree>
    <p:extLst>
      <p:ext uri="{BB962C8B-B14F-4D97-AF65-F5344CB8AC3E}">
        <p14:creationId xmlns:p14="http://schemas.microsoft.com/office/powerpoint/2010/main" val="23556647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384C934-7750-459D-AD31-C3E0A7B636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ángulo 1">
            <a:extLst>
              <a:ext uri="{FF2B5EF4-FFF2-40B4-BE49-F238E27FC236}">
                <a16:creationId xmlns:a16="http://schemas.microsoft.com/office/drawing/2014/main" id="{CA556EF3-E4F4-4179-A745-E74891B9CC93}"/>
              </a:ext>
            </a:extLst>
          </p:cNvPr>
          <p:cNvSpPr txBox="1"/>
          <p:nvPr/>
        </p:nvSpPr>
        <p:spPr>
          <a:xfrm>
            <a:off x="242006" y="211208"/>
            <a:ext cx="11773530" cy="571521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just">
              <a:lnSpc>
                <a:spcPct val="115000"/>
              </a:lnSpc>
              <a:defRPr sz="2800">
                <a:solidFill>
                  <a:srgbClr val="FFFFFF"/>
                </a:solidFill>
                <a:latin typeface="Avenir Book"/>
                <a:ea typeface="Avenir Book"/>
                <a:cs typeface="Avenir Book"/>
                <a:sym typeface="Avenir Book"/>
              </a:defRPr>
            </a:pPr>
            <a:r>
              <a:rPr sz="3200" dirty="0">
                <a:latin typeface="Montserrat" panose="02000505000000020004" pitchFamily="2" charset="0"/>
              </a:rPr>
              <a:t>El hombre </a:t>
            </a:r>
            <a:r>
              <a:rPr sz="3200" dirty="0" err="1">
                <a:latin typeface="Montserrat" panose="02000505000000020004" pitchFamily="2" charset="0"/>
              </a:rPr>
              <a:t>está</a:t>
            </a:r>
            <a:r>
              <a:rPr sz="3200" dirty="0">
                <a:latin typeface="Montserrat" panose="02000505000000020004" pitchFamily="2" charset="0"/>
              </a:rPr>
              <a:t> </a:t>
            </a:r>
            <a:r>
              <a:rPr sz="3200" dirty="0" err="1">
                <a:latin typeface="Montserrat" panose="02000505000000020004" pitchFamily="2" charset="0"/>
              </a:rPr>
              <a:t>muerto</a:t>
            </a:r>
            <a:r>
              <a:rPr sz="3200" dirty="0">
                <a:latin typeface="Montserrat" panose="02000505000000020004" pitchFamily="2" charset="0"/>
              </a:rPr>
              <a:t> </a:t>
            </a:r>
            <a:r>
              <a:rPr sz="3200" dirty="0" err="1">
                <a:latin typeface="Montserrat" panose="02000505000000020004" pitchFamily="2" charset="0"/>
              </a:rPr>
              <a:t>en</a:t>
            </a:r>
            <a:r>
              <a:rPr sz="3200" dirty="0">
                <a:latin typeface="Montserrat" panose="02000505000000020004" pitchFamily="2" charset="0"/>
              </a:rPr>
              <a:t> sus </a:t>
            </a:r>
            <a:r>
              <a:rPr sz="3200" dirty="0" err="1">
                <a:latin typeface="Montserrat" panose="02000505000000020004" pitchFamily="2" charset="0"/>
              </a:rPr>
              <a:t>delitos</a:t>
            </a:r>
            <a:r>
              <a:rPr sz="3200" dirty="0">
                <a:latin typeface="Montserrat" panose="02000505000000020004" pitchFamily="2" charset="0"/>
              </a:rPr>
              <a:t> y </a:t>
            </a:r>
            <a:r>
              <a:rPr sz="3200" dirty="0" err="1">
                <a:latin typeface="Montserrat" panose="02000505000000020004" pitchFamily="2" charset="0"/>
              </a:rPr>
              <a:t>pecados</a:t>
            </a:r>
            <a:r>
              <a:rPr sz="3200" dirty="0">
                <a:latin typeface="Montserrat" panose="02000505000000020004" pitchFamily="2" charset="0"/>
              </a:rPr>
              <a:t> </a:t>
            </a:r>
            <a:r>
              <a:rPr sz="3200" b="1" dirty="0">
                <a:latin typeface="Montserrat" panose="02000505000000020004" pitchFamily="2" charset="0"/>
                <a:ea typeface="Times New Roman"/>
                <a:cs typeface="Times New Roman"/>
                <a:sym typeface="Times New Roman"/>
              </a:rPr>
              <a:t>(</a:t>
            </a:r>
            <a:r>
              <a:rPr sz="3200" b="1" dirty="0" err="1">
                <a:latin typeface="Montserrat" panose="02000505000000020004" pitchFamily="2" charset="0"/>
                <a:ea typeface="Times New Roman"/>
                <a:cs typeface="Times New Roman"/>
                <a:sym typeface="Times New Roman"/>
              </a:rPr>
              <a:t>Ef</a:t>
            </a:r>
            <a:r>
              <a:rPr sz="3200" b="1" dirty="0">
                <a:latin typeface="Montserrat" panose="02000505000000020004" pitchFamily="2" charset="0"/>
                <a:ea typeface="Times New Roman"/>
                <a:cs typeface="Times New Roman"/>
                <a:sym typeface="Times New Roman"/>
              </a:rPr>
              <a:t>. 2:1)</a:t>
            </a:r>
            <a:r>
              <a:rPr sz="3200" dirty="0">
                <a:latin typeface="Montserrat" panose="02000505000000020004" pitchFamily="2" charset="0"/>
                <a:ea typeface="Avenir Heavy"/>
                <a:cs typeface="Avenir Heavy"/>
                <a:sym typeface="Avenir Heavy"/>
              </a:rPr>
              <a:t>.</a:t>
            </a:r>
            <a:r>
              <a:rPr sz="3200" dirty="0">
                <a:latin typeface="Montserrat" panose="02000505000000020004" pitchFamily="2" charset="0"/>
              </a:rPr>
              <a:t> </a:t>
            </a:r>
            <a:r>
              <a:rPr sz="3200" dirty="0" err="1">
                <a:latin typeface="Montserrat" panose="02000505000000020004" pitchFamily="2" charset="0"/>
              </a:rPr>
              <a:t>Él</a:t>
            </a:r>
            <a:r>
              <a:rPr sz="3200" dirty="0">
                <a:latin typeface="Montserrat" panose="02000505000000020004" pitchFamily="2" charset="0"/>
              </a:rPr>
              <a:t> </a:t>
            </a:r>
            <a:r>
              <a:rPr sz="3200" dirty="0" err="1">
                <a:latin typeface="Montserrat" panose="02000505000000020004" pitchFamily="2" charset="0"/>
              </a:rPr>
              <a:t>mismo</a:t>
            </a:r>
            <a:r>
              <a:rPr sz="3200" dirty="0">
                <a:latin typeface="Montserrat" panose="02000505000000020004" pitchFamily="2" charset="0"/>
              </a:rPr>
              <a:t> no </a:t>
            </a:r>
            <a:r>
              <a:rPr sz="3200" dirty="0" err="1">
                <a:latin typeface="Montserrat" panose="02000505000000020004" pitchFamily="2" charset="0"/>
              </a:rPr>
              <a:t>puede</a:t>
            </a:r>
            <a:r>
              <a:rPr sz="3200" dirty="0">
                <a:latin typeface="Montserrat" panose="02000505000000020004" pitchFamily="2" charset="0"/>
              </a:rPr>
              <a:t> </a:t>
            </a:r>
            <a:r>
              <a:rPr sz="3200" dirty="0" err="1">
                <a:latin typeface="Montserrat" panose="02000505000000020004" pitchFamily="2" charset="0"/>
              </a:rPr>
              <a:t>hacerse</a:t>
            </a:r>
            <a:r>
              <a:rPr sz="3200" dirty="0">
                <a:latin typeface="Montserrat" panose="02000505000000020004" pitchFamily="2" charset="0"/>
              </a:rPr>
              <a:t> nuevo, </a:t>
            </a:r>
            <a:r>
              <a:rPr sz="3200" dirty="0" err="1">
                <a:latin typeface="Montserrat" panose="02000505000000020004" pitchFamily="2" charset="0"/>
              </a:rPr>
              <a:t>ni</a:t>
            </a:r>
            <a:r>
              <a:rPr sz="3200" dirty="0">
                <a:latin typeface="Montserrat" panose="02000505000000020004" pitchFamily="2" charset="0"/>
              </a:rPr>
              <a:t> </a:t>
            </a:r>
            <a:r>
              <a:rPr sz="3200" dirty="0" err="1">
                <a:latin typeface="Montserrat" panose="02000505000000020004" pitchFamily="2" charset="0"/>
              </a:rPr>
              <a:t>puede</a:t>
            </a:r>
            <a:r>
              <a:rPr sz="3200" dirty="0">
                <a:latin typeface="Montserrat" panose="02000505000000020004" pitchFamily="2" charset="0"/>
              </a:rPr>
              <a:t> </a:t>
            </a:r>
            <a:r>
              <a:rPr sz="3200" dirty="0" err="1">
                <a:latin typeface="Montserrat" panose="02000505000000020004" pitchFamily="2" charset="0"/>
              </a:rPr>
              <a:t>crear</a:t>
            </a:r>
            <a:r>
              <a:rPr sz="3200" dirty="0">
                <a:latin typeface="Montserrat" panose="02000505000000020004" pitchFamily="2" charset="0"/>
              </a:rPr>
              <a:t> </a:t>
            </a:r>
            <a:r>
              <a:rPr sz="3200" dirty="0" err="1">
                <a:latin typeface="Montserrat" panose="02000505000000020004" pitchFamily="2" charset="0"/>
              </a:rPr>
              <a:t>nueva</a:t>
            </a:r>
            <a:r>
              <a:rPr sz="3200" dirty="0">
                <a:latin typeface="Montserrat" panose="02000505000000020004" pitchFamily="2" charset="0"/>
              </a:rPr>
              <a:t> </a:t>
            </a:r>
            <a:r>
              <a:rPr sz="3200" dirty="0" err="1">
                <a:latin typeface="Montserrat" panose="02000505000000020004" pitchFamily="2" charset="0"/>
              </a:rPr>
              <a:t>vida</a:t>
            </a:r>
            <a:r>
              <a:rPr sz="3200" dirty="0">
                <a:latin typeface="Montserrat" panose="02000505000000020004" pitchFamily="2" charset="0"/>
              </a:rPr>
              <a:t> </a:t>
            </a:r>
            <a:r>
              <a:rPr sz="3200" dirty="0" err="1">
                <a:latin typeface="Montserrat" panose="02000505000000020004" pitchFamily="2" charset="0"/>
              </a:rPr>
              <a:t>en</a:t>
            </a:r>
            <a:r>
              <a:rPr sz="3200" dirty="0">
                <a:latin typeface="Montserrat" panose="02000505000000020004" pitchFamily="2" charset="0"/>
              </a:rPr>
              <a:t> </a:t>
            </a:r>
            <a:r>
              <a:rPr sz="3200" dirty="0" err="1">
                <a:latin typeface="Montserrat" panose="02000505000000020004" pitchFamily="2" charset="0"/>
              </a:rPr>
              <a:t>si</a:t>
            </a:r>
            <a:r>
              <a:rPr sz="3200" dirty="0">
                <a:latin typeface="Montserrat" panose="02000505000000020004" pitchFamily="2" charset="0"/>
              </a:rPr>
              <a:t> </a:t>
            </a:r>
            <a:r>
              <a:rPr sz="3200" dirty="0" err="1">
                <a:latin typeface="Montserrat" panose="02000505000000020004" pitchFamily="2" charset="0"/>
              </a:rPr>
              <a:t>mismo</a:t>
            </a:r>
            <a:r>
              <a:rPr sz="3200" dirty="0">
                <a:latin typeface="Montserrat" panose="02000505000000020004" pitchFamily="2" charset="0"/>
              </a:rPr>
              <a:t>. Debe </a:t>
            </a:r>
            <a:r>
              <a:rPr sz="3200" dirty="0" err="1">
                <a:latin typeface="Montserrat" panose="02000505000000020004" pitchFamily="2" charset="0"/>
              </a:rPr>
              <a:t>nacer</a:t>
            </a:r>
            <a:r>
              <a:rPr sz="3200" dirty="0">
                <a:latin typeface="Montserrat" panose="02000505000000020004" pitchFamily="2" charset="0"/>
              </a:rPr>
              <a:t> de Dios. </a:t>
            </a:r>
            <a:r>
              <a:rPr sz="3200" dirty="0" err="1">
                <a:latin typeface="Montserrat" panose="02000505000000020004" pitchFamily="2" charset="0"/>
              </a:rPr>
              <a:t>Luego</a:t>
            </a:r>
            <a:r>
              <a:rPr sz="3200" dirty="0">
                <a:latin typeface="Montserrat" panose="02000505000000020004" pitchFamily="2" charset="0"/>
              </a:rPr>
              <a:t>, con la </a:t>
            </a:r>
            <a:r>
              <a:rPr sz="3200" dirty="0" err="1">
                <a:latin typeface="Montserrat" panose="02000505000000020004" pitchFamily="2" charset="0"/>
              </a:rPr>
              <a:t>nueva</a:t>
            </a:r>
            <a:r>
              <a:rPr sz="3200" dirty="0">
                <a:latin typeface="Montserrat" panose="02000505000000020004" pitchFamily="2" charset="0"/>
              </a:rPr>
              <a:t> </a:t>
            </a:r>
            <a:r>
              <a:rPr sz="3200" dirty="0" err="1">
                <a:latin typeface="Montserrat" panose="02000505000000020004" pitchFamily="2" charset="0"/>
              </a:rPr>
              <a:t>naturaleza</a:t>
            </a:r>
            <a:r>
              <a:rPr sz="3200" dirty="0">
                <a:latin typeface="Montserrat" panose="02000505000000020004" pitchFamily="2" charset="0"/>
              </a:rPr>
              <a:t> de Dios, </a:t>
            </a:r>
            <a:r>
              <a:rPr sz="3200" dirty="0" err="1">
                <a:latin typeface="Montserrat" panose="02000505000000020004" pitchFamily="2" charset="0"/>
              </a:rPr>
              <a:t>ve</a:t>
            </a:r>
            <a:r>
              <a:rPr sz="3200" dirty="0">
                <a:latin typeface="Montserrat" panose="02000505000000020004" pitchFamily="2" charset="0"/>
              </a:rPr>
              <a:t> a Cristo </a:t>
            </a:r>
            <a:r>
              <a:rPr sz="3200" dirty="0" err="1">
                <a:latin typeface="Montserrat" panose="02000505000000020004" pitchFamily="2" charset="0"/>
              </a:rPr>
              <a:t>como</a:t>
            </a:r>
            <a:r>
              <a:rPr sz="3200" dirty="0">
                <a:latin typeface="Montserrat" panose="02000505000000020004" pitchFamily="2" charset="0"/>
              </a:rPr>
              <a:t> </a:t>
            </a:r>
            <a:r>
              <a:rPr sz="3200" dirty="0" err="1">
                <a:latin typeface="Montserrat" panose="02000505000000020004" pitchFamily="2" charset="0"/>
              </a:rPr>
              <a:t>realmente</a:t>
            </a:r>
            <a:r>
              <a:rPr sz="3200" dirty="0">
                <a:latin typeface="Montserrat" panose="02000505000000020004" pitchFamily="2" charset="0"/>
              </a:rPr>
              <a:t> es y con </a:t>
            </a:r>
            <a:r>
              <a:rPr sz="3200" dirty="0" err="1">
                <a:latin typeface="Montserrat" panose="02000505000000020004" pitchFamily="2" charset="0"/>
              </a:rPr>
              <a:t>toda</a:t>
            </a:r>
            <a:r>
              <a:rPr sz="3200" dirty="0">
                <a:latin typeface="Montserrat" panose="02000505000000020004" pitchFamily="2" charset="0"/>
              </a:rPr>
              <a:t> </a:t>
            </a:r>
            <a:r>
              <a:rPr sz="3200" dirty="0" err="1">
                <a:latin typeface="Montserrat" panose="02000505000000020004" pitchFamily="2" charset="0"/>
              </a:rPr>
              <a:t>libertad</a:t>
            </a:r>
            <a:r>
              <a:rPr sz="3200" dirty="0">
                <a:latin typeface="Montserrat" panose="02000505000000020004" pitchFamily="2" charset="0"/>
              </a:rPr>
              <a:t> </a:t>
            </a:r>
            <a:r>
              <a:rPr sz="3200" dirty="0" err="1">
                <a:latin typeface="Montserrat" panose="02000505000000020004" pitchFamily="2" charset="0"/>
              </a:rPr>
              <a:t>recibe</a:t>
            </a:r>
            <a:r>
              <a:rPr sz="3200" dirty="0">
                <a:latin typeface="Montserrat" panose="02000505000000020004" pitchFamily="2" charset="0"/>
              </a:rPr>
              <a:t> a Cristo por </a:t>
            </a:r>
            <a:r>
              <a:rPr sz="3200" dirty="0" err="1">
                <a:latin typeface="Montserrat" panose="02000505000000020004" pitchFamily="2" charset="0"/>
              </a:rPr>
              <a:t>todo</a:t>
            </a:r>
            <a:r>
              <a:rPr sz="3200" dirty="0">
                <a:latin typeface="Montserrat" panose="02000505000000020004" pitchFamily="2" charset="0"/>
              </a:rPr>
              <a:t> lo que </a:t>
            </a:r>
            <a:r>
              <a:rPr sz="3200" dirty="0" err="1">
                <a:latin typeface="Montserrat" panose="02000505000000020004" pitchFamily="2" charset="0"/>
              </a:rPr>
              <a:t>Él</a:t>
            </a:r>
            <a:r>
              <a:rPr sz="3200" dirty="0">
                <a:latin typeface="Montserrat" panose="02000505000000020004" pitchFamily="2" charset="0"/>
              </a:rPr>
              <a:t> es. </a:t>
            </a:r>
          </a:p>
          <a:p>
            <a:pPr algn="just">
              <a:lnSpc>
                <a:spcPct val="115000"/>
              </a:lnSpc>
              <a:defRPr sz="2800">
                <a:solidFill>
                  <a:srgbClr val="FFFFFF"/>
                </a:solidFill>
                <a:latin typeface="Avenir Book"/>
                <a:ea typeface="Avenir Book"/>
                <a:cs typeface="Avenir Book"/>
                <a:sym typeface="Avenir Book"/>
              </a:defRPr>
            </a:pPr>
            <a:endParaRPr sz="3200" dirty="0">
              <a:latin typeface="Montserrat" panose="02000505000000020004" pitchFamily="2" charset="0"/>
            </a:endParaRPr>
          </a:p>
          <a:p>
            <a:pPr algn="just">
              <a:lnSpc>
                <a:spcPct val="115000"/>
              </a:lnSpc>
              <a:defRPr sz="2800">
                <a:solidFill>
                  <a:srgbClr val="FFFFFF"/>
                </a:solidFill>
                <a:latin typeface="Avenir Book"/>
                <a:ea typeface="Avenir Book"/>
                <a:cs typeface="Avenir Book"/>
                <a:sym typeface="Avenir Book"/>
              </a:defRPr>
            </a:pPr>
            <a:r>
              <a:rPr sz="3200" dirty="0">
                <a:latin typeface="Montserrat" panose="02000505000000020004" pitchFamily="2" charset="0"/>
              </a:rPr>
              <a:t>Ambos </a:t>
            </a:r>
            <a:r>
              <a:rPr sz="3200" dirty="0" err="1">
                <a:latin typeface="Montserrat" panose="02000505000000020004" pitchFamily="2" charset="0"/>
              </a:rPr>
              <a:t>hechos</a:t>
            </a:r>
            <a:r>
              <a:rPr sz="3200" dirty="0">
                <a:latin typeface="Montserrat" panose="02000505000000020004" pitchFamily="2" charset="0"/>
              </a:rPr>
              <a:t> (el nuevo </a:t>
            </a:r>
            <a:r>
              <a:rPr sz="3200" dirty="0" err="1">
                <a:latin typeface="Montserrat" panose="02000505000000020004" pitchFamily="2" charset="0"/>
              </a:rPr>
              <a:t>nacimiento</a:t>
            </a:r>
            <a:r>
              <a:rPr sz="3200" dirty="0">
                <a:latin typeface="Montserrat" panose="02000505000000020004" pitchFamily="2" charset="0"/>
              </a:rPr>
              <a:t> y la </a:t>
            </a:r>
            <a:r>
              <a:rPr sz="3200" dirty="0" err="1">
                <a:latin typeface="Montserrat" panose="02000505000000020004" pitchFamily="2" charset="0"/>
              </a:rPr>
              <a:t>fe</a:t>
            </a:r>
            <a:r>
              <a:rPr sz="3200" dirty="0">
                <a:latin typeface="Montserrat" panose="02000505000000020004" pitchFamily="2" charset="0"/>
              </a:rPr>
              <a:t>) </a:t>
            </a:r>
            <a:r>
              <a:rPr sz="3200" dirty="0" err="1">
                <a:latin typeface="Montserrat" panose="02000505000000020004" pitchFamily="2" charset="0"/>
              </a:rPr>
              <a:t>están</a:t>
            </a:r>
            <a:r>
              <a:rPr sz="3200" dirty="0">
                <a:latin typeface="Montserrat" panose="02000505000000020004" pitchFamily="2" charset="0"/>
              </a:rPr>
              <a:t> tan </a:t>
            </a:r>
            <a:r>
              <a:rPr sz="3200" dirty="0" err="1">
                <a:latin typeface="Montserrat" panose="02000505000000020004" pitchFamily="2" charset="0"/>
              </a:rPr>
              <a:t>estrechamente</a:t>
            </a:r>
            <a:r>
              <a:rPr sz="3200" dirty="0">
                <a:latin typeface="Montserrat" panose="02000505000000020004" pitchFamily="2" charset="0"/>
              </a:rPr>
              <a:t> </a:t>
            </a:r>
            <a:r>
              <a:rPr sz="3200" dirty="0" err="1">
                <a:latin typeface="Montserrat" panose="02000505000000020004" pitchFamily="2" charset="0"/>
              </a:rPr>
              <a:t>conectados</a:t>
            </a:r>
            <a:r>
              <a:rPr sz="3200" dirty="0">
                <a:latin typeface="Montserrat" panose="02000505000000020004" pitchFamily="2" charset="0"/>
              </a:rPr>
              <a:t> que </a:t>
            </a:r>
            <a:r>
              <a:rPr sz="3200" dirty="0" err="1">
                <a:latin typeface="Montserrat" panose="02000505000000020004" pitchFamily="2" charset="0"/>
              </a:rPr>
              <a:t>en</a:t>
            </a:r>
            <a:r>
              <a:rPr sz="3200" dirty="0">
                <a:latin typeface="Montserrat" panose="02000505000000020004" pitchFamily="2" charset="0"/>
              </a:rPr>
              <a:t> </a:t>
            </a:r>
            <a:r>
              <a:rPr sz="3200" dirty="0" err="1">
                <a:latin typeface="Montserrat" panose="02000505000000020004" pitchFamily="2" charset="0"/>
              </a:rPr>
              <a:t>nuestra</a:t>
            </a:r>
            <a:r>
              <a:rPr sz="3200" dirty="0">
                <a:latin typeface="Montserrat" panose="02000505000000020004" pitchFamily="2" charset="0"/>
              </a:rPr>
              <a:t> </a:t>
            </a:r>
            <a:r>
              <a:rPr sz="3200" dirty="0" err="1">
                <a:latin typeface="Montserrat" panose="02000505000000020004" pitchFamily="2" charset="0"/>
              </a:rPr>
              <a:t>experiencia</a:t>
            </a:r>
            <a:r>
              <a:rPr sz="3200" dirty="0">
                <a:latin typeface="Montserrat" panose="02000505000000020004" pitchFamily="2" charset="0"/>
              </a:rPr>
              <a:t> no los </a:t>
            </a:r>
            <a:r>
              <a:rPr sz="3200" dirty="0" err="1">
                <a:latin typeface="Montserrat" panose="02000505000000020004" pitchFamily="2" charset="0"/>
              </a:rPr>
              <a:t>podemos</a:t>
            </a:r>
            <a:r>
              <a:rPr sz="3200" dirty="0">
                <a:latin typeface="Montserrat" panose="02000505000000020004" pitchFamily="2" charset="0"/>
              </a:rPr>
              <a:t> </a:t>
            </a:r>
            <a:r>
              <a:rPr sz="3200" dirty="0" err="1">
                <a:latin typeface="Montserrat" panose="02000505000000020004" pitchFamily="2" charset="0"/>
              </a:rPr>
              <a:t>distinguir</a:t>
            </a:r>
            <a:r>
              <a:rPr sz="3200" dirty="0">
                <a:latin typeface="Montserrat" panose="02000505000000020004" pitchFamily="2" charset="0"/>
              </a:rPr>
              <a:t>. Dios </a:t>
            </a:r>
            <a:r>
              <a:rPr sz="3200" dirty="0" err="1">
                <a:latin typeface="Montserrat" panose="02000505000000020004" pitchFamily="2" charset="0"/>
              </a:rPr>
              <a:t>nos</a:t>
            </a:r>
            <a:r>
              <a:rPr sz="3200" dirty="0">
                <a:latin typeface="Montserrat" panose="02000505000000020004" pitchFamily="2" charset="0"/>
              </a:rPr>
              <a:t> </a:t>
            </a:r>
            <a:r>
              <a:rPr sz="3200" dirty="0" err="1">
                <a:latin typeface="Montserrat" panose="02000505000000020004" pitchFamily="2" charset="0"/>
              </a:rPr>
              <a:t>engendra</a:t>
            </a:r>
            <a:r>
              <a:rPr sz="3200" dirty="0">
                <a:latin typeface="Montserrat" panose="02000505000000020004" pitchFamily="2" charset="0"/>
              </a:rPr>
              <a:t> de nuevo, y el primer </a:t>
            </a:r>
            <a:r>
              <a:rPr sz="3200" dirty="0" err="1">
                <a:latin typeface="Montserrat" panose="02000505000000020004" pitchFamily="2" charset="0"/>
              </a:rPr>
              <a:t>destello</a:t>
            </a:r>
            <a:r>
              <a:rPr sz="3200" dirty="0">
                <a:latin typeface="Montserrat" panose="02000505000000020004" pitchFamily="2" charset="0"/>
              </a:rPr>
              <a:t> de </a:t>
            </a:r>
            <a:r>
              <a:rPr sz="3200" dirty="0" err="1">
                <a:latin typeface="Montserrat" panose="02000505000000020004" pitchFamily="2" charset="0"/>
              </a:rPr>
              <a:t>vida</a:t>
            </a:r>
            <a:r>
              <a:rPr sz="3200" dirty="0">
                <a:latin typeface="Montserrat" panose="02000505000000020004" pitchFamily="2" charset="0"/>
              </a:rPr>
              <a:t> </a:t>
            </a:r>
            <a:r>
              <a:rPr sz="3200" dirty="0" err="1">
                <a:latin typeface="Montserrat" panose="02000505000000020004" pitchFamily="2" charset="0"/>
              </a:rPr>
              <a:t>en</a:t>
            </a:r>
            <a:r>
              <a:rPr sz="3200" dirty="0">
                <a:latin typeface="Montserrat" panose="02000505000000020004" pitchFamily="2" charset="0"/>
              </a:rPr>
              <a:t> </a:t>
            </a:r>
            <a:r>
              <a:rPr sz="3200" dirty="0" err="1">
                <a:latin typeface="Montserrat" panose="02000505000000020004" pitchFamily="2" charset="0"/>
              </a:rPr>
              <a:t>este</a:t>
            </a:r>
            <a:r>
              <a:rPr sz="3200" dirty="0">
                <a:latin typeface="Montserrat" panose="02000505000000020004" pitchFamily="2" charset="0"/>
              </a:rPr>
              <a:t> </a:t>
            </a:r>
            <a:r>
              <a:rPr sz="3200" dirty="0" err="1">
                <a:latin typeface="Montserrat" panose="02000505000000020004" pitchFamily="2" charset="0"/>
              </a:rPr>
              <a:t>recién</a:t>
            </a:r>
            <a:r>
              <a:rPr sz="3200" dirty="0">
                <a:latin typeface="Montserrat" panose="02000505000000020004" pitchFamily="2" charset="0"/>
              </a:rPr>
              <a:t> </a:t>
            </a:r>
            <a:r>
              <a:rPr sz="3200" dirty="0" err="1">
                <a:latin typeface="Montserrat" panose="02000505000000020004" pitchFamily="2" charset="0"/>
              </a:rPr>
              <a:t>nacido</a:t>
            </a:r>
            <a:r>
              <a:rPr sz="3200" dirty="0">
                <a:latin typeface="Montserrat" panose="02000505000000020004" pitchFamily="2" charset="0"/>
              </a:rPr>
              <a:t> es la </a:t>
            </a:r>
            <a:r>
              <a:rPr lang="es-ES" sz="3200" dirty="0">
                <a:latin typeface="Montserrat" panose="02000505000000020004" pitchFamily="2" charset="0"/>
              </a:rPr>
              <a:t>FE</a:t>
            </a:r>
            <a:r>
              <a:rPr sz="3200" dirty="0">
                <a:latin typeface="Montserrat" panose="02000505000000020004" pitchFamily="2" charset="0"/>
              </a:rPr>
              <a:t>. </a:t>
            </a:r>
          </a:p>
        </p:txBody>
      </p:sp>
    </p:spTree>
    <p:extLst>
      <p:ext uri="{BB962C8B-B14F-4D97-AF65-F5344CB8AC3E}">
        <p14:creationId xmlns:p14="http://schemas.microsoft.com/office/powerpoint/2010/main" val="33307395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 descr="Imagen 1">
            <a:extLst>
              <a:ext uri="{FF2B5EF4-FFF2-40B4-BE49-F238E27FC236}">
                <a16:creationId xmlns:a16="http://schemas.microsoft.com/office/drawing/2014/main" id="{D9937921-E9A6-4984-AA37-ED80E3317C29}"/>
              </a:ext>
            </a:extLst>
          </p:cNvPr>
          <p:cNvPicPr>
            <a:picLocks noChangeAspect="1"/>
          </p:cNvPicPr>
          <p:nvPr/>
        </p:nvPicPr>
        <p:blipFill>
          <a:blip r:embed="rId2"/>
          <a:srcRect t="23788" b="18728"/>
          <a:stretch>
            <a:fillRect/>
          </a:stretch>
        </p:blipFill>
        <p:spPr>
          <a:xfrm>
            <a:off x="0" y="3696023"/>
            <a:ext cx="12192000" cy="3188857"/>
          </a:xfrm>
          <a:prstGeom prst="rect">
            <a:avLst/>
          </a:prstGeom>
          <a:ln w="12700">
            <a:miter lim="400000"/>
          </a:ln>
        </p:spPr>
      </p:pic>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9" name="CuadroTexto 8">
            <a:extLst>
              <a:ext uri="{FF2B5EF4-FFF2-40B4-BE49-F238E27FC236}">
                <a16:creationId xmlns:a16="http://schemas.microsoft.com/office/drawing/2014/main" id="{FCB0296A-E5CD-46C1-927F-88BF2F39B238}"/>
              </a:ext>
            </a:extLst>
          </p:cNvPr>
          <p:cNvSpPr txBox="1"/>
          <p:nvPr/>
        </p:nvSpPr>
        <p:spPr>
          <a:xfrm>
            <a:off x="1785089" y="139132"/>
            <a:ext cx="9764451" cy="1169551"/>
          </a:xfrm>
          <a:prstGeom prst="rect">
            <a:avLst/>
          </a:prstGeom>
          <a:noFill/>
        </p:spPr>
        <p:txBody>
          <a:bodyPr wrap="square" rtlCol="0">
            <a:spAutoFit/>
          </a:bodyPr>
          <a:lstStyle/>
          <a:p>
            <a:pPr algn="ctr"/>
            <a:r>
              <a:rPr lang="es-ES" sz="3500" b="1" dirty="0">
                <a:latin typeface="Montserrat" panose="02000505000000020004" pitchFamily="2" charset="0"/>
              </a:rPr>
              <a:t>¿QUÉ SUCEDE PRIMERO  </a:t>
            </a:r>
          </a:p>
          <a:p>
            <a:pPr algn="ctr"/>
            <a:r>
              <a:rPr lang="es-ES" sz="3500" b="1" dirty="0">
                <a:latin typeface="Montserrat" panose="02000505000000020004" pitchFamily="2" charset="0"/>
              </a:rPr>
              <a:t>LA FE O EL NUEVO NACIMIENTO?</a:t>
            </a:r>
          </a:p>
        </p:txBody>
      </p:sp>
      <p:sp>
        <p:nvSpPr>
          <p:cNvPr id="10" name="Rectángulo 9">
            <a:extLst>
              <a:ext uri="{FF2B5EF4-FFF2-40B4-BE49-F238E27FC236}">
                <a16:creationId xmlns:a16="http://schemas.microsoft.com/office/drawing/2014/main" id="{AC7AC32A-6205-41BC-A8B7-C88FAB72FAC6}"/>
              </a:ext>
            </a:extLst>
          </p:cNvPr>
          <p:cNvSpPr/>
          <p:nvPr/>
        </p:nvSpPr>
        <p:spPr>
          <a:xfrm>
            <a:off x="177030" y="1316473"/>
            <a:ext cx="11581836" cy="2291653"/>
          </a:xfrm>
          <a:prstGeom prst="rect">
            <a:avLst/>
          </a:prstGeom>
        </p:spPr>
        <p:txBody>
          <a:bodyPr wrap="square">
            <a:spAutoFit/>
          </a:bodyPr>
          <a:lstStyle/>
          <a:p>
            <a:pPr algn="ctr">
              <a:lnSpc>
                <a:spcPct val="150000"/>
              </a:lnSpc>
            </a:pPr>
            <a:r>
              <a:rPr lang="es-ES" sz="3300" dirty="0">
                <a:solidFill>
                  <a:srgbClr val="000000"/>
                </a:solidFill>
                <a:latin typeface="Montserrat" panose="02000505000000020004" pitchFamily="2" charset="0"/>
                <a:ea typeface="Avenir Book" charset="0"/>
                <a:cs typeface="Avenir Book" charset="0"/>
              </a:rPr>
              <a:t>En cuanto a tiempo suceden al mismo instante pero en cuanto a necesidad primero se recibe el nuevo nacimiento y como resultado obtenemos la FE. </a:t>
            </a:r>
            <a:endParaRPr lang="es-ES" sz="3300" dirty="0">
              <a:latin typeface="Montserrat" panose="02000505000000020004" pitchFamily="2" charset="0"/>
              <a:ea typeface="Avenir Book" charset="0"/>
              <a:cs typeface="Avenir Book" charset="0"/>
            </a:endParaRPr>
          </a:p>
        </p:txBody>
      </p:sp>
    </p:spTree>
    <p:extLst>
      <p:ext uri="{BB962C8B-B14F-4D97-AF65-F5344CB8AC3E}">
        <p14:creationId xmlns:p14="http://schemas.microsoft.com/office/powerpoint/2010/main" val="272233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24297B7-4824-401C-A4B3-75F0E33B8874}"/>
              </a:ext>
            </a:extLst>
          </p:cNvPr>
          <p:cNvPicPr>
            <a:picLocks noChangeAspect="1"/>
          </p:cNvPicPr>
          <p:nvPr/>
        </p:nvPicPr>
        <p:blipFill rotWithShape="1">
          <a:blip r:embed="rId2">
            <a:extLst>
              <a:ext uri="{28A0092B-C50C-407E-A947-70E740481C1C}">
                <a14:useLocalDpi xmlns:a14="http://schemas.microsoft.com/office/drawing/2010/main" val="0"/>
              </a:ext>
            </a:extLst>
          </a:blip>
          <a:srcRect l="23333" r="46296"/>
          <a:stretch/>
        </p:blipFill>
        <p:spPr>
          <a:xfrm>
            <a:off x="9067800" y="0"/>
            <a:ext cx="3124200" cy="6858000"/>
          </a:xfrm>
          <a:prstGeom prst="rect">
            <a:avLst/>
          </a:prstGeom>
        </p:spPr>
      </p:pic>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9" name="CuadroTexto 8">
            <a:extLst>
              <a:ext uri="{FF2B5EF4-FFF2-40B4-BE49-F238E27FC236}">
                <a16:creationId xmlns:a16="http://schemas.microsoft.com/office/drawing/2014/main" id="{FCB0296A-E5CD-46C1-927F-88BF2F39B238}"/>
              </a:ext>
            </a:extLst>
          </p:cNvPr>
          <p:cNvSpPr txBox="1"/>
          <p:nvPr/>
        </p:nvSpPr>
        <p:spPr>
          <a:xfrm>
            <a:off x="2376268" y="189522"/>
            <a:ext cx="6739683" cy="1077218"/>
          </a:xfrm>
          <a:prstGeom prst="rect">
            <a:avLst/>
          </a:prstGeom>
          <a:noFill/>
        </p:spPr>
        <p:txBody>
          <a:bodyPr wrap="square" rtlCol="0">
            <a:spAutoFit/>
          </a:bodyPr>
          <a:lstStyle/>
          <a:p>
            <a:pPr algn="ctr"/>
            <a:r>
              <a:rPr lang="es-ES" sz="3200" b="1" dirty="0">
                <a:latin typeface="Montserrat" panose="02000505000000020004" pitchFamily="2" charset="0"/>
              </a:rPr>
              <a:t>¿QUÉ SUCEDE PRIMERO EL CIEGO RECIBE LA VISTA O VE?</a:t>
            </a:r>
          </a:p>
        </p:txBody>
      </p:sp>
      <p:sp>
        <p:nvSpPr>
          <p:cNvPr id="12" name="Rectángulo 7">
            <a:extLst>
              <a:ext uri="{FF2B5EF4-FFF2-40B4-BE49-F238E27FC236}">
                <a16:creationId xmlns:a16="http://schemas.microsoft.com/office/drawing/2014/main" id="{1A061CB1-14D9-472F-BE97-D8D10564F619}"/>
              </a:ext>
            </a:extLst>
          </p:cNvPr>
          <p:cNvSpPr txBox="1"/>
          <p:nvPr/>
        </p:nvSpPr>
        <p:spPr>
          <a:xfrm>
            <a:off x="207586" y="1404338"/>
            <a:ext cx="8564438" cy="53386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just">
              <a:lnSpc>
                <a:spcPct val="115000"/>
              </a:lnSpc>
              <a:spcBef>
                <a:spcPts val="600"/>
              </a:spcBef>
              <a:defRPr sz="3200">
                <a:solidFill>
                  <a:srgbClr val="FFFFFF"/>
                </a:solidFill>
                <a:latin typeface="Avenir Book"/>
                <a:ea typeface="Avenir Book"/>
                <a:cs typeface="Avenir Book"/>
                <a:sym typeface="Avenir Book"/>
              </a:defRPr>
            </a:lvl1pPr>
          </a:lstStyle>
          <a:p>
            <a:pPr>
              <a:lnSpc>
                <a:spcPct val="150000"/>
              </a:lnSpc>
            </a:pPr>
            <a:r>
              <a:rPr sz="3300" dirty="0">
                <a:solidFill>
                  <a:schemeClr val="tx1"/>
                </a:solidFill>
                <a:latin typeface="Montserrat" panose="02000505000000020004" pitchFamily="2" charset="0"/>
              </a:rPr>
              <a:t>El </a:t>
            </a:r>
            <a:r>
              <a:rPr sz="3300" dirty="0" err="1">
                <a:solidFill>
                  <a:schemeClr val="tx1"/>
                </a:solidFill>
                <a:latin typeface="Montserrat" panose="02000505000000020004" pitchFamily="2" charset="0"/>
              </a:rPr>
              <a:t>ciego</a:t>
            </a:r>
            <a:r>
              <a:rPr sz="3300" dirty="0">
                <a:solidFill>
                  <a:schemeClr val="tx1"/>
                </a:solidFill>
                <a:latin typeface="Montserrat" panose="02000505000000020004" pitchFamily="2" charset="0"/>
              </a:rPr>
              <a:t> </a:t>
            </a:r>
            <a:r>
              <a:rPr sz="3300" dirty="0" err="1">
                <a:solidFill>
                  <a:schemeClr val="tx1"/>
                </a:solidFill>
                <a:latin typeface="Montserrat" panose="02000505000000020004" pitchFamily="2" charset="0"/>
              </a:rPr>
              <a:t>recibe</a:t>
            </a:r>
            <a:r>
              <a:rPr sz="3300" dirty="0">
                <a:solidFill>
                  <a:schemeClr val="tx1"/>
                </a:solidFill>
                <a:latin typeface="Montserrat" panose="02000505000000020004" pitchFamily="2" charset="0"/>
              </a:rPr>
              <a:t> el </a:t>
            </a:r>
            <a:r>
              <a:rPr sz="3300" dirty="0" err="1">
                <a:solidFill>
                  <a:schemeClr val="tx1"/>
                </a:solidFill>
                <a:latin typeface="Montserrat" panose="02000505000000020004" pitchFamily="2" charset="0"/>
              </a:rPr>
              <a:t>milagro</a:t>
            </a:r>
            <a:r>
              <a:rPr sz="3300" dirty="0">
                <a:solidFill>
                  <a:schemeClr val="tx1"/>
                </a:solidFill>
                <a:latin typeface="Montserrat" panose="02000505000000020004" pitchFamily="2" charset="0"/>
              </a:rPr>
              <a:t> de la vista y </a:t>
            </a:r>
            <a:r>
              <a:rPr sz="3300" dirty="0" err="1">
                <a:solidFill>
                  <a:schemeClr val="tx1"/>
                </a:solidFill>
                <a:latin typeface="Montserrat" panose="02000505000000020004" pitchFamily="2" charset="0"/>
              </a:rPr>
              <a:t>justo</a:t>
            </a:r>
            <a:r>
              <a:rPr sz="3300" dirty="0">
                <a:solidFill>
                  <a:schemeClr val="tx1"/>
                </a:solidFill>
                <a:latin typeface="Montserrat" panose="02000505000000020004" pitchFamily="2" charset="0"/>
              </a:rPr>
              <a:t> </a:t>
            </a:r>
            <a:r>
              <a:rPr sz="3300" dirty="0" err="1">
                <a:solidFill>
                  <a:schemeClr val="tx1"/>
                </a:solidFill>
                <a:latin typeface="Montserrat" panose="02000505000000020004" pitchFamily="2" charset="0"/>
              </a:rPr>
              <a:t>en</a:t>
            </a:r>
            <a:r>
              <a:rPr sz="3300" dirty="0">
                <a:solidFill>
                  <a:schemeClr val="tx1"/>
                </a:solidFill>
                <a:latin typeface="Montserrat" panose="02000505000000020004" pitchFamily="2" charset="0"/>
              </a:rPr>
              <a:t> ese </a:t>
            </a:r>
            <a:r>
              <a:rPr sz="3300" dirty="0" err="1">
                <a:solidFill>
                  <a:schemeClr val="tx1"/>
                </a:solidFill>
                <a:latin typeface="Montserrat" panose="02000505000000020004" pitchFamily="2" charset="0"/>
              </a:rPr>
              <a:t>mismo</a:t>
            </a:r>
            <a:r>
              <a:rPr sz="3300" dirty="0">
                <a:solidFill>
                  <a:schemeClr val="tx1"/>
                </a:solidFill>
                <a:latin typeface="Montserrat" panose="02000505000000020004" pitchFamily="2" charset="0"/>
              </a:rPr>
              <a:t> </a:t>
            </a:r>
            <a:r>
              <a:rPr sz="3300" dirty="0" err="1">
                <a:solidFill>
                  <a:schemeClr val="tx1"/>
                </a:solidFill>
                <a:latin typeface="Montserrat" panose="02000505000000020004" pitchFamily="2" charset="0"/>
              </a:rPr>
              <a:t>instante</a:t>
            </a:r>
            <a:r>
              <a:rPr sz="3300" dirty="0">
                <a:solidFill>
                  <a:schemeClr val="tx1"/>
                </a:solidFill>
                <a:latin typeface="Montserrat" panose="02000505000000020004" pitchFamily="2" charset="0"/>
              </a:rPr>
              <a:t> </a:t>
            </a:r>
            <a:r>
              <a:rPr sz="3300" dirty="0" err="1">
                <a:solidFill>
                  <a:schemeClr val="tx1"/>
                </a:solidFill>
                <a:latin typeface="Montserrat" panose="02000505000000020004" pitchFamily="2" charset="0"/>
              </a:rPr>
              <a:t>comienza</a:t>
            </a:r>
            <a:r>
              <a:rPr sz="3300" dirty="0">
                <a:solidFill>
                  <a:schemeClr val="tx1"/>
                </a:solidFill>
                <a:latin typeface="Montserrat" panose="02000505000000020004" pitchFamily="2" charset="0"/>
              </a:rPr>
              <a:t> a ver. </a:t>
            </a:r>
            <a:r>
              <a:rPr sz="3300" dirty="0" err="1">
                <a:solidFill>
                  <a:schemeClr val="tx1"/>
                </a:solidFill>
                <a:latin typeface="Montserrat" panose="02000505000000020004" pitchFamily="2" charset="0"/>
              </a:rPr>
              <a:t>En</a:t>
            </a:r>
            <a:r>
              <a:rPr sz="3300" dirty="0">
                <a:solidFill>
                  <a:schemeClr val="tx1"/>
                </a:solidFill>
                <a:latin typeface="Montserrat" panose="02000505000000020004" pitchFamily="2" charset="0"/>
              </a:rPr>
              <a:t> </a:t>
            </a:r>
            <a:r>
              <a:rPr sz="3300" dirty="0" err="1">
                <a:solidFill>
                  <a:schemeClr val="tx1"/>
                </a:solidFill>
                <a:latin typeface="Montserrat" panose="02000505000000020004" pitchFamily="2" charset="0"/>
              </a:rPr>
              <a:t>orden</a:t>
            </a:r>
            <a:r>
              <a:rPr sz="3300" dirty="0">
                <a:solidFill>
                  <a:schemeClr val="tx1"/>
                </a:solidFill>
                <a:latin typeface="Montserrat" panose="02000505000000020004" pitchFamily="2" charset="0"/>
              </a:rPr>
              <a:t> de </a:t>
            </a:r>
            <a:r>
              <a:rPr sz="3300" dirty="0" err="1">
                <a:solidFill>
                  <a:schemeClr val="tx1"/>
                </a:solidFill>
                <a:latin typeface="Montserrat" panose="02000505000000020004" pitchFamily="2" charset="0"/>
              </a:rPr>
              <a:t>prioridades</a:t>
            </a:r>
            <a:r>
              <a:rPr sz="3300" dirty="0">
                <a:solidFill>
                  <a:schemeClr val="tx1"/>
                </a:solidFill>
                <a:latin typeface="Montserrat" panose="02000505000000020004" pitchFamily="2" charset="0"/>
              </a:rPr>
              <a:t> o </a:t>
            </a:r>
            <a:r>
              <a:rPr sz="3300" dirty="0" err="1">
                <a:solidFill>
                  <a:schemeClr val="tx1"/>
                </a:solidFill>
                <a:latin typeface="Montserrat" panose="02000505000000020004" pitchFamily="2" charset="0"/>
              </a:rPr>
              <a:t>necesidades</a:t>
            </a:r>
            <a:r>
              <a:rPr sz="3300" dirty="0">
                <a:solidFill>
                  <a:schemeClr val="tx1"/>
                </a:solidFill>
                <a:latin typeface="Montserrat" panose="02000505000000020004" pitchFamily="2" charset="0"/>
              </a:rPr>
              <a:t> lo que ha </a:t>
            </a:r>
            <a:r>
              <a:rPr sz="3300" dirty="0" err="1">
                <a:solidFill>
                  <a:schemeClr val="tx1"/>
                </a:solidFill>
                <a:latin typeface="Montserrat" panose="02000505000000020004" pitchFamily="2" charset="0"/>
              </a:rPr>
              <a:t>sucedido</a:t>
            </a:r>
            <a:r>
              <a:rPr sz="3300" dirty="0">
                <a:solidFill>
                  <a:schemeClr val="tx1"/>
                </a:solidFill>
                <a:latin typeface="Montserrat" panose="02000505000000020004" pitchFamily="2" charset="0"/>
              </a:rPr>
              <a:t> primero ha </a:t>
            </a:r>
            <a:r>
              <a:rPr sz="3300" dirty="0" err="1">
                <a:solidFill>
                  <a:schemeClr val="tx1"/>
                </a:solidFill>
                <a:latin typeface="Montserrat" panose="02000505000000020004" pitchFamily="2" charset="0"/>
              </a:rPr>
              <a:t>sido</a:t>
            </a:r>
            <a:r>
              <a:rPr sz="3300" dirty="0">
                <a:solidFill>
                  <a:schemeClr val="tx1"/>
                </a:solidFill>
                <a:latin typeface="Montserrat" panose="02000505000000020004" pitchFamily="2" charset="0"/>
              </a:rPr>
              <a:t> el </a:t>
            </a:r>
            <a:r>
              <a:rPr sz="3300" dirty="0" err="1">
                <a:solidFill>
                  <a:schemeClr val="tx1"/>
                </a:solidFill>
                <a:latin typeface="Montserrat" panose="02000505000000020004" pitchFamily="2" charset="0"/>
              </a:rPr>
              <a:t>milagro</a:t>
            </a:r>
            <a:r>
              <a:rPr sz="3300" dirty="0">
                <a:solidFill>
                  <a:schemeClr val="tx1"/>
                </a:solidFill>
                <a:latin typeface="Montserrat" panose="02000505000000020004" pitchFamily="2" charset="0"/>
              </a:rPr>
              <a:t> de </a:t>
            </a:r>
            <a:r>
              <a:rPr sz="3300" dirty="0" err="1">
                <a:solidFill>
                  <a:schemeClr val="tx1"/>
                </a:solidFill>
                <a:latin typeface="Montserrat" panose="02000505000000020004" pitchFamily="2" charset="0"/>
              </a:rPr>
              <a:t>recibir</a:t>
            </a:r>
            <a:r>
              <a:rPr sz="3300" dirty="0">
                <a:solidFill>
                  <a:schemeClr val="tx1"/>
                </a:solidFill>
                <a:latin typeface="Montserrat" panose="02000505000000020004" pitchFamily="2" charset="0"/>
              </a:rPr>
              <a:t> la vista y </a:t>
            </a:r>
            <a:r>
              <a:rPr sz="3300" dirty="0" err="1">
                <a:solidFill>
                  <a:schemeClr val="tx1"/>
                </a:solidFill>
                <a:latin typeface="Montserrat" panose="02000505000000020004" pitchFamily="2" charset="0"/>
              </a:rPr>
              <a:t>su</a:t>
            </a:r>
            <a:r>
              <a:rPr sz="3300" dirty="0">
                <a:solidFill>
                  <a:schemeClr val="tx1"/>
                </a:solidFill>
                <a:latin typeface="Montserrat" panose="02000505000000020004" pitchFamily="2" charset="0"/>
              </a:rPr>
              <a:t> </a:t>
            </a:r>
            <a:r>
              <a:rPr sz="3300" dirty="0" err="1">
                <a:solidFill>
                  <a:schemeClr val="tx1"/>
                </a:solidFill>
                <a:latin typeface="Montserrat" panose="02000505000000020004" pitchFamily="2" charset="0"/>
              </a:rPr>
              <a:t>respuesta</a:t>
            </a:r>
            <a:r>
              <a:rPr sz="3300" dirty="0">
                <a:solidFill>
                  <a:schemeClr val="tx1"/>
                </a:solidFill>
                <a:latin typeface="Montserrat" panose="02000505000000020004" pitchFamily="2" charset="0"/>
              </a:rPr>
              <a:t> ha </a:t>
            </a:r>
            <a:r>
              <a:rPr sz="3300" dirty="0" err="1">
                <a:solidFill>
                  <a:schemeClr val="tx1"/>
                </a:solidFill>
                <a:latin typeface="Montserrat" panose="02000505000000020004" pitchFamily="2" charset="0"/>
              </a:rPr>
              <a:t>sido</a:t>
            </a:r>
            <a:r>
              <a:rPr sz="3300" dirty="0">
                <a:solidFill>
                  <a:schemeClr val="tx1"/>
                </a:solidFill>
                <a:latin typeface="Montserrat" panose="02000505000000020004" pitchFamily="2" charset="0"/>
              </a:rPr>
              <a:t> la </a:t>
            </a:r>
            <a:r>
              <a:rPr sz="3300" dirty="0" err="1">
                <a:solidFill>
                  <a:schemeClr val="tx1"/>
                </a:solidFill>
                <a:latin typeface="Montserrat" panose="02000505000000020004" pitchFamily="2" charset="0"/>
              </a:rPr>
              <a:t>capacidad</a:t>
            </a:r>
            <a:r>
              <a:rPr sz="3300" dirty="0">
                <a:solidFill>
                  <a:schemeClr val="tx1"/>
                </a:solidFill>
                <a:latin typeface="Montserrat" panose="02000505000000020004" pitchFamily="2" charset="0"/>
              </a:rPr>
              <a:t> para </a:t>
            </a:r>
            <a:r>
              <a:rPr sz="3300" dirty="0" err="1">
                <a:solidFill>
                  <a:schemeClr val="tx1"/>
                </a:solidFill>
                <a:latin typeface="Montserrat" panose="02000505000000020004" pitchFamily="2" charset="0"/>
              </a:rPr>
              <a:t>poder</a:t>
            </a:r>
            <a:r>
              <a:rPr sz="3300" dirty="0">
                <a:solidFill>
                  <a:schemeClr val="tx1"/>
                </a:solidFill>
                <a:latin typeface="Montserrat" panose="02000505000000020004" pitchFamily="2" charset="0"/>
              </a:rPr>
              <a:t> ver. </a:t>
            </a:r>
          </a:p>
        </p:txBody>
      </p:sp>
    </p:spTree>
    <p:extLst>
      <p:ext uri="{BB962C8B-B14F-4D97-AF65-F5344CB8AC3E}">
        <p14:creationId xmlns:p14="http://schemas.microsoft.com/office/powerpoint/2010/main" val="881566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61B54A9-162C-45F8-A7D9-BE227499E74B}"/>
              </a:ext>
            </a:extLst>
          </p:cNvPr>
          <p:cNvPicPr>
            <a:picLocks noChangeAspect="1"/>
          </p:cNvPicPr>
          <p:nvPr/>
        </p:nvPicPr>
        <p:blipFill rotWithShape="1">
          <a:blip r:embed="rId2">
            <a:extLst>
              <a:ext uri="{28A0092B-C50C-407E-A947-70E740481C1C}">
                <a14:useLocalDpi xmlns:a14="http://schemas.microsoft.com/office/drawing/2010/main" val="0"/>
              </a:ext>
            </a:extLst>
          </a:blip>
          <a:srcRect t="5116" b="30078"/>
          <a:stretch/>
        </p:blipFill>
        <p:spPr>
          <a:xfrm>
            <a:off x="-128337" y="3637474"/>
            <a:ext cx="12320337" cy="3232935"/>
          </a:xfrm>
          <a:prstGeom prst="rect">
            <a:avLst/>
          </a:prstGeom>
        </p:spPr>
      </p:pic>
      <p:sp>
        <p:nvSpPr>
          <p:cNvPr id="12" name="Rectángulo 7">
            <a:extLst>
              <a:ext uri="{FF2B5EF4-FFF2-40B4-BE49-F238E27FC236}">
                <a16:creationId xmlns:a16="http://schemas.microsoft.com/office/drawing/2014/main" id="{1A061CB1-14D9-472F-BE97-D8D10564F619}"/>
              </a:ext>
            </a:extLst>
          </p:cNvPr>
          <p:cNvSpPr txBox="1"/>
          <p:nvPr/>
        </p:nvSpPr>
        <p:spPr>
          <a:xfrm>
            <a:off x="433922" y="196064"/>
            <a:ext cx="11940320" cy="32329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just">
              <a:lnSpc>
                <a:spcPct val="115000"/>
              </a:lnSpc>
              <a:spcBef>
                <a:spcPts val="600"/>
              </a:spcBef>
              <a:defRPr sz="3200">
                <a:solidFill>
                  <a:srgbClr val="FFFFFF"/>
                </a:solidFill>
                <a:latin typeface="Avenir Book"/>
                <a:ea typeface="Avenir Book"/>
                <a:cs typeface="Avenir Book"/>
                <a:sym typeface="Avenir Book"/>
              </a:defRPr>
            </a:lvl1pPr>
          </a:lstStyle>
          <a:p>
            <a:pPr algn="l">
              <a:lnSpc>
                <a:spcPct val="150000"/>
              </a:lnSpc>
            </a:pPr>
            <a:r>
              <a:rPr lang="es-ES" sz="3500" dirty="0">
                <a:solidFill>
                  <a:schemeClr val="tx1"/>
                </a:solidFill>
                <a:latin typeface="Montserrat" panose="02000505000000020004" pitchFamily="2" charset="0"/>
              </a:rPr>
              <a:t>El llamado eficaz produce el milagro de nuestra capacidad de ver: nuestra ceguera ha sido quitada. Dios hace que la gloria de Cristo brille con una belleza irresistible. Esta es la gracia irresistible. </a:t>
            </a:r>
          </a:p>
        </p:txBody>
      </p:sp>
    </p:spTree>
    <p:extLst>
      <p:ext uri="{BB962C8B-B14F-4D97-AF65-F5344CB8AC3E}">
        <p14:creationId xmlns:p14="http://schemas.microsoft.com/office/powerpoint/2010/main" val="30358259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761B54A9-162C-45F8-A7D9-BE227499E74B}"/>
              </a:ext>
            </a:extLst>
          </p:cNvPr>
          <p:cNvPicPr>
            <a:picLocks noChangeAspect="1"/>
          </p:cNvPicPr>
          <p:nvPr/>
        </p:nvPicPr>
        <p:blipFill rotWithShape="1">
          <a:blip r:embed="rId2">
            <a:extLst>
              <a:ext uri="{28A0092B-C50C-407E-A947-70E740481C1C}">
                <a14:useLocalDpi xmlns:a14="http://schemas.microsoft.com/office/drawing/2010/main" val="0"/>
              </a:ext>
            </a:extLst>
          </a:blip>
          <a:srcRect t="5116" b="30078"/>
          <a:stretch/>
        </p:blipFill>
        <p:spPr>
          <a:xfrm>
            <a:off x="1" y="3841757"/>
            <a:ext cx="12192000" cy="3016244"/>
          </a:xfrm>
          <a:prstGeom prst="rect">
            <a:avLst/>
          </a:prstGeom>
        </p:spPr>
      </p:pic>
      <p:sp>
        <p:nvSpPr>
          <p:cNvPr id="11" name="Rectángulo 7">
            <a:extLst>
              <a:ext uri="{FF2B5EF4-FFF2-40B4-BE49-F238E27FC236}">
                <a16:creationId xmlns:a16="http://schemas.microsoft.com/office/drawing/2014/main" id="{73A3111E-94A2-4A57-925B-EC4332D4FC1A}"/>
              </a:ext>
            </a:extLst>
          </p:cNvPr>
          <p:cNvSpPr txBox="1"/>
          <p:nvPr/>
        </p:nvSpPr>
        <p:spPr>
          <a:xfrm>
            <a:off x="128337" y="0"/>
            <a:ext cx="12063663" cy="38417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lgn="just">
              <a:lnSpc>
                <a:spcPct val="115000"/>
              </a:lnSpc>
              <a:spcBef>
                <a:spcPts val="600"/>
              </a:spcBef>
              <a:defRPr sz="3200">
                <a:solidFill>
                  <a:srgbClr val="FFFFFF"/>
                </a:solidFill>
                <a:latin typeface="Avenir Book"/>
                <a:ea typeface="Avenir Book"/>
                <a:cs typeface="Avenir Book"/>
                <a:sym typeface="Avenir Book"/>
              </a:defRPr>
            </a:lvl1pPr>
          </a:lstStyle>
          <a:p>
            <a:pPr algn="l"/>
            <a:r>
              <a:rPr lang="es-ES" sz="3500" dirty="0">
                <a:solidFill>
                  <a:srgbClr val="B54E9D"/>
                </a:solidFill>
                <a:latin typeface="Montserrat" panose="02000505000000020004" pitchFamily="2" charset="0"/>
              </a:rPr>
              <a:t>2ª Co. 4:3 </a:t>
            </a:r>
            <a:r>
              <a:rPr lang="es-ES" sz="3500" dirty="0">
                <a:solidFill>
                  <a:schemeClr val="tx1"/>
                </a:solidFill>
                <a:latin typeface="Montserrat" panose="02000505000000020004" pitchFamily="2" charset="0"/>
              </a:rPr>
              <a:t>Pero </a:t>
            </a:r>
            <a:r>
              <a:rPr lang="es-ES" sz="3500" i="1" dirty="0">
                <a:solidFill>
                  <a:schemeClr val="tx1"/>
                </a:solidFill>
                <a:latin typeface="Montserrat" panose="02000505000000020004" pitchFamily="2" charset="0"/>
              </a:rPr>
              <a:t>si nuestro evangelio está aún encubierto</a:t>
            </a:r>
            <a:r>
              <a:rPr lang="es-ES" sz="3500" dirty="0">
                <a:solidFill>
                  <a:schemeClr val="tx1"/>
                </a:solidFill>
                <a:latin typeface="Montserrat" panose="02000505000000020004" pitchFamily="2" charset="0"/>
              </a:rPr>
              <a:t>, entre los que se pierden está encubierto;</a:t>
            </a:r>
          </a:p>
          <a:p>
            <a:pPr algn="l"/>
            <a:r>
              <a:rPr lang="es-ES" sz="3500" dirty="0">
                <a:solidFill>
                  <a:srgbClr val="B54E9D"/>
                </a:solidFill>
                <a:latin typeface="Montserrat" panose="02000505000000020004" pitchFamily="2" charset="0"/>
              </a:rPr>
              <a:t>2ª Co. 4:4 </a:t>
            </a:r>
            <a:r>
              <a:rPr lang="es-ES" sz="3500" dirty="0">
                <a:solidFill>
                  <a:schemeClr val="tx1"/>
                </a:solidFill>
                <a:latin typeface="Montserrat" panose="02000505000000020004" pitchFamily="2" charset="0"/>
              </a:rPr>
              <a:t>en los cuales </a:t>
            </a:r>
            <a:r>
              <a:rPr lang="es-ES" sz="3500" i="1" dirty="0">
                <a:solidFill>
                  <a:schemeClr val="tx1"/>
                </a:solidFill>
                <a:latin typeface="Montserrat" panose="02000505000000020004" pitchFamily="2" charset="0"/>
              </a:rPr>
              <a:t>el dios de este siglo cegó el entendimiento de los incrédulos, para que no les resplandezca la luz del evangelio de la gloria de Cristo</a:t>
            </a:r>
            <a:r>
              <a:rPr lang="es-ES" sz="3500" dirty="0">
                <a:solidFill>
                  <a:schemeClr val="tx1"/>
                </a:solidFill>
                <a:latin typeface="Montserrat" panose="02000505000000020004" pitchFamily="2" charset="0"/>
              </a:rPr>
              <a:t>, el cual es la imagen de Dios.</a:t>
            </a:r>
          </a:p>
        </p:txBody>
      </p:sp>
    </p:spTree>
    <p:extLst>
      <p:ext uri="{BB962C8B-B14F-4D97-AF65-F5344CB8AC3E}">
        <p14:creationId xmlns:p14="http://schemas.microsoft.com/office/powerpoint/2010/main" val="1804119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46E71D1C-B546-4ADE-B575-1E0CBE0BE6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63920" y="3622877"/>
            <a:ext cx="2657344" cy="2681672"/>
          </a:xfrm>
          <a:prstGeom prst="rect">
            <a:avLst/>
          </a:prstGeom>
        </p:spPr>
      </p:pic>
      <p:sp>
        <p:nvSpPr>
          <p:cNvPr id="13" name="CuadroTexto 12">
            <a:extLst>
              <a:ext uri="{FF2B5EF4-FFF2-40B4-BE49-F238E27FC236}">
                <a16:creationId xmlns:a16="http://schemas.microsoft.com/office/drawing/2014/main" id="{2C11AFF5-41E0-4E91-88A9-07D14455105B}"/>
              </a:ext>
            </a:extLst>
          </p:cNvPr>
          <p:cNvSpPr txBox="1"/>
          <p:nvPr/>
        </p:nvSpPr>
        <p:spPr>
          <a:xfrm>
            <a:off x="9559685" y="6278318"/>
            <a:ext cx="3034402" cy="584775"/>
          </a:xfrm>
          <a:prstGeom prst="rect">
            <a:avLst/>
          </a:prstGeom>
          <a:noFill/>
        </p:spPr>
        <p:txBody>
          <a:bodyPr wrap="square">
            <a:spAutoFit/>
          </a:bodyPr>
          <a:lstStyle/>
          <a:p>
            <a:pPr algn="just"/>
            <a:r>
              <a:rPr lang="es-ES" sz="3200" dirty="0">
                <a:latin typeface="Montserrat" panose="02000505000000020004" pitchFamily="2" charset="0"/>
              </a:rPr>
              <a:t>John Piper </a:t>
            </a:r>
          </a:p>
        </p:txBody>
      </p:sp>
      <p:sp>
        <p:nvSpPr>
          <p:cNvPr id="14" name="Rectángulo 13">
            <a:extLst>
              <a:ext uri="{FF2B5EF4-FFF2-40B4-BE49-F238E27FC236}">
                <a16:creationId xmlns:a16="http://schemas.microsoft.com/office/drawing/2014/main" id="{78F46938-BC43-475C-AC83-5C3D58887396}"/>
              </a:ext>
            </a:extLst>
          </p:cNvPr>
          <p:cNvSpPr/>
          <p:nvPr/>
        </p:nvSpPr>
        <p:spPr>
          <a:xfrm>
            <a:off x="129798" y="969068"/>
            <a:ext cx="12009392" cy="4153638"/>
          </a:xfrm>
          <a:prstGeom prst="rect">
            <a:avLst/>
          </a:prstGeom>
        </p:spPr>
        <p:txBody>
          <a:bodyPr wrap="square">
            <a:spAutoFit/>
          </a:bodyPr>
          <a:lstStyle/>
          <a:p>
            <a:pPr>
              <a:lnSpc>
                <a:spcPct val="150000"/>
              </a:lnSpc>
            </a:pPr>
            <a:r>
              <a:rPr lang="es-ES" sz="3600" dirty="0">
                <a:latin typeface="Montserrat" panose="02000505000000020004" pitchFamily="2" charset="0"/>
              </a:rPr>
              <a:t>La Gracia irresistible se refiere específicamente a la obra soberana de Dios para</a:t>
            </a:r>
            <a:r>
              <a:rPr lang="es-ES" sz="3600" dirty="0">
                <a:solidFill>
                  <a:srgbClr val="B54E9D"/>
                </a:solidFill>
                <a:latin typeface="Montserrat" panose="02000505000000020004" pitchFamily="2" charset="0"/>
              </a:rPr>
              <a:t> vencer la rebelión  de nuestro corazón y darnos fe en Cristo</a:t>
            </a:r>
            <a:r>
              <a:rPr lang="es-ES" sz="3600" dirty="0">
                <a:latin typeface="Montserrat" panose="02000505000000020004" pitchFamily="2" charset="0"/>
              </a:rPr>
              <a:t> para  que</a:t>
            </a:r>
          </a:p>
          <a:p>
            <a:pPr>
              <a:lnSpc>
                <a:spcPct val="150000"/>
              </a:lnSpc>
            </a:pPr>
            <a:r>
              <a:rPr lang="es-ES" sz="3600" dirty="0">
                <a:latin typeface="Montserrat" panose="02000505000000020004" pitchFamily="2" charset="0"/>
              </a:rPr>
              <a:t>podamos ser salvos </a:t>
            </a:r>
            <a:r>
              <a:rPr lang="es-ES" sz="3600" i="1" dirty="0">
                <a:latin typeface="Montserrat" panose="02000505000000020004" pitchFamily="2" charset="0"/>
              </a:rPr>
              <a:t>cuando Él quiere</a:t>
            </a:r>
            <a:r>
              <a:rPr lang="es-ES" sz="3600" dirty="0">
                <a:latin typeface="Montserrat" panose="02000505000000020004" pitchFamily="2" charset="0"/>
              </a:rPr>
              <a:t>”.</a:t>
            </a:r>
            <a:endParaRPr lang="es-ES_tradnl" sz="3600" dirty="0">
              <a:solidFill>
                <a:srgbClr val="B54E9D"/>
              </a:solidFill>
              <a:latin typeface="Montserrat" panose="02000505000000020004" pitchFamily="2" charset="0"/>
            </a:endParaRPr>
          </a:p>
          <a:p>
            <a:pPr>
              <a:lnSpc>
                <a:spcPct val="150000"/>
              </a:lnSpc>
            </a:pPr>
            <a:endParaRPr lang="es-ES_tradnl" sz="3600" dirty="0">
              <a:solidFill>
                <a:srgbClr val="B54E9D"/>
              </a:solidFill>
              <a:latin typeface="Montserrat" panose="02000505000000020004" pitchFamily="2" charset="0"/>
            </a:endParaRPr>
          </a:p>
        </p:txBody>
      </p:sp>
    </p:spTree>
    <p:extLst>
      <p:ext uri="{BB962C8B-B14F-4D97-AF65-F5344CB8AC3E}">
        <p14:creationId xmlns:p14="http://schemas.microsoft.com/office/powerpoint/2010/main" val="144995757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1"/>
            <a:ext cx="1929468" cy="1025698"/>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97431"/>
            <a:ext cx="1617669" cy="893321"/>
          </a:xfrm>
          <a:prstGeom prst="rect">
            <a:avLst/>
          </a:prstGeom>
        </p:spPr>
      </p:pic>
      <p:sp>
        <p:nvSpPr>
          <p:cNvPr id="9" name="CuadroTexto 8">
            <a:extLst>
              <a:ext uri="{FF2B5EF4-FFF2-40B4-BE49-F238E27FC236}">
                <a16:creationId xmlns:a16="http://schemas.microsoft.com/office/drawing/2014/main" id="{FCB0296A-E5CD-46C1-927F-88BF2F39B238}"/>
              </a:ext>
            </a:extLst>
          </p:cNvPr>
          <p:cNvSpPr txBox="1"/>
          <p:nvPr/>
        </p:nvSpPr>
        <p:spPr>
          <a:xfrm>
            <a:off x="2916300" y="216810"/>
            <a:ext cx="7646766" cy="646331"/>
          </a:xfrm>
          <a:prstGeom prst="rect">
            <a:avLst/>
          </a:prstGeom>
          <a:noFill/>
        </p:spPr>
        <p:txBody>
          <a:bodyPr wrap="square" rtlCol="0">
            <a:spAutoFit/>
          </a:bodyPr>
          <a:lstStyle/>
          <a:p>
            <a:r>
              <a:rPr lang="es-ES" sz="3600" b="1" dirty="0">
                <a:latin typeface="Montserrat" panose="02000505000000020004" pitchFamily="2" charset="0"/>
              </a:rPr>
              <a:t>¡LÁZARO SAL FUERA! </a:t>
            </a:r>
            <a:r>
              <a:rPr lang="es-ES" sz="3600" b="1" dirty="0" err="1">
                <a:latin typeface="Montserrat" panose="02000505000000020004" pitchFamily="2" charset="0"/>
              </a:rPr>
              <a:t>Jn</a:t>
            </a:r>
            <a:r>
              <a:rPr lang="es-ES" sz="3600" b="1" dirty="0">
                <a:latin typeface="Montserrat" panose="02000505000000020004" pitchFamily="2" charset="0"/>
              </a:rPr>
              <a:t>. 11:43</a:t>
            </a:r>
          </a:p>
        </p:txBody>
      </p:sp>
      <p:sp>
        <p:nvSpPr>
          <p:cNvPr id="10" name="Rectángulo 9">
            <a:extLst>
              <a:ext uri="{FF2B5EF4-FFF2-40B4-BE49-F238E27FC236}">
                <a16:creationId xmlns:a16="http://schemas.microsoft.com/office/drawing/2014/main" id="{AC7AC32A-6205-41BC-A8B7-C88FAB72FAC6}"/>
              </a:ext>
            </a:extLst>
          </p:cNvPr>
          <p:cNvSpPr/>
          <p:nvPr/>
        </p:nvSpPr>
        <p:spPr>
          <a:xfrm>
            <a:off x="112295" y="1314455"/>
            <a:ext cx="6224337" cy="5497659"/>
          </a:xfrm>
          <a:prstGeom prst="rect">
            <a:avLst/>
          </a:prstGeom>
        </p:spPr>
        <p:txBody>
          <a:bodyPr wrap="square">
            <a:spAutoFit/>
          </a:bodyPr>
          <a:lstStyle/>
          <a:p>
            <a:pPr>
              <a:lnSpc>
                <a:spcPct val="150000"/>
              </a:lnSpc>
            </a:pPr>
            <a:r>
              <a:rPr lang="es-ES" sz="3400" dirty="0">
                <a:solidFill>
                  <a:srgbClr val="000000"/>
                </a:solidFill>
                <a:latin typeface="Montserrat" panose="02000505000000020004" pitchFamily="2" charset="0"/>
                <a:ea typeface="Avenir Book" charset="0"/>
                <a:cs typeface="Avenir Book" charset="0"/>
              </a:rPr>
              <a:t>Esta clase de llamado crea lo que exige: Si dice ¡vive!, crea vida, si dice ¡cree! crea fe, si dice ¡sígueme! crea obediencia, si dice ¡arrepiéntete!, crea arrepentimiento. </a:t>
            </a:r>
            <a:endParaRPr lang="es-ES" sz="3400" dirty="0">
              <a:latin typeface="Montserrat" panose="02000505000000020004" pitchFamily="2" charset="0"/>
              <a:ea typeface="Avenir Book" charset="0"/>
              <a:cs typeface="Avenir Book" charset="0"/>
            </a:endParaRPr>
          </a:p>
        </p:txBody>
      </p:sp>
      <p:pic>
        <p:nvPicPr>
          <p:cNvPr id="11" name="Imagen 10">
            <a:extLst>
              <a:ext uri="{FF2B5EF4-FFF2-40B4-BE49-F238E27FC236}">
                <a16:creationId xmlns:a16="http://schemas.microsoft.com/office/drawing/2014/main" id="{4C6E1F51-E0C1-FD4A-B28D-56D3F69D970E}"/>
              </a:ext>
            </a:extLst>
          </p:cNvPr>
          <p:cNvPicPr>
            <a:picLocks noChangeAspect="1"/>
          </p:cNvPicPr>
          <p:nvPr/>
        </p:nvPicPr>
        <p:blipFill rotWithShape="1">
          <a:blip r:embed="rId3">
            <a:extLst>
              <a:ext uri="{28A0092B-C50C-407E-A947-70E740481C1C}">
                <a14:useLocalDpi xmlns:a14="http://schemas.microsoft.com/office/drawing/2010/main" val="0"/>
              </a:ext>
            </a:extLst>
          </a:blip>
          <a:srcRect l="34212" r="11469"/>
          <a:stretch/>
        </p:blipFill>
        <p:spPr>
          <a:xfrm>
            <a:off x="6240379" y="1427746"/>
            <a:ext cx="5951622" cy="5461709"/>
          </a:xfrm>
          <a:prstGeom prst="rect">
            <a:avLst/>
          </a:prstGeom>
        </p:spPr>
      </p:pic>
    </p:spTree>
    <p:extLst>
      <p:ext uri="{BB962C8B-B14F-4D97-AF65-F5344CB8AC3E}">
        <p14:creationId xmlns:p14="http://schemas.microsoft.com/office/powerpoint/2010/main" val="41834704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ADCFA8F9-17DF-46EA-B819-EA7F00576A5B}"/>
              </a:ext>
            </a:extLst>
          </p:cNvPr>
          <p:cNvPicPr>
            <a:picLocks noChangeAspect="1"/>
          </p:cNvPicPr>
          <p:nvPr/>
        </p:nvPicPr>
        <p:blipFill rotWithShape="1">
          <a:blip r:embed="rId2">
            <a:extLst>
              <a:ext uri="{28A0092B-C50C-407E-A947-70E740481C1C}">
                <a14:useLocalDpi xmlns:a14="http://schemas.microsoft.com/office/drawing/2010/main" val="0"/>
              </a:ext>
            </a:extLst>
          </a:blip>
          <a:srcRect l="32298" t="14433" r="5354" b="8199"/>
          <a:stretch/>
        </p:blipFill>
        <p:spPr>
          <a:xfrm>
            <a:off x="6050401" y="1787371"/>
            <a:ext cx="6141599" cy="5070629"/>
          </a:xfrm>
          <a:prstGeom prst="rect">
            <a:avLst/>
          </a:prstGeom>
        </p:spPr>
      </p:pic>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9" name="CuadroTexto 8">
            <a:extLst>
              <a:ext uri="{FF2B5EF4-FFF2-40B4-BE49-F238E27FC236}">
                <a16:creationId xmlns:a16="http://schemas.microsoft.com/office/drawing/2014/main" id="{FCB0296A-E5CD-46C1-927F-88BF2F39B238}"/>
              </a:ext>
            </a:extLst>
          </p:cNvPr>
          <p:cNvSpPr txBox="1"/>
          <p:nvPr/>
        </p:nvSpPr>
        <p:spPr>
          <a:xfrm>
            <a:off x="2571928" y="148047"/>
            <a:ext cx="9436921" cy="1169551"/>
          </a:xfrm>
          <a:prstGeom prst="rect">
            <a:avLst/>
          </a:prstGeom>
          <a:noFill/>
        </p:spPr>
        <p:txBody>
          <a:bodyPr wrap="square" rtlCol="0">
            <a:spAutoFit/>
          </a:bodyPr>
          <a:lstStyle/>
          <a:p>
            <a:pPr algn="ctr"/>
            <a:r>
              <a:rPr lang="es-ES" sz="3500" b="1" dirty="0">
                <a:latin typeface="Montserrat" panose="02000505000000020004" pitchFamily="2" charset="0"/>
              </a:rPr>
              <a:t>El principal fruto del Nuevo Nacimiento es el ARREPENTIMIENTO</a:t>
            </a:r>
          </a:p>
        </p:txBody>
      </p:sp>
      <p:sp>
        <p:nvSpPr>
          <p:cNvPr id="10" name="Rectángulo 9">
            <a:extLst>
              <a:ext uri="{FF2B5EF4-FFF2-40B4-BE49-F238E27FC236}">
                <a16:creationId xmlns:a16="http://schemas.microsoft.com/office/drawing/2014/main" id="{AC7AC32A-6205-41BC-A8B7-C88FAB72FAC6}"/>
              </a:ext>
            </a:extLst>
          </p:cNvPr>
          <p:cNvSpPr/>
          <p:nvPr/>
        </p:nvSpPr>
        <p:spPr>
          <a:xfrm>
            <a:off x="44560" y="1787371"/>
            <a:ext cx="5961281" cy="4848763"/>
          </a:xfrm>
          <a:prstGeom prst="rect">
            <a:avLst/>
          </a:prstGeom>
        </p:spPr>
        <p:txBody>
          <a:bodyPr wrap="square">
            <a:spAutoFit/>
          </a:bodyPr>
          <a:lstStyle/>
          <a:p>
            <a:pPr algn="ctr">
              <a:lnSpc>
                <a:spcPct val="150000"/>
              </a:lnSpc>
            </a:pPr>
            <a:r>
              <a:rPr lang="es-ES" sz="3500" dirty="0">
                <a:solidFill>
                  <a:srgbClr val="000000"/>
                </a:solidFill>
                <a:latin typeface="Montserrat" panose="02000505000000020004" pitchFamily="2" charset="0"/>
                <a:ea typeface="Avenir Book" charset="0"/>
                <a:cs typeface="Avenir Book" charset="0"/>
              </a:rPr>
              <a:t>A esto se le conoce como: </a:t>
            </a:r>
            <a:r>
              <a:rPr lang="es-ES" sz="3500" b="1" dirty="0">
                <a:solidFill>
                  <a:srgbClr val="000000"/>
                </a:solidFill>
                <a:latin typeface="Montserrat" panose="02000505000000020004" pitchFamily="2" charset="0"/>
                <a:ea typeface="Avenir Book" charset="0"/>
                <a:cs typeface="Avenir Book" charset="0"/>
              </a:rPr>
              <a:t>“La conversión”.</a:t>
            </a:r>
          </a:p>
          <a:p>
            <a:pPr algn="ctr">
              <a:lnSpc>
                <a:spcPct val="150000"/>
              </a:lnSpc>
            </a:pPr>
            <a:r>
              <a:rPr lang="es-ES" sz="3500" dirty="0">
                <a:solidFill>
                  <a:srgbClr val="000000"/>
                </a:solidFill>
                <a:latin typeface="Montserrat" panose="02000505000000020004" pitchFamily="2" charset="0"/>
                <a:ea typeface="Avenir Book" charset="0"/>
                <a:cs typeface="Avenir Book" charset="0"/>
              </a:rPr>
              <a:t>Tras este acontecimiento la persona abandona </a:t>
            </a:r>
          </a:p>
          <a:p>
            <a:pPr algn="ctr">
              <a:lnSpc>
                <a:spcPct val="150000"/>
              </a:lnSpc>
            </a:pPr>
            <a:r>
              <a:rPr lang="es-ES" sz="3500" dirty="0">
                <a:solidFill>
                  <a:srgbClr val="000000"/>
                </a:solidFill>
                <a:latin typeface="Montserrat" panose="02000505000000020004" pitchFamily="2" charset="0"/>
                <a:ea typeface="Avenir Book" charset="0"/>
                <a:cs typeface="Avenir Book" charset="0"/>
              </a:rPr>
              <a:t>el pecado</a:t>
            </a:r>
          </a:p>
          <a:p>
            <a:pPr algn="ctr">
              <a:lnSpc>
                <a:spcPct val="150000"/>
              </a:lnSpc>
            </a:pPr>
            <a:r>
              <a:rPr lang="es-ES" sz="3500" dirty="0">
                <a:solidFill>
                  <a:srgbClr val="000000"/>
                </a:solidFill>
                <a:latin typeface="Montserrat" panose="02000505000000020004" pitchFamily="2" charset="0"/>
                <a:ea typeface="Avenir Book" charset="0"/>
                <a:cs typeface="Avenir Book" charset="0"/>
              </a:rPr>
              <a:t> y abraza a Cristo. </a:t>
            </a:r>
            <a:endParaRPr lang="es-ES" sz="3500" dirty="0">
              <a:latin typeface="Montserrat" panose="02000505000000020004" pitchFamily="2" charset="0"/>
              <a:ea typeface="Avenir Book" charset="0"/>
              <a:cs typeface="Avenir Book" charset="0"/>
            </a:endParaRPr>
          </a:p>
        </p:txBody>
      </p:sp>
    </p:spTree>
    <p:extLst>
      <p:ext uri="{BB962C8B-B14F-4D97-AF65-F5344CB8AC3E}">
        <p14:creationId xmlns:p14="http://schemas.microsoft.com/office/powerpoint/2010/main" val="4001058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B54E9D"/>
              </a:solidFill>
            </a:endParaRPr>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9128760" y="5636710"/>
            <a:ext cx="2917830" cy="1036624"/>
          </a:xfrm>
          <a:prstGeom prst="rect">
            <a:avLst/>
          </a:prstGeom>
        </p:spPr>
      </p:pic>
      <p:sp>
        <p:nvSpPr>
          <p:cNvPr id="14" name="Rectángulo 13">
            <a:extLst>
              <a:ext uri="{FF2B5EF4-FFF2-40B4-BE49-F238E27FC236}">
                <a16:creationId xmlns:a16="http://schemas.microsoft.com/office/drawing/2014/main" id="{F7CC9E88-B67D-4267-B734-D7BDD7BDBCE5}"/>
              </a:ext>
            </a:extLst>
          </p:cNvPr>
          <p:cNvSpPr/>
          <p:nvPr/>
        </p:nvSpPr>
        <p:spPr>
          <a:xfrm>
            <a:off x="126460" y="1329877"/>
            <a:ext cx="11839920" cy="5554277"/>
          </a:xfrm>
          <a:prstGeom prst="rect">
            <a:avLst/>
          </a:prstGeom>
        </p:spPr>
        <p:txBody>
          <a:bodyPr wrap="square">
            <a:spAutoFit/>
          </a:bodyPr>
          <a:lstStyle/>
          <a:p>
            <a:pPr algn="just">
              <a:lnSpc>
                <a:spcPct val="150000"/>
              </a:lnSpc>
            </a:pPr>
            <a:r>
              <a:rPr lang="es-ES" sz="3000" b="1" dirty="0">
                <a:solidFill>
                  <a:srgbClr val="B54E9D"/>
                </a:solidFill>
                <a:latin typeface="Montserrat" panose="02000505000000020004" pitchFamily="2" charset="0"/>
                <a:ea typeface="Avenir Book" charset="0"/>
                <a:cs typeface="Avenir Book" charset="0"/>
              </a:rPr>
              <a:t>2ª Tim. 2: 24 </a:t>
            </a:r>
            <a:r>
              <a:rPr lang="es-ES" sz="3000" dirty="0">
                <a:solidFill>
                  <a:srgbClr val="000000"/>
                </a:solidFill>
                <a:latin typeface="Montserrat" panose="02000505000000020004" pitchFamily="2" charset="0"/>
                <a:ea typeface="Avenir Book" charset="0"/>
                <a:cs typeface="Avenir Book" charset="0"/>
              </a:rPr>
              <a:t>Porque el siervo del Señor no debe ser contencioso, sino amable para con todos, apto para enseñar, sufrido;</a:t>
            </a:r>
          </a:p>
          <a:p>
            <a:pPr algn="just">
              <a:lnSpc>
                <a:spcPct val="150000"/>
              </a:lnSpc>
            </a:pPr>
            <a:endParaRPr lang="es-ES" sz="3000" dirty="0">
              <a:solidFill>
                <a:srgbClr val="000000"/>
              </a:solidFill>
              <a:latin typeface="Montserrat" panose="02000505000000020004" pitchFamily="2" charset="0"/>
              <a:ea typeface="Avenir Book" charset="0"/>
              <a:cs typeface="Avenir Book" charset="0"/>
            </a:endParaRPr>
          </a:p>
          <a:p>
            <a:pPr algn="just">
              <a:lnSpc>
                <a:spcPct val="150000"/>
              </a:lnSpc>
            </a:pPr>
            <a:r>
              <a:rPr lang="es-ES" sz="3000" b="1" dirty="0">
                <a:solidFill>
                  <a:srgbClr val="B54E9D"/>
                </a:solidFill>
                <a:latin typeface="Montserrat" panose="02000505000000020004" pitchFamily="2" charset="0"/>
                <a:ea typeface="Avenir Book" charset="0"/>
                <a:cs typeface="Avenir Book" charset="0"/>
              </a:rPr>
              <a:t>2ª Tim. 2: 25 </a:t>
            </a:r>
            <a:r>
              <a:rPr lang="es-ES" sz="3000" dirty="0">
                <a:latin typeface="Montserrat" panose="02000505000000020004" pitchFamily="2" charset="0"/>
                <a:ea typeface="Avenir Book" charset="0"/>
                <a:cs typeface="Avenir Book" charset="0"/>
              </a:rPr>
              <a:t>que con mansedumbre corrija a los que se oponen, por si quizá </a:t>
            </a:r>
            <a:r>
              <a:rPr lang="es-ES" sz="3000" i="1" u="sng" dirty="0">
                <a:latin typeface="Montserrat" panose="02000505000000020004" pitchFamily="2" charset="0"/>
                <a:ea typeface="Avenir Book" charset="0"/>
                <a:cs typeface="Avenir Book" charset="0"/>
              </a:rPr>
              <a:t>Dios les conceda que se arrepientan para conocer la verdad.</a:t>
            </a:r>
            <a:endParaRPr lang="es-ES" sz="3000" u="sng" dirty="0">
              <a:latin typeface="Montserrat" panose="02000505000000020004" pitchFamily="2" charset="0"/>
              <a:ea typeface="Avenir Book" charset="0"/>
              <a:cs typeface="Avenir Book" charset="0"/>
            </a:endParaRPr>
          </a:p>
          <a:p>
            <a:pPr algn="just">
              <a:lnSpc>
                <a:spcPct val="150000"/>
              </a:lnSpc>
            </a:pPr>
            <a:endParaRPr lang="es-ES" sz="3000" b="1" dirty="0">
              <a:solidFill>
                <a:srgbClr val="B54E9D"/>
              </a:solidFill>
              <a:latin typeface="Montserrat" panose="02000505000000020004" pitchFamily="2" charset="0"/>
              <a:ea typeface="Avenir Book" charset="0"/>
              <a:cs typeface="Avenir Book" charset="0"/>
            </a:endParaRPr>
          </a:p>
        </p:txBody>
      </p:sp>
      <p:sp>
        <p:nvSpPr>
          <p:cNvPr id="9" name="Rectángulo 8">
            <a:extLst>
              <a:ext uri="{FF2B5EF4-FFF2-40B4-BE49-F238E27FC236}">
                <a16:creationId xmlns:a16="http://schemas.microsoft.com/office/drawing/2014/main" id="{F67219EB-1A4A-4C17-8834-40C38E021D3C}"/>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a:extLst>
              <a:ext uri="{FF2B5EF4-FFF2-40B4-BE49-F238E27FC236}">
                <a16:creationId xmlns:a16="http://schemas.microsoft.com/office/drawing/2014/main" id="{CB74E8D8-7F95-4BE1-AEBC-79B517105D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Tree>
    <p:extLst>
      <p:ext uri="{BB962C8B-B14F-4D97-AF65-F5344CB8AC3E}">
        <p14:creationId xmlns:p14="http://schemas.microsoft.com/office/powerpoint/2010/main" val="35344380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1" descr="Imagen 1">
            <a:extLst>
              <a:ext uri="{FF2B5EF4-FFF2-40B4-BE49-F238E27FC236}">
                <a16:creationId xmlns:a16="http://schemas.microsoft.com/office/drawing/2014/main" id="{A78AC583-FC14-4A76-8F42-902215BA8AA8}"/>
              </a:ext>
            </a:extLst>
          </p:cNvPr>
          <p:cNvPicPr>
            <a:picLocks noChangeAspect="1"/>
          </p:cNvPicPr>
          <p:nvPr/>
        </p:nvPicPr>
        <p:blipFill rotWithShape="1">
          <a:blip r:embed="rId2"/>
          <a:srcRect l="8323" t="-206" r="-8323" b="206"/>
          <a:stretch/>
        </p:blipFill>
        <p:spPr>
          <a:xfrm>
            <a:off x="0" y="0"/>
            <a:ext cx="13298905" cy="6872184"/>
          </a:xfrm>
          <a:prstGeom prst="rect">
            <a:avLst/>
          </a:prstGeom>
          <a:ln w="12700">
            <a:miter lim="400000"/>
          </a:ln>
        </p:spPr>
      </p:pic>
      <p:sp>
        <p:nvSpPr>
          <p:cNvPr id="7" name="CuadroTexto 6">
            <a:extLst>
              <a:ext uri="{FF2B5EF4-FFF2-40B4-BE49-F238E27FC236}">
                <a16:creationId xmlns:a16="http://schemas.microsoft.com/office/drawing/2014/main" id="{09D30C42-5586-44C0-AE28-949CABF438D6}"/>
              </a:ext>
            </a:extLst>
          </p:cNvPr>
          <p:cNvSpPr txBox="1"/>
          <p:nvPr/>
        </p:nvSpPr>
        <p:spPr>
          <a:xfrm>
            <a:off x="0" y="1645981"/>
            <a:ext cx="7074568" cy="5056128"/>
          </a:xfrm>
          <a:prstGeom prst="rect">
            <a:avLst/>
          </a:prstGeom>
          <a:noFill/>
        </p:spPr>
        <p:txBody>
          <a:bodyPr wrap="square">
            <a:spAutoFit/>
          </a:bodyPr>
          <a:lstStyle/>
          <a:p>
            <a:pPr algn="ctr">
              <a:lnSpc>
                <a:spcPct val="150000"/>
              </a:lnSpc>
            </a:pPr>
            <a:r>
              <a:rPr lang="es-ES" sz="4400" dirty="0">
                <a:solidFill>
                  <a:schemeClr val="bg1"/>
                </a:solidFill>
                <a:latin typeface="Montserrat" panose="02000505000000020004" pitchFamily="2" charset="0"/>
              </a:rPr>
              <a:t>«El regalo </a:t>
            </a:r>
          </a:p>
          <a:p>
            <a:pPr algn="ctr">
              <a:lnSpc>
                <a:spcPct val="150000"/>
              </a:lnSpc>
            </a:pPr>
            <a:r>
              <a:rPr lang="es-ES" sz="4400" dirty="0">
                <a:solidFill>
                  <a:schemeClr val="bg1"/>
                </a:solidFill>
                <a:latin typeface="Montserrat" panose="02000505000000020004" pitchFamily="2" charset="0"/>
              </a:rPr>
              <a:t>del ARREPENTIMIENTO es vencer</a:t>
            </a:r>
          </a:p>
          <a:p>
            <a:pPr algn="ctr">
              <a:lnSpc>
                <a:spcPct val="150000"/>
              </a:lnSpc>
            </a:pPr>
            <a:r>
              <a:rPr lang="es-ES" sz="4400" dirty="0">
                <a:solidFill>
                  <a:schemeClr val="bg1"/>
                </a:solidFill>
                <a:latin typeface="Montserrat" panose="02000505000000020004" pitchFamily="2" charset="0"/>
              </a:rPr>
              <a:t>la resistencia </a:t>
            </a:r>
          </a:p>
          <a:p>
            <a:pPr algn="ctr">
              <a:lnSpc>
                <a:spcPct val="150000"/>
              </a:lnSpc>
            </a:pPr>
            <a:r>
              <a:rPr lang="es-ES" sz="4400" dirty="0">
                <a:solidFill>
                  <a:schemeClr val="bg1"/>
                </a:solidFill>
                <a:latin typeface="Montserrat" panose="02000505000000020004" pitchFamily="2" charset="0"/>
              </a:rPr>
              <a:t>al ARREPENTIMIENTO»</a:t>
            </a:r>
          </a:p>
        </p:txBody>
      </p:sp>
    </p:spTree>
    <p:extLst>
      <p:ext uri="{BB962C8B-B14F-4D97-AF65-F5344CB8AC3E}">
        <p14:creationId xmlns:p14="http://schemas.microsoft.com/office/powerpoint/2010/main" val="30186543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0" name="Rectángulo 9">
            <a:extLst>
              <a:ext uri="{FF2B5EF4-FFF2-40B4-BE49-F238E27FC236}">
                <a16:creationId xmlns:a16="http://schemas.microsoft.com/office/drawing/2014/main" id="{AC7AC32A-6205-41BC-A8B7-C88FAB72FAC6}"/>
              </a:ext>
            </a:extLst>
          </p:cNvPr>
          <p:cNvSpPr/>
          <p:nvPr/>
        </p:nvSpPr>
        <p:spPr>
          <a:xfrm>
            <a:off x="212226" y="1566801"/>
            <a:ext cx="11834364" cy="5179688"/>
          </a:xfrm>
          <a:prstGeom prst="rect">
            <a:avLst/>
          </a:prstGeom>
        </p:spPr>
        <p:txBody>
          <a:bodyPr wrap="square">
            <a:spAutoFit/>
          </a:bodyPr>
          <a:lstStyle/>
          <a:p>
            <a:pPr algn="just">
              <a:lnSpc>
                <a:spcPct val="150000"/>
              </a:lnSpc>
              <a:spcAft>
                <a:spcPts val="0"/>
              </a:spcAft>
            </a:pPr>
            <a:r>
              <a:rPr lang="es-ES" sz="3200" dirty="0">
                <a:latin typeface="Montserrat" panose="02000505000000020004" pitchFamily="2" charset="0"/>
                <a:cs typeface="Times New Roman"/>
              </a:rPr>
              <a:t>Nuestra respuesta al evangelio es, en última instancia, el fruto de la sola gracia divina. </a:t>
            </a:r>
            <a:r>
              <a:rPr lang="es-ES" sz="3200" dirty="0">
                <a:solidFill>
                  <a:srgbClr val="B54E9D"/>
                </a:solidFill>
                <a:latin typeface="Montserrat" panose="02000505000000020004" pitchFamily="2" charset="0"/>
                <a:cs typeface="Times New Roman"/>
              </a:rPr>
              <a:t>Nosotros acudimos a Cristo, porque el Padre, por su Espíritu Santo, nos llevó a Él. </a:t>
            </a:r>
          </a:p>
          <a:p>
            <a:pPr algn="just">
              <a:lnSpc>
                <a:spcPct val="150000"/>
              </a:lnSpc>
              <a:spcAft>
                <a:spcPts val="0"/>
              </a:spcAft>
            </a:pPr>
            <a:endParaRPr lang="es-ES" sz="3200" dirty="0">
              <a:solidFill>
                <a:srgbClr val="B54E9D"/>
              </a:solidFill>
              <a:latin typeface="Montserrat" panose="02000505000000020004" pitchFamily="2" charset="0"/>
              <a:cs typeface="Times New Roman"/>
            </a:endParaRPr>
          </a:p>
          <a:p>
            <a:pPr algn="just">
              <a:lnSpc>
                <a:spcPct val="150000"/>
              </a:lnSpc>
              <a:spcAft>
                <a:spcPts val="0"/>
              </a:spcAft>
            </a:pPr>
            <a:r>
              <a:rPr lang="es-ES" sz="3200" dirty="0">
                <a:latin typeface="Montserrat" panose="02000505000000020004" pitchFamily="2" charset="0"/>
                <a:cs typeface="Times New Roman"/>
              </a:rPr>
              <a:t>Y lo hizo con un llamamiento solemne que produjo vida en nosotros, cambió nuestros corazones, y nos llevó con gozo reverente, a los pies del Salvador. </a:t>
            </a:r>
            <a:endParaRPr lang="es-ES" sz="3200" dirty="0">
              <a:latin typeface="Montserrat" panose="02000505000000020004" pitchFamily="2" charset="0"/>
              <a:ea typeface="Avenir Book" charset="0"/>
              <a:cs typeface="Avenir Book" charset="0"/>
            </a:endParaRPr>
          </a:p>
        </p:txBody>
      </p:sp>
      <p:sp>
        <p:nvSpPr>
          <p:cNvPr id="11" name="CuadroTexto 10">
            <a:extLst>
              <a:ext uri="{FF2B5EF4-FFF2-40B4-BE49-F238E27FC236}">
                <a16:creationId xmlns:a16="http://schemas.microsoft.com/office/drawing/2014/main" id="{0F4368AD-F6A0-F440-ABB0-0D492ADDD791}"/>
              </a:ext>
            </a:extLst>
          </p:cNvPr>
          <p:cNvSpPr txBox="1"/>
          <p:nvPr/>
        </p:nvSpPr>
        <p:spPr>
          <a:xfrm>
            <a:off x="2260129" y="209725"/>
            <a:ext cx="8524437" cy="769441"/>
          </a:xfrm>
          <a:prstGeom prst="rect">
            <a:avLst/>
          </a:prstGeom>
          <a:noFill/>
        </p:spPr>
        <p:txBody>
          <a:bodyPr wrap="square" rtlCol="0">
            <a:spAutoFit/>
          </a:bodyPr>
          <a:lstStyle/>
          <a:p>
            <a:pPr algn="ctr"/>
            <a:r>
              <a:rPr lang="es-ES" sz="4400" b="1" dirty="0">
                <a:latin typeface="Montserrat" panose="02000505000000020004" pitchFamily="2" charset="0"/>
              </a:rPr>
              <a:t>BREVE CONCLUSIÓN</a:t>
            </a:r>
          </a:p>
        </p:txBody>
      </p:sp>
    </p:spTree>
    <p:extLst>
      <p:ext uri="{BB962C8B-B14F-4D97-AF65-F5344CB8AC3E}">
        <p14:creationId xmlns:p14="http://schemas.microsoft.com/office/powerpoint/2010/main" val="27408972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AEC54C77-5AF9-4F64-93FE-585D9AA91295}"/>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Imagen 6">
            <a:extLst>
              <a:ext uri="{FF2B5EF4-FFF2-40B4-BE49-F238E27FC236}">
                <a16:creationId xmlns:a16="http://schemas.microsoft.com/office/drawing/2014/main" id="{9F9F1857-5E07-4419-BB2F-47B33618E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sp>
        <p:nvSpPr>
          <p:cNvPr id="10" name="Rectángulo 9">
            <a:extLst>
              <a:ext uri="{FF2B5EF4-FFF2-40B4-BE49-F238E27FC236}">
                <a16:creationId xmlns:a16="http://schemas.microsoft.com/office/drawing/2014/main" id="{AC7AC32A-6205-41BC-A8B7-C88FAB72FAC6}"/>
              </a:ext>
            </a:extLst>
          </p:cNvPr>
          <p:cNvSpPr/>
          <p:nvPr/>
        </p:nvSpPr>
        <p:spPr>
          <a:xfrm>
            <a:off x="106113" y="1237715"/>
            <a:ext cx="11979774" cy="5554277"/>
          </a:xfrm>
          <a:prstGeom prst="rect">
            <a:avLst/>
          </a:prstGeom>
        </p:spPr>
        <p:txBody>
          <a:bodyPr wrap="square">
            <a:spAutoFit/>
          </a:bodyPr>
          <a:lstStyle/>
          <a:p>
            <a:pPr marL="514350" indent="-514350" algn="just">
              <a:lnSpc>
                <a:spcPct val="150000"/>
              </a:lnSpc>
              <a:spcAft>
                <a:spcPts val="0"/>
              </a:spcAft>
              <a:buFont typeface="+mj-lt"/>
              <a:buAutoNum type="arabicPeriod"/>
            </a:pPr>
            <a:r>
              <a:rPr lang="es-ES" sz="3000" dirty="0">
                <a:latin typeface="Montserrat" panose="02000505000000020004" pitchFamily="2" charset="0"/>
                <a:cs typeface="Times New Roman"/>
              </a:rPr>
              <a:t>La </a:t>
            </a:r>
            <a:r>
              <a:rPr lang="es-ES" sz="3000" dirty="0">
                <a:solidFill>
                  <a:srgbClr val="B54E9D"/>
                </a:solidFill>
                <a:latin typeface="Montserrat" panose="02000505000000020004" pitchFamily="2" charset="0"/>
                <a:cs typeface="Times New Roman"/>
              </a:rPr>
              <a:t>Gracia</a:t>
            </a:r>
            <a:r>
              <a:rPr lang="es-ES" sz="3000" dirty="0">
                <a:latin typeface="Montserrat" panose="02000505000000020004" pitchFamily="2" charset="0"/>
                <a:cs typeface="Times New Roman"/>
              </a:rPr>
              <a:t> irresistible nos hace ver la pura, grande e infinita </a:t>
            </a:r>
            <a:r>
              <a:rPr lang="es-ES" sz="3000" dirty="0">
                <a:solidFill>
                  <a:srgbClr val="B54E9D"/>
                </a:solidFill>
                <a:latin typeface="Montserrat" panose="02000505000000020004" pitchFamily="2" charset="0"/>
                <a:cs typeface="Times New Roman"/>
              </a:rPr>
              <a:t>GRACIA</a:t>
            </a:r>
            <a:r>
              <a:rPr lang="es-ES" sz="3000" dirty="0">
                <a:latin typeface="Montserrat" panose="02000505000000020004" pitchFamily="2" charset="0"/>
                <a:cs typeface="Times New Roman"/>
              </a:rPr>
              <a:t> de Dios. </a:t>
            </a:r>
          </a:p>
          <a:p>
            <a:pPr marL="514350" indent="-514350" algn="just">
              <a:lnSpc>
                <a:spcPct val="150000"/>
              </a:lnSpc>
              <a:spcAft>
                <a:spcPts val="0"/>
              </a:spcAft>
              <a:buFont typeface="+mj-lt"/>
              <a:buAutoNum type="arabicPeriod"/>
            </a:pPr>
            <a:r>
              <a:rPr lang="es-ES" sz="3000" dirty="0">
                <a:latin typeface="Montserrat" panose="02000505000000020004" pitchFamily="2" charset="0"/>
                <a:cs typeface="Times New Roman"/>
              </a:rPr>
              <a:t>La </a:t>
            </a:r>
            <a:r>
              <a:rPr lang="es-ES" sz="3000" dirty="0">
                <a:solidFill>
                  <a:srgbClr val="B54E9D"/>
                </a:solidFill>
                <a:latin typeface="Montserrat" panose="02000505000000020004" pitchFamily="2" charset="0"/>
                <a:cs typeface="Times New Roman"/>
              </a:rPr>
              <a:t>Gracia</a:t>
            </a:r>
            <a:r>
              <a:rPr lang="es-ES" sz="3000" dirty="0">
                <a:latin typeface="Montserrat" panose="02000505000000020004" pitchFamily="2" charset="0"/>
                <a:cs typeface="Times New Roman"/>
              </a:rPr>
              <a:t> irresistible nos ayuda en cuanto a la seguridad de salvación en la persona de Cristo. </a:t>
            </a:r>
          </a:p>
          <a:p>
            <a:pPr marL="514350" indent="-514350" algn="just">
              <a:lnSpc>
                <a:spcPct val="150000"/>
              </a:lnSpc>
              <a:spcAft>
                <a:spcPts val="0"/>
              </a:spcAft>
              <a:buFont typeface="+mj-lt"/>
              <a:buAutoNum type="arabicPeriod"/>
            </a:pPr>
            <a:r>
              <a:rPr lang="es-ES" sz="3000" dirty="0">
                <a:latin typeface="Montserrat" panose="02000505000000020004" pitchFamily="2" charset="0"/>
                <a:cs typeface="Times New Roman"/>
              </a:rPr>
              <a:t>La </a:t>
            </a:r>
            <a:r>
              <a:rPr lang="es-ES" sz="3000" dirty="0">
                <a:solidFill>
                  <a:srgbClr val="B54E9D"/>
                </a:solidFill>
                <a:latin typeface="Montserrat" panose="02000505000000020004" pitchFamily="2" charset="0"/>
                <a:cs typeface="Times New Roman"/>
              </a:rPr>
              <a:t>Gracia</a:t>
            </a:r>
            <a:r>
              <a:rPr lang="es-ES" sz="3000" dirty="0">
                <a:latin typeface="Montserrat" panose="02000505000000020004" pitchFamily="2" charset="0"/>
                <a:cs typeface="Times New Roman"/>
              </a:rPr>
              <a:t> irresistible nos da esperanza a la hora de evangelizar. </a:t>
            </a:r>
          </a:p>
          <a:p>
            <a:pPr marL="514350" indent="-514350" algn="just">
              <a:lnSpc>
                <a:spcPct val="150000"/>
              </a:lnSpc>
              <a:spcAft>
                <a:spcPts val="0"/>
              </a:spcAft>
              <a:buFont typeface="+mj-lt"/>
              <a:buAutoNum type="arabicPeriod"/>
            </a:pPr>
            <a:r>
              <a:rPr lang="es-ES" sz="3000" dirty="0">
                <a:latin typeface="Montserrat" panose="02000505000000020004" pitchFamily="2" charset="0"/>
                <a:cs typeface="Times New Roman"/>
              </a:rPr>
              <a:t>La </a:t>
            </a:r>
            <a:r>
              <a:rPr lang="es-ES" sz="3000" dirty="0">
                <a:solidFill>
                  <a:srgbClr val="B54E9D"/>
                </a:solidFill>
                <a:latin typeface="Montserrat" panose="02000505000000020004" pitchFamily="2" charset="0"/>
                <a:cs typeface="Times New Roman"/>
              </a:rPr>
              <a:t>Gracia</a:t>
            </a:r>
            <a:r>
              <a:rPr lang="es-ES" sz="3000" dirty="0">
                <a:latin typeface="Montserrat" panose="02000505000000020004" pitchFamily="2" charset="0"/>
                <a:cs typeface="Times New Roman"/>
              </a:rPr>
              <a:t> irresistible es una obra que Dios hace por medio del glorioso Evangelio.</a:t>
            </a:r>
          </a:p>
        </p:txBody>
      </p:sp>
      <p:sp>
        <p:nvSpPr>
          <p:cNvPr id="11" name="CuadroTexto 10">
            <a:extLst>
              <a:ext uri="{FF2B5EF4-FFF2-40B4-BE49-F238E27FC236}">
                <a16:creationId xmlns:a16="http://schemas.microsoft.com/office/drawing/2014/main" id="{0F4368AD-F6A0-F440-ABB0-0D492ADDD791}"/>
              </a:ext>
            </a:extLst>
          </p:cNvPr>
          <p:cNvSpPr txBox="1"/>
          <p:nvPr/>
        </p:nvSpPr>
        <p:spPr>
          <a:xfrm>
            <a:off x="3561450" y="151145"/>
            <a:ext cx="8524437" cy="769441"/>
          </a:xfrm>
          <a:prstGeom prst="rect">
            <a:avLst/>
          </a:prstGeom>
          <a:noFill/>
        </p:spPr>
        <p:txBody>
          <a:bodyPr wrap="square" rtlCol="0">
            <a:spAutoFit/>
          </a:bodyPr>
          <a:lstStyle/>
          <a:p>
            <a:r>
              <a:rPr lang="es-ES" sz="4400" b="1" dirty="0">
                <a:latin typeface="Montserrat" panose="02000505000000020004" pitchFamily="2" charset="0"/>
              </a:rPr>
              <a:t>APLICACIONES</a:t>
            </a:r>
          </a:p>
        </p:txBody>
      </p:sp>
    </p:spTree>
    <p:extLst>
      <p:ext uri="{BB962C8B-B14F-4D97-AF65-F5344CB8AC3E}">
        <p14:creationId xmlns:p14="http://schemas.microsoft.com/office/powerpoint/2010/main" val="292430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B6E1B19-00CC-4156-8213-877FADA5D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215"/>
          </a:xfrm>
          <a:prstGeom prst="rect">
            <a:avLst/>
          </a:prstGeom>
        </p:spPr>
      </p:pic>
      <p:sp>
        <p:nvSpPr>
          <p:cNvPr id="5" name="CuadroTexto 4">
            <a:extLst>
              <a:ext uri="{FF2B5EF4-FFF2-40B4-BE49-F238E27FC236}">
                <a16:creationId xmlns:a16="http://schemas.microsoft.com/office/drawing/2014/main" id="{EAFE2926-354C-4C9A-A11E-08BA2057C10C}"/>
              </a:ext>
            </a:extLst>
          </p:cNvPr>
          <p:cNvSpPr txBox="1"/>
          <p:nvPr/>
        </p:nvSpPr>
        <p:spPr>
          <a:xfrm>
            <a:off x="304799" y="378806"/>
            <a:ext cx="10603832" cy="6100388"/>
          </a:xfrm>
          <a:prstGeom prst="rect">
            <a:avLst/>
          </a:prstGeom>
          <a:noFill/>
        </p:spPr>
        <p:txBody>
          <a:bodyPr wrap="square">
            <a:spAutoFit/>
          </a:bodyPr>
          <a:lstStyle/>
          <a:p>
            <a:pPr algn="ctr">
              <a:lnSpc>
                <a:spcPct val="150000"/>
              </a:lnSpc>
              <a:defRPr sz="3000">
                <a:solidFill>
                  <a:srgbClr val="FFFFFF"/>
                </a:solidFill>
                <a:latin typeface="Avenir Book"/>
                <a:ea typeface="Avenir Book"/>
                <a:cs typeface="Avenir Book"/>
                <a:sym typeface="Avenir Book"/>
              </a:defRPr>
            </a:pPr>
            <a:r>
              <a:rPr lang="es-ES" sz="3300" dirty="0">
                <a:latin typeface="Montserrat" panose="02000505000000020004" pitchFamily="2" charset="0"/>
              </a:rPr>
              <a:t> Y he despertado en el redil, no sé como, </a:t>
            </a:r>
            <a:br>
              <a:rPr lang="es-ES" sz="3300" dirty="0">
                <a:latin typeface="Montserrat" panose="02000505000000020004" pitchFamily="2" charset="0"/>
              </a:rPr>
            </a:br>
            <a:r>
              <a:rPr lang="es-ES" sz="3300" dirty="0">
                <a:latin typeface="Montserrat" panose="02000505000000020004" pitchFamily="2" charset="0"/>
              </a:rPr>
              <a:t>entre algodones y cuidados del Pastor, </a:t>
            </a:r>
            <a:br>
              <a:rPr lang="es-ES" sz="3300" dirty="0">
                <a:latin typeface="Montserrat" panose="02000505000000020004" pitchFamily="2" charset="0"/>
              </a:rPr>
            </a:br>
            <a:r>
              <a:rPr lang="es-ES" sz="3300" dirty="0">
                <a:latin typeface="Montserrat" panose="02000505000000020004" pitchFamily="2" charset="0"/>
              </a:rPr>
              <a:t>y antes de poder hablar de mi pasado, </a:t>
            </a:r>
            <a:br>
              <a:rPr lang="es-ES" sz="3300" dirty="0">
                <a:latin typeface="Montserrat" panose="02000505000000020004" pitchFamily="2" charset="0"/>
              </a:rPr>
            </a:br>
            <a:r>
              <a:rPr lang="es-ES" sz="3300" dirty="0">
                <a:latin typeface="Montserrat" panose="02000505000000020004" pitchFamily="2" charset="0"/>
              </a:rPr>
              <a:t>me atraviesan Sus palabras y Su voz: </a:t>
            </a:r>
            <a:br>
              <a:rPr lang="es-ES" sz="3300" dirty="0">
                <a:latin typeface="Montserrat" panose="02000505000000020004" pitchFamily="2" charset="0"/>
              </a:rPr>
            </a:br>
            <a:r>
              <a:rPr lang="es-ES" sz="3300" dirty="0">
                <a:latin typeface="Montserrat" panose="02000505000000020004" pitchFamily="2" charset="0"/>
              </a:rPr>
              <a:t>Que se alegra tanto de que haya vuelto a casa, </a:t>
            </a:r>
            <a:br>
              <a:rPr lang="es-ES" sz="3300" dirty="0">
                <a:latin typeface="Montserrat" panose="02000505000000020004" pitchFamily="2" charset="0"/>
              </a:rPr>
            </a:br>
            <a:r>
              <a:rPr lang="es-ES" sz="3300" dirty="0">
                <a:latin typeface="Montserrat" panose="02000505000000020004" pitchFamily="2" charset="0"/>
              </a:rPr>
              <a:t>que no piense, que descanse, que no pasa nada, </a:t>
            </a:r>
            <a:br>
              <a:rPr lang="es-ES" sz="3300" dirty="0">
                <a:latin typeface="Montserrat" panose="02000505000000020004" pitchFamily="2" charset="0"/>
              </a:rPr>
            </a:br>
            <a:r>
              <a:rPr lang="es-ES" sz="3300" dirty="0">
                <a:latin typeface="Montserrat" panose="02000505000000020004" pitchFamily="2" charset="0"/>
              </a:rPr>
              <a:t>y dormido en su regazo, lo he sabido, </a:t>
            </a:r>
            <a:br>
              <a:rPr lang="es-ES" sz="3300" dirty="0">
                <a:latin typeface="Montserrat" panose="02000505000000020004" pitchFamily="2" charset="0"/>
              </a:rPr>
            </a:br>
            <a:r>
              <a:rPr lang="es-ES" sz="3300" dirty="0">
                <a:latin typeface="Montserrat" panose="02000505000000020004" pitchFamily="2" charset="0"/>
              </a:rPr>
              <a:t>tengo Vida, tengo Dueño y soy querido.”</a:t>
            </a:r>
          </a:p>
        </p:txBody>
      </p:sp>
    </p:spTree>
    <p:extLst>
      <p:ext uri="{BB962C8B-B14F-4D97-AF65-F5344CB8AC3E}">
        <p14:creationId xmlns:p14="http://schemas.microsoft.com/office/powerpoint/2010/main" val="38755432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4E24406-44E9-4C33-B64B-644338EB3C84}"/>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8F9D965E-1B2F-493E-957C-0479F267BAEA}"/>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EA39729C-E42F-431F-AE79-FA996FF0C05D}"/>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910B26B5-9D2B-40AE-BD03-C3C77B9E2763}"/>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96C24CD7-C0D7-441C-B32E-552CC076D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pic>
        <p:nvPicPr>
          <p:cNvPr id="7" name="Imagen 6">
            <a:extLst>
              <a:ext uri="{FF2B5EF4-FFF2-40B4-BE49-F238E27FC236}">
                <a16:creationId xmlns:a16="http://schemas.microsoft.com/office/drawing/2014/main" id="{EB1416FA-530C-4D53-A01B-BDB674F21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4750" y="5146380"/>
            <a:ext cx="2324452" cy="2144081"/>
          </a:xfrm>
          <a:prstGeom prst="rect">
            <a:avLst/>
          </a:prstGeom>
        </p:spPr>
      </p:pic>
      <p:sp>
        <p:nvSpPr>
          <p:cNvPr id="8" name="Rectángulo 7">
            <a:extLst>
              <a:ext uri="{FF2B5EF4-FFF2-40B4-BE49-F238E27FC236}">
                <a16:creationId xmlns:a16="http://schemas.microsoft.com/office/drawing/2014/main" id="{423F1B26-779C-4A19-938E-1E8215C33C1A}"/>
              </a:ext>
            </a:extLst>
          </p:cNvPr>
          <p:cNvSpPr/>
          <p:nvPr/>
        </p:nvSpPr>
        <p:spPr>
          <a:xfrm>
            <a:off x="642460" y="1374847"/>
            <a:ext cx="10173937" cy="4399409"/>
          </a:xfrm>
          <a:prstGeom prst="rect">
            <a:avLst/>
          </a:prstGeom>
        </p:spPr>
        <p:txBody>
          <a:bodyPr wrap="square">
            <a:spAutoFit/>
          </a:bodyPr>
          <a:lstStyle/>
          <a:p>
            <a:pPr algn="ctr">
              <a:lnSpc>
                <a:spcPct val="150000"/>
              </a:lnSpc>
            </a:pPr>
            <a:r>
              <a:rPr lang="es-ES_tradnl" sz="4800" b="1" u="sng" spc="300" dirty="0">
                <a:latin typeface="Montserrat" panose="02000505000000020004" pitchFamily="2" charset="0"/>
                <a:ea typeface="ＭＳ 明朝" charset="-128"/>
                <a:cs typeface="Times New Roman" charset="0"/>
              </a:rPr>
              <a:t>EJERCICIO</a:t>
            </a:r>
          </a:p>
          <a:p>
            <a:pPr algn="ctr">
              <a:lnSpc>
                <a:spcPct val="150000"/>
              </a:lnSpc>
            </a:pPr>
            <a:r>
              <a:rPr lang="es-ES" sz="4800" b="1" dirty="0">
                <a:latin typeface="Montserrat" panose="02000505000000020004" pitchFamily="2" charset="0"/>
                <a:ea typeface="ＭＳ 明朝" charset="-128"/>
                <a:cs typeface="Times New Roman" charset="0"/>
              </a:rPr>
              <a:t>Historia y Teología </a:t>
            </a:r>
          </a:p>
          <a:p>
            <a:pPr algn="ctr">
              <a:lnSpc>
                <a:spcPct val="150000"/>
              </a:lnSpc>
            </a:pPr>
            <a:r>
              <a:rPr lang="es-ES" sz="4800" b="1" dirty="0">
                <a:latin typeface="Montserrat" panose="02000505000000020004" pitchFamily="2" charset="0"/>
                <a:ea typeface="ＭＳ 明朝" charset="-128"/>
                <a:cs typeface="Times New Roman" charset="0"/>
              </a:rPr>
              <a:t>Sublime Gracia </a:t>
            </a:r>
          </a:p>
          <a:p>
            <a:pPr algn="ctr">
              <a:lnSpc>
                <a:spcPct val="150000"/>
              </a:lnSpc>
            </a:pPr>
            <a:r>
              <a:rPr lang="es-ES" sz="4800" b="1" dirty="0">
                <a:latin typeface="Montserrat" panose="02000505000000020004" pitchFamily="2" charset="0"/>
                <a:ea typeface="ＭＳ 明朝" charset="-128"/>
                <a:cs typeface="Times New Roman" charset="0"/>
              </a:rPr>
              <a:t>Desde el </a:t>
            </a:r>
            <a:r>
              <a:rPr lang="es-ES" sz="4800" b="1" dirty="0">
                <a:solidFill>
                  <a:srgbClr val="C00000"/>
                </a:solidFill>
                <a:latin typeface="Montserrat" panose="02000505000000020004" pitchFamily="2" charset="0"/>
                <a:ea typeface="ＭＳ 明朝" charset="-128"/>
                <a:cs typeface="Times New Roman" charset="0"/>
              </a:rPr>
              <a:t>2:39:33</a:t>
            </a:r>
            <a:r>
              <a:rPr lang="es-ES" sz="4800" b="1" dirty="0">
                <a:latin typeface="Montserrat" panose="02000505000000020004" pitchFamily="2" charset="0"/>
                <a:ea typeface="ＭＳ 明朝" charset="-128"/>
                <a:cs typeface="Times New Roman" charset="0"/>
              </a:rPr>
              <a:t> al </a:t>
            </a:r>
            <a:r>
              <a:rPr lang="es-ES" sz="4800" b="1" dirty="0">
                <a:solidFill>
                  <a:srgbClr val="C00000"/>
                </a:solidFill>
                <a:latin typeface="Montserrat" panose="02000505000000020004" pitchFamily="2" charset="0"/>
                <a:ea typeface="ＭＳ 明朝" charset="-128"/>
                <a:cs typeface="Times New Roman" charset="0"/>
              </a:rPr>
              <a:t>3:14:46</a:t>
            </a:r>
          </a:p>
        </p:txBody>
      </p:sp>
      <p:pic>
        <p:nvPicPr>
          <p:cNvPr id="10" name="Imagen 9">
            <a:extLst>
              <a:ext uri="{FF2B5EF4-FFF2-40B4-BE49-F238E27FC236}">
                <a16:creationId xmlns:a16="http://schemas.microsoft.com/office/drawing/2014/main" id="{199D1A81-8FE8-4CA2-B7D8-B9830C9D3301}"/>
              </a:ext>
            </a:extLst>
          </p:cNvPr>
          <p:cNvPicPr>
            <a:picLocks noChangeAspect="1"/>
          </p:cNvPicPr>
          <p:nvPr/>
        </p:nvPicPr>
        <p:blipFill rotWithShape="1">
          <a:blip r:embed="rId4">
            <a:extLst>
              <a:ext uri="{28A0092B-C50C-407E-A947-70E740481C1C}">
                <a14:useLocalDpi xmlns:a14="http://schemas.microsoft.com/office/drawing/2010/main" val="0"/>
              </a:ext>
            </a:extLst>
          </a:blip>
          <a:srcRect r="15868"/>
          <a:stretch/>
        </p:blipFill>
        <p:spPr>
          <a:xfrm>
            <a:off x="7776594" y="497257"/>
            <a:ext cx="1549910" cy="1842238"/>
          </a:xfrm>
          <a:prstGeom prst="rect">
            <a:avLst/>
          </a:prstGeom>
        </p:spPr>
      </p:pic>
    </p:spTree>
    <p:extLst>
      <p:ext uri="{BB962C8B-B14F-4D97-AF65-F5344CB8AC3E}">
        <p14:creationId xmlns:p14="http://schemas.microsoft.com/office/powerpoint/2010/main" val="74577855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64E24406-44E9-4C33-B64B-644338EB3C84}"/>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8F9D965E-1B2F-493E-957C-0479F267BAEA}"/>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EA39729C-E42F-431F-AE79-FA996FF0C05D}"/>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4">
            <a:extLst>
              <a:ext uri="{FF2B5EF4-FFF2-40B4-BE49-F238E27FC236}">
                <a16:creationId xmlns:a16="http://schemas.microsoft.com/office/drawing/2014/main" id="{910B26B5-9D2B-40AE-BD03-C3C77B9E2763}"/>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96C24CD7-C0D7-441C-B32E-552CC076D6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460" y="209725"/>
            <a:ext cx="1617669" cy="893321"/>
          </a:xfrm>
          <a:prstGeom prst="rect">
            <a:avLst/>
          </a:prstGeom>
        </p:spPr>
      </p:pic>
      <p:pic>
        <p:nvPicPr>
          <p:cNvPr id="7" name="Imagen 6">
            <a:extLst>
              <a:ext uri="{FF2B5EF4-FFF2-40B4-BE49-F238E27FC236}">
                <a16:creationId xmlns:a16="http://schemas.microsoft.com/office/drawing/2014/main" id="{EB1416FA-530C-4D53-A01B-BDB674F212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27" y="5130095"/>
            <a:ext cx="2324452" cy="2144081"/>
          </a:xfrm>
          <a:prstGeom prst="rect">
            <a:avLst/>
          </a:prstGeom>
        </p:spPr>
      </p:pic>
      <p:sp>
        <p:nvSpPr>
          <p:cNvPr id="8" name="Rectángulo 7">
            <a:extLst>
              <a:ext uri="{FF2B5EF4-FFF2-40B4-BE49-F238E27FC236}">
                <a16:creationId xmlns:a16="http://schemas.microsoft.com/office/drawing/2014/main" id="{423F1B26-779C-4A19-938E-1E8215C33C1A}"/>
              </a:ext>
            </a:extLst>
          </p:cNvPr>
          <p:cNvSpPr/>
          <p:nvPr/>
        </p:nvSpPr>
        <p:spPr>
          <a:xfrm>
            <a:off x="1222932" y="1727905"/>
            <a:ext cx="9221821" cy="3424720"/>
          </a:xfrm>
          <a:prstGeom prst="rect">
            <a:avLst/>
          </a:prstGeom>
        </p:spPr>
        <p:txBody>
          <a:bodyPr wrap="square">
            <a:spAutoFit/>
          </a:bodyPr>
          <a:lstStyle/>
          <a:p>
            <a:pPr algn="ctr">
              <a:lnSpc>
                <a:spcPct val="150000"/>
              </a:lnSpc>
            </a:pPr>
            <a:r>
              <a:rPr lang="es-ES" sz="5000" b="1" u="sng" spc="300" dirty="0">
                <a:latin typeface="Montserrat" panose="02000505000000020004" pitchFamily="2" charset="0"/>
                <a:ea typeface="ＭＳ 明朝" charset="-128"/>
                <a:cs typeface="Times New Roman" charset="0"/>
              </a:rPr>
              <a:t>EJERCICIO</a:t>
            </a:r>
          </a:p>
          <a:p>
            <a:pPr algn="ctr">
              <a:lnSpc>
                <a:spcPct val="150000"/>
              </a:lnSpc>
            </a:pPr>
            <a:r>
              <a:rPr lang="es-ES" sz="5000" b="1" spc="300" dirty="0">
                <a:latin typeface="Montserrat" panose="02000505000000020004" pitchFamily="2" charset="0"/>
                <a:ea typeface="ＭＳ 明朝" charset="-128"/>
                <a:cs typeface="Times New Roman" charset="0"/>
              </a:rPr>
              <a:t>Gracia </a:t>
            </a:r>
            <a:r>
              <a:rPr lang="es-ES" sz="5000" b="1" spc="300" dirty="0" err="1">
                <a:latin typeface="Montserrat" panose="02000505000000020004" pitchFamily="2" charset="0"/>
                <a:ea typeface="ＭＳ 明朝" charset="-128"/>
                <a:cs typeface="Times New Roman" charset="0"/>
              </a:rPr>
              <a:t>Irrestible</a:t>
            </a:r>
            <a:endParaRPr lang="es-ES" sz="5000" b="1" spc="300" dirty="0">
              <a:latin typeface="Montserrat" panose="02000505000000020004" pitchFamily="2" charset="0"/>
              <a:ea typeface="ＭＳ 明朝" charset="-128"/>
              <a:cs typeface="Times New Roman" charset="0"/>
            </a:endParaRPr>
          </a:p>
          <a:p>
            <a:pPr algn="ctr">
              <a:lnSpc>
                <a:spcPct val="150000"/>
              </a:lnSpc>
            </a:pPr>
            <a:r>
              <a:rPr lang="es-ES" sz="5000" spc="300" dirty="0">
                <a:latin typeface="Montserrat" panose="02000505000000020004" pitchFamily="2" charset="0"/>
                <a:ea typeface="ＭＳ 明朝" charset="-128"/>
                <a:cs typeface="Times New Roman" charset="0"/>
              </a:rPr>
              <a:t>(Pedro </a:t>
            </a:r>
            <a:r>
              <a:rPr lang="es-ES" sz="5000" spc="300" dirty="0" err="1">
                <a:latin typeface="Montserrat" panose="02000505000000020004" pitchFamily="2" charset="0"/>
                <a:ea typeface="ＭＳ 明朝" charset="-128"/>
                <a:cs typeface="Times New Roman" charset="0"/>
              </a:rPr>
              <a:t>Blois</a:t>
            </a:r>
            <a:r>
              <a:rPr lang="es-ES" sz="5000" spc="300" dirty="0">
                <a:latin typeface="Montserrat" panose="02000505000000020004" pitchFamily="2" charset="0"/>
                <a:ea typeface="ＭＳ 明朝" charset="-128"/>
                <a:cs typeface="Times New Roman" charset="0"/>
              </a:rPr>
              <a:t>)</a:t>
            </a:r>
          </a:p>
        </p:txBody>
      </p:sp>
      <p:pic>
        <p:nvPicPr>
          <p:cNvPr id="10" name="Imagen 9">
            <a:extLst>
              <a:ext uri="{FF2B5EF4-FFF2-40B4-BE49-F238E27FC236}">
                <a16:creationId xmlns:a16="http://schemas.microsoft.com/office/drawing/2014/main" id="{199D1A81-8FE8-4CA2-B7D8-B9830C9D3301}"/>
              </a:ext>
            </a:extLst>
          </p:cNvPr>
          <p:cNvPicPr>
            <a:picLocks noChangeAspect="1"/>
          </p:cNvPicPr>
          <p:nvPr/>
        </p:nvPicPr>
        <p:blipFill rotWithShape="1">
          <a:blip r:embed="rId4">
            <a:extLst>
              <a:ext uri="{28A0092B-C50C-407E-A947-70E740481C1C}">
                <a14:useLocalDpi xmlns:a14="http://schemas.microsoft.com/office/drawing/2010/main" val="0"/>
              </a:ext>
            </a:extLst>
          </a:blip>
          <a:srcRect r="15868"/>
          <a:stretch/>
        </p:blipFill>
        <p:spPr>
          <a:xfrm>
            <a:off x="7776594" y="597175"/>
            <a:ext cx="1549910" cy="1842238"/>
          </a:xfrm>
          <a:prstGeom prst="rect">
            <a:avLst/>
          </a:prstGeom>
        </p:spPr>
      </p:pic>
    </p:spTree>
    <p:extLst>
      <p:ext uri="{BB962C8B-B14F-4D97-AF65-F5344CB8AC3E}">
        <p14:creationId xmlns:p14="http://schemas.microsoft.com/office/powerpoint/2010/main" val="40449213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8AC7158-C39F-44F6-8000-20D12CE17AB8}"/>
              </a:ext>
            </a:extLst>
          </p:cNvPr>
          <p:cNvPicPr>
            <a:picLocks noChangeAspect="1"/>
          </p:cNvPicPr>
          <p:nvPr/>
        </p:nvPicPr>
        <p:blipFill rotWithShape="1">
          <a:blip r:embed="rId2">
            <a:extLst>
              <a:ext uri="{28A0092B-C50C-407E-A947-70E740481C1C}">
                <a14:useLocalDpi xmlns:a14="http://schemas.microsoft.com/office/drawing/2010/main" val="0"/>
              </a:ext>
            </a:extLst>
          </a:blip>
          <a:srcRect r="33389"/>
          <a:stretch/>
        </p:blipFill>
        <p:spPr>
          <a:xfrm>
            <a:off x="2218793" y="0"/>
            <a:ext cx="7754414" cy="6866590"/>
          </a:xfrm>
          <a:prstGeom prst="rect">
            <a:avLst/>
          </a:prstGeom>
        </p:spPr>
      </p:pic>
    </p:spTree>
    <p:extLst>
      <p:ext uri="{BB962C8B-B14F-4D97-AF65-F5344CB8AC3E}">
        <p14:creationId xmlns:p14="http://schemas.microsoft.com/office/powerpoint/2010/main" val="37964138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9128760" y="5636710"/>
            <a:ext cx="2917830" cy="1036624"/>
          </a:xfrm>
          <a:prstGeom prst="rect">
            <a:avLst/>
          </a:prstGeom>
        </p:spPr>
      </p:pic>
      <p:sp>
        <p:nvSpPr>
          <p:cNvPr id="10" name="Rectángulo 9">
            <a:extLst>
              <a:ext uri="{FF2B5EF4-FFF2-40B4-BE49-F238E27FC236}">
                <a16:creationId xmlns:a16="http://schemas.microsoft.com/office/drawing/2014/main" id="{AC7AC32A-6205-41BC-A8B7-C88FAB72FAC6}"/>
              </a:ext>
            </a:extLst>
          </p:cNvPr>
          <p:cNvSpPr/>
          <p:nvPr/>
        </p:nvSpPr>
        <p:spPr>
          <a:xfrm>
            <a:off x="125492" y="1710232"/>
            <a:ext cx="11360699" cy="3702360"/>
          </a:xfrm>
          <a:prstGeom prst="rect">
            <a:avLst/>
          </a:prstGeom>
        </p:spPr>
        <p:txBody>
          <a:bodyPr wrap="square">
            <a:spAutoFit/>
          </a:bodyPr>
          <a:lstStyle/>
          <a:p>
            <a:pPr>
              <a:lnSpc>
                <a:spcPct val="150000"/>
              </a:lnSpc>
            </a:pPr>
            <a:r>
              <a:rPr lang="es-ES" sz="3200" b="1" dirty="0" err="1">
                <a:solidFill>
                  <a:srgbClr val="B54E9D"/>
                </a:solidFill>
                <a:latin typeface="Montserrat" panose="02000505000000020004" pitchFamily="2" charset="0"/>
                <a:ea typeface="Avenir Book" charset="0"/>
                <a:cs typeface="Avenir Book" charset="0"/>
              </a:rPr>
              <a:t>Dn</a:t>
            </a:r>
            <a:r>
              <a:rPr lang="es-ES" sz="3200" b="1" dirty="0">
                <a:solidFill>
                  <a:srgbClr val="B54E9D"/>
                </a:solidFill>
                <a:latin typeface="Montserrat" panose="02000505000000020004" pitchFamily="2" charset="0"/>
                <a:ea typeface="Avenir Book" charset="0"/>
                <a:cs typeface="Avenir Book" charset="0"/>
              </a:rPr>
              <a:t>. 4:35 </a:t>
            </a:r>
            <a:r>
              <a:rPr lang="es-ES" sz="3200" dirty="0">
                <a:solidFill>
                  <a:srgbClr val="000000"/>
                </a:solidFill>
                <a:latin typeface="Montserrat" panose="02000505000000020004" pitchFamily="2" charset="0"/>
                <a:ea typeface="Avenir Book" charset="0"/>
                <a:cs typeface="Avenir Book" charset="0"/>
              </a:rPr>
              <a:t>Todos los habitantes de la tierra son 				considerados como nada; y </a:t>
            </a:r>
            <a:r>
              <a:rPr lang="es-ES" sz="3200" b="1" i="1" dirty="0">
                <a:solidFill>
                  <a:srgbClr val="B54E9D"/>
                </a:solidFill>
                <a:latin typeface="Montserrat" panose="02000505000000020004" pitchFamily="2" charset="0"/>
                <a:ea typeface="Avenir Book" charset="0"/>
                <a:cs typeface="Avenir Book" charset="0"/>
              </a:rPr>
              <a:t>él hace según su 		voluntad</a:t>
            </a:r>
            <a:r>
              <a:rPr lang="es-ES" sz="3200" dirty="0">
                <a:solidFill>
                  <a:srgbClr val="000000"/>
                </a:solidFill>
                <a:latin typeface="Montserrat" panose="02000505000000020004" pitchFamily="2" charset="0"/>
                <a:ea typeface="Avenir Book" charset="0"/>
                <a:cs typeface="Avenir Book" charset="0"/>
              </a:rPr>
              <a:t> en el ejército del cielo, y en los 			habitantes de la tierra, y </a:t>
            </a:r>
            <a:r>
              <a:rPr lang="es-ES" sz="3200" b="1" i="1" dirty="0">
                <a:solidFill>
                  <a:srgbClr val="B54E9D"/>
                </a:solidFill>
                <a:latin typeface="Montserrat" panose="02000505000000020004" pitchFamily="2" charset="0"/>
                <a:ea typeface="Avenir Book" charset="0"/>
                <a:cs typeface="Avenir Book" charset="0"/>
              </a:rPr>
              <a:t>no hay quien 				detenga su mano</a:t>
            </a:r>
            <a:r>
              <a:rPr lang="es-ES" sz="3200" dirty="0">
                <a:solidFill>
                  <a:srgbClr val="000000"/>
                </a:solidFill>
                <a:latin typeface="Montserrat" panose="02000505000000020004" pitchFamily="2" charset="0"/>
                <a:ea typeface="Avenir Book" charset="0"/>
                <a:cs typeface="Avenir Book" charset="0"/>
              </a:rPr>
              <a:t>, y le diga: ¿Qué haces?</a:t>
            </a:r>
          </a:p>
        </p:txBody>
      </p:sp>
      <p:sp>
        <p:nvSpPr>
          <p:cNvPr id="11" name="Rectángulo 10">
            <a:extLst>
              <a:ext uri="{FF2B5EF4-FFF2-40B4-BE49-F238E27FC236}">
                <a16:creationId xmlns:a16="http://schemas.microsoft.com/office/drawing/2014/main" id="{D6CE0323-91AD-40C5-A6FE-EDF935A4CB00}"/>
              </a:ext>
            </a:extLst>
          </p:cNvPr>
          <p:cNvSpPr/>
          <p:nvPr/>
        </p:nvSpPr>
        <p:spPr>
          <a:xfrm>
            <a:off x="115441" y="2907674"/>
            <a:ext cx="10404742" cy="477054"/>
          </a:xfrm>
          <a:prstGeom prst="rect">
            <a:avLst/>
          </a:prstGeom>
        </p:spPr>
        <p:txBody>
          <a:bodyPr wrap="square">
            <a:spAutoFit/>
          </a:bodyPr>
          <a:lstStyle/>
          <a:p>
            <a:endParaRPr lang="es-ES" sz="2500" b="0" i="0" dirty="0">
              <a:solidFill>
                <a:srgbClr val="000000"/>
              </a:solidFill>
              <a:effectLst/>
              <a:latin typeface="Montserrat" panose="02000505000000020004" pitchFamily="2" charset="0"/>
              <a:ea typeface="Avenir Book" charset="0"/>
              <a:cs typeface="Avenir Book" charset="0"/>
            </a:endParaRPr>
          </a:p>
        </p:txBody>
      </p:sp>
      <p:sp>
        <p:nvSpPr>
          <p:cNvPr id="14" name="Rectángulo 13">
            <a:extLst>
              <a:ext uri="{FF2B5EF4-FFF2-40B4-BE49-F238E27FC236}">
                <a16:creationId xmlns:a16="http://schemas.microsoft.com/office/drawing/2014/main" id="{085273CB-CD47-4F2E-B90F-A0954958DD0B}"/>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a:extLst>
              <a:ext uri="{FF2B5EF4-FFF2-40B4-BE49-F238E27FC236}">
                <a16:creationId xmlns:a16="http://schemas.microsoft.com/office/drawing/2014/main" id="{107360BF-7BF9-43DE-8A09-7FB7D8E9A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29" y="130630"/>
            <a:ext cx="1904132" cy="1051512"/>
          </a:xfrm>
          <a:prstGeom prst="rect">
            <a:avLst/>
          </a:prstGeom>
        </p:spPr>
      </p:pic>
    </p:spTree>
    <p:extLst>
      <p:ext uri="{BB962C8B-B14F-4D97-AF65-F5344CB8AC3E}">
        <p14:creationId xmlns:p14="http://schemas.microsoft.com/office/powerpoint/2010/main" val="18108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7A48BC6C-113C-42EA-B957-08017F72E51E}"/>
              </a:ext>
            </a:extLst>
          </p:cNvPr>
          <p:cNvSpPr/>
          <p:nvPr/>
        </p:nvSpPr>
        <p:spPr>
          <a:xfrm>
            <a:off x="81960" y="2970846"/>
            <a:ext cx="9280131" cy="3363934"/>
          </a:xfrm>
          <a:prstGeom prst="rect">
            <a:avLst/>
          </a:prstGeom>
        </p:spPr>
        <p:txBody>
          <a:bodyPr wrap="square">
            <a:spAutoFit/>
          </a:bodyPr>
          <a:lstStyle/>
          <a:p>
            <a:pPr>
              <a:lnSpc>
                <a:spcPct val="150000"/>
              </a:lnSpc>
            </a:pPr>
            <a:r>
              <a:rPr lang="es-ES" sz="2900" dirty="0">
                <a:latin typeface="Montserrat" panose="02000505000000020004" pitchFamily="2" charset="0"/>
              </a:rPr>
              <a:t>Esa persona es regenerada por el mensaje que escuchó y al mismo tiempo recibe vida eterna. </a:t>
            </a:r>
            <a:r>
              <a:rPr lang="es-ES" sz="2900" b="1" dirty="0">
                <a:solidFill>
                  <a:srgbClr val="C00000"/>
                </a:solidFill>
                <a:latin typeface="Montserrat" panose="02000505000000020004" pitchFamily="2" charset="0"/>
              </a:rPr>
              <a:t>En un solo evento</a:t>
            </a:r>
            <a:r>
              <a:rPr lang="es-ES" sz="2900" dirty="0">
                <a:latin typeface="Montserrat" panose="02000505000000020004" pitchFamily="2" charset="0"/>
              </a:rPr>
              <a:t>, la persona </a:t>
            </a:r>
            <a:r>
              <a:rPr lang="es-ES" sz="2900" i="1" dirty="0">
                <a:solidFill>
                  <a:srgbClr val="B54E9D"/>
                </a:solidFill>
                <a:latin typeface="Montserrat" panose="02000505000000020004" pitchFamily="2" charset="0"/>
              </a:rPr>
              <a:t>escucha, entiende, </a:t>
            </a:r>
          </a:p>
          <a:p>
            <a:pPr>
              <a:lnSpc>
                <a:spcPct val="150000"/>
              </a:lnSpc>
            </a:pPr>
            <a:r>
              <a:rPr lang="es-ES" sz="2900" i="1" dirty="0">
                <a:solidFill>
                  <a:srgbClr val="B54E9D"/>
                </a:solidFill>
                <a:latin typeface="Montserrat" panose="02000505000000020004" pitchFamily="2" charset="0"/>
              </a:rPr>
              <a:t>responde al mensaje, es regenerada y recibe vida eterna</a:t>
            </a:r>
            <a:r>
              <a:rPr lang="es-ES" sz="2900" dirty="0">
                <a:latin typeface="Montserrat" panose="02000505000000020004" pitchFamily="2" charset="0"/>
              </a:rPr>
              <a:t>".</a:t>
            </a:r>
          </a:p>
        </p:txBody>
      </p:sp>
      <p:sp>
        <p:nvSpPr>
          <p:cNvPr id="13" name="CuadroTexto 12">
            <a:extLst>
              <a:ext uri="{FF2B5EF4-FFF2-40B4-BE49-F238E27FC236}">
                <a16:creationId xmlns:a16="http://schemas.microsoft.com/office/drawing/2014/main" id="{2C11AFF5-41E0-4E91-88A9-07D14455105B}"/>
              </a:ext>
            </a:extLst>
          </p:cNvPr>
          <p:cNvSpPr txBox="1"/>
          <p:nvPr/>
        </p:nvSpPr>
        <p:spPr>
          <a:xfrm>
            <a:off x="9362091" y="6073170"/>
            <a:ext cx="3034402" cy="523220"/>
          </a:xfrm>
          <a:prstGeom prst="rect">
            <a:avLst/>
          </a:prstGeom>
          <a:noFill/>
        </p:spPr>
        <p:txBody>
          <a:bodyPr wrap="square">
            <a:spAutoFit/>
          </a:bodyPr>
          <a:lstStyle/>
          <a:p>
            <a:pPr algn="just"/>
            <a:r>
              <a:rPr lang="es-ES" sz="2800" dirty="0">
                <a:latin typeface="Montserrat" panose="02000505000000020004" pitchFamily="2" charset="0"/>
              </a:rPr>
              <a:t>Miguel Núñez</a:t>
            </a:r>
          </a:p>
        </p:txBody>
      </p:sp>
      <p:sp>
        <p:nvSpPr>
          <p:cNvPr id="14" name="Rectángulo 13">
            <a:extLst>
              <a:ext uri="{FF2B5EF4-FFF2-40B4-BE49-F238E27FC236}">
                <a16:creationId xmlns:a16="http://schemas.microsoft.com/office/drawing/2014/main" id="{78F46938-BC43-475C-AC83-5C3D58887396}"/>
              </a:ext>
            </a:extLst>
          </p:cNvPr>
          <p:cNvSpPr/>
          <p:nvPr/>
        </p:nvSpPr>
        <p:spPr>
          <a:xfrm>
            <a:off x="130087" y="-97542"/>
            <a:ext cx="12061913" cy="2694520"/>
          </a:xfrm>
          <a:prstGeom prst="rect">
            <a:avLst/>
          </a:prstGeom>
        </p:spPr>
        <p:txBody>
          <a:bodyPr wrap="square">
            <a:spAutoFit/>
          </a:bodyPr>
          <a:lstStyle/>
          <a:p>
            <a:pPr>
              <a:lnSpc>
                <a:spcPct val="150000"/>
              </a:lnSpc>
            </a:pPr>
            <a:r>
              <a:rPr lang="es-ES" sz="2900" dirty="0">
                <a:latin typeface="Montserrat" panose="02000505000000020004" pitchFamily="2" charset="0"/>
              </a:rPr>
              <a:t>"La gracia irresistible implica que cuando Dios deposita Su gracia sobre una persona, porque esta ha sido </a:t>
            </a:r>
            <a:r>
              <a:rPr lang="es-ES" sz="2900" i="1" dirty="0">
                <a:solidFill>
                  <a:srgbClr val="B54E9D"/>
                </a:solidFill>
                <a:latin typeface="Montserrat" panose="02000505000000020004" pitchFamily="2" charset="0"/>
              </a:rPr>
              <a:t>elegida por Él desde la eternidad pasada</a:t>
            </a:r>
            <a:r>
              <a:rPr lang="es-ES" sz="2900" dirty="0">
                <a:latin typeface="Montserrat" panose="02000505000000020004" pitchFamily="2" charset="0"/>
              </a:rPr>
              <a:t>, esa persona sobre la cual la gracia está operando </a:t>
            </a:r>
            <a:r>
              <a:rPr lang="es-ES" sz="2900" dirty="0">
                <a:solidFill>
                  <a:srgbClr val="B54E9D"/>
                </a:solidFill>
                <a:latin typeface="Montserrat" panose="02000505000000020004" pitchFamily="2" charset="0"/>
              </a:rPr>
              <a:t>responde al escuchar el evangelio</a:t>
            </a:r>
            <a:r>
              <a:rPr lang="es-ES" sz="2900" dirty="0">
                <a:latin typeface="Montserrat" panose="02000505000000020004" pitchFamily="2" charset="0"/>
              </a:rPr>
              <a:t>. </a:t>
            </a:r>
            <a:endParaRPr lang="es-ES_tradnl" sz="2900" dirty="0">
              <a:solidFill>
                <a:srgbClr val="B54E9D"/>
              </a:solidFill>
              <a:latin typeface="Montserrat" panose="02000505000000020004" pitchFamily="2" charset="0"/>
            </a:endParaRPr>
          </a:p>
        </p:txBody>
      </p:sp>
      <p:pic>
        <p:nvPicPr>
          <p:cNvPr id="15" name="Imagen 2" descr="Imagen 2">
            <a:extLst>
              <a:ext uri="{FF2B5EF4-FFF2-40B4-BE49-F238E27FC236}">
                <a16:creationId xmlns:a16="http://schemas.microsoft.com/office/drawing/2014/main" id="{59A4BDB5-8939-4958-9D64-99A1E6414509}"/>
              </a:ext>
            </a:extLst>
          </p:cNvPr>
          <p:cNvPicPr>
            <a:picLocks noChangeAspect="1"/>
          </p:cNvPicPr>
          <p:nvPr/>
        </p:nvPicPr>
        <p:blipFill>
          <a:blip r:embed="rId2"/>
          <a:stretch>
            <a:fillRect/>
          </a:stretch>
        </p:blipFill>
        <p:spPr>
          <a:xfrm>
            <a:off x="9362091" y="3330640"/>
            <a:ext cx="2829909" cy="2694520"/>
          </a:xfrm>
          <a:prstGeom prst="rect">
            <a:avLst/>
          </a:prstGeom>
          <a:ln>
            <a:noFill/>
          </a:ln>
          <a:effectLst>
            <a:softEdge rad="112500"/>
          </a:effectLst>
        </p:spPr>
      </p:pic>
    </p:spTree>
    <p:extLst>
      <p:ext uri="{BB962C8B-B14F-4D97-AF65-F5344CB8AC3E}">
        <p14:creationId xmlns:p14="http://schemas.microsoft.com/office/powerpoint/2010/main" val="500381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9128760" y="5636710"/>
            <a:ext cx="2917830" cy="1036624"/>
          </a:xfrm>
          <a:prstGeom prst="rect">
            <a:avLst/>
          </a:prstGeom>
        </p:spPr>
      </p:pic>
      <p:sp>
        <p:nvSpPr>
          <p:cNvPr id="11" name="Rectángulo 10">
            <a:extLst>
              <a:ext uri="{FF2B5EF4-FFF2-40B4-BE49-F238E27FC236}">
                <a16:creationId xmlns:a16="http://schemas.microsoft.com/office/drawing/2014/main" id="{D6CE0323-91AD-40C5-A6FE-EDF935A4CB00}"/>
              </a:ext>
            </a:extLst>
          </p:cNvPr>
          <p:cNvSpPr/>
          <p:nvPr/>
        </p:nvSpPr>
        <p:spPr>
          <a:xfrm>
            <a:off x="115441" y="2907674"/>
            <a:ext cx="10404742" cy="477054"/>
          </a:xfrm>
          <a:prstGeom prst="rect">
            <a:avLst/>
          </a:prstGeom>
        </p:spPr>
        <p:txBody>
          <a:bodyPr wrap="square">
            <a:spAutoFit/>
          </a:bodyPr>
          <a:lstStyle/>
          <a:p>
            <a:endParaRPr lang="es-ES" sz="2500" b="0" i="0" dirty="0">
              <a:solidFill>
                <a:srgbClr val="000000"/>
              </a:solidFill>
              <a:effectLst/>
              <a:latin typeface="Montserrat" panose="02000505000000020004" pitchFamily="2" charset="0"/>
              <a:ea typeface="Avenir Book" charset="0"/>
              <a:cs typeface="Avenir Book" charset="0"/>
            </a:endParaRPr>
          </a:p>
        </p:txBody>
      </p:sp>
      <p:sp>
        <p:nvSpPr>
          <p:cNvPr id="13" name="CuadroTexto 12">
            <a:extLst>
              <a:ext uri="{FF2B5EF4-FFF2-40B4-BE49-F238E27FC236}">
                <a16:creationId xmlns:a16="http://schemas.microsoft.com/office/drawing/2014/main" id="{BBF72C46-D3CA-4A33-AA49-B286B2EE45C6}"/>
              </a:ext>
            </a:extLst>
          </p:cNvPr>
          <p:cNvSpPr txBox="1"/>
          <p:nvPr/>
        </p:nvSpPr>
        <p:spPr>
          <a:xfrm>
            <a:off x="273038" y="2119830"/>
            <a:ext cx="11645923" cy="2052741"/>
          </a:xfrm>
          <a:prstGeom prst="rect">
            <a:avLst/>
          </a:prstGeom>
          <a:noFill/>
        </p:spPr>
        <p:txBody>
          <a:bodyPr wrap="square">
            <a:spAutoFit/>
          </a:bodyPr>
          <a:lstStyle/>
          <a:p>
            <a:pPr algn="ctr">
              <a:lnSpc>
                <a:spcPct val="150000"/>
              </a:lnSpc>
            </a:pPr>
            <a:r>
              <a:rPr lang="es-ES" sz="4500" dirty="0">
                <a:solidFill>
                  <a:srgbClr val="B54E9D"/>
                </a:solidFill>
                <a:latin typeface="Montserrat" panose="02000505000000020004" pitchFamily="2" charset="0"/>
              </a:rPr>
              <a:t>Sal. 115: 3 </a:t>
            </a:r>
            <a:r>
              <a:rPr lang="es-ES" sz="4500" dirty="0">
                <a:latin typeface="Montserrat" panose="02000505000000020004" pitchFamily="2" charset="0"/>
              </a:rPr>
              <a:t>Nuestro Dios está en los cielos; </a:t>
            </a:r>
          </a:p>
          <a:p>
            <a:pPr algn="ctr">
              <a:lnSpc>
                <a:spcPct val="150000"/>
              </a:lnSpc>
            </a:pPr>
            <a:r>
              <a:rPr lang="es-ES" sz="4500" b="1" i="1" dirty="0">
                <a:solidFill>
                  <a:srgbClr val="B54E9D"/>
                </a:solidFill>
                <a:latin typeface="Montserrat" panose="02000505000000020004" pitchFamily="2" charset="0"/>
              </a:rPr>
              <a:t>Todo lo que quiso ha hecho</a:t>
            </a:r>
            <a:r>
              <a:rPr lang="es-ES" sz="4500" dirty="0">
                <a:latin typeface="Montserrat" panose="02000505000000020004" pitchFamily="2" charset="0"/>
              </a:rPr>
              <a:t>. </a:t>
            </a:r>
          </a:p>
        </p:txBody>
      </p:sp>
      <p:sp>
        <p:nvSpPr>
          <p:cNvPr id="14" name="Rectángulo 13">
            <a:extLst>
              <a:ext uri="{FF2B5EF4-FFF2-40B4-BE49-F238E27FC236}">
                <a16:creationId xmlns:a16="http://schemas.microsoft.com/office/drawing/2014/main" id="{085273CB-CD47-4F2E-B90F-A0954958DD0B}"/>
              </a:ext>
            </a:extLst>
          </p:cNvPr>
          <p:cNvSpPr/>
          <p:nvPr/>
        </p:nvSpPr>
        <p:spPr>
          <a:xfrm>
            <a:off x="494950" y="0"/>
            <a:ext cx="1929468" cy="1308683"/>
          </a:xfrm>
          <a:prstGeom prst="rect">
            <a:avLst/>
          </a:prstGeom>
          <a:solidFill>
            <a:srgbClr val="B54E9D"/>
          </a:solidFill>
          <a:ln>
            <a:solidFill>
              <a:srgbClr val="B54E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a:extLst>
              <a:ext uri="{FF2B5EF4-FFF2-40B4-BE49-F238E27FC236}">
                <a16:creationId xmlns:a16="http://schemas.microsoft.com/office/drawing/2014/main" id="{107360BF-7BF9-43DE-8A09-7FB7D8E9AC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229" y="130630"/>
            <a:ext cx="1904132" cy="1051512"/>
          </a:xfrm>
          <a:prstGeom prst="rect">
            <a:avLst/>
          </a:prstGeom>
        </p:spPr>
      </p:pic>
    </p:spTree>
    <p:extLst>
      <p:ext uri="{BB962C8B-B14F-4D97-AF65-F5344CB8AC3E}">
        <p14:creationId xmlns:p14="http://schemas.microsoft.com/office/powerpoint/2010/main" val="272614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D6CE0323-91AD-40C5-A6FE-EDF935A4CB00}"/>
              </a:ext>
            </a:extLst>
          </p:cNvPr>
          <p:cNvSpPr/>
          <p:nvPr/>
        </p:nvSpPr>
        <p:spPr>
          <a:xfrm>
            <a:off x="115441" y="2907674"/>
            <a:ext cx="10404742" cy="477054"/>
          </a:xfrm>
          <a:prstGeom prst="rect">
            <a:avLst/>
          </a:prstGeom>
        </p:spPr>
        <p:txBody>
          <a:bodyPr wrap="square">
            <a:spAutoFit/>
          </a:bodyPr>
          <a:lstStyle/>
          <a:p>
            <a:endParaRPr lang="es-ES" sz="2500" b="0" i="0" dirty="0">
              <a:solidFill>
                <a:srgbClr val="000000"/>
              </a:solidFill>
              <a:effectLst/>
              <a:latin typeface="Montserrat" panose="02000505000000020004" pitchFamily="2" charset="0"/>
              <a:ea typeface="Avenir Book" charset="0"/>
              <a:cs typeface="Avenir Book" charset="0"/>
            </a:endParaRPr>
          </a:p>
        </p:txBody>
      </p:sp>
      <p:pic>
        <p:nvPicPr>
          <p:cNvPr id="6" name="Imagen 5">
            <a:extLst>
              <a:ext uri="{FF2B5EF4-FFF2-40B4-BE49-F238E27FC236}">
                <a16:creationId xmlns:a16="http://schemas.microsoft.com/office/drawing/2014/main" id="{8EFEA5F7-235A-E44A-AA21-115CAB5CA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584" y="-3853"/>
            <a:ext cx="9525000" cy="6858000"/>
          </a:xfrm>
          <a:prstGeom prst="rect">
            <a:avLst/>
          </a:prstGeom>
        </p:spPr>
      </p:pic>
    </p:spTree>
    <p:extLst>
      <p:ext uri="{BB962C8B-B14F-4D97-AF65-F5344CB8AC3E}">
        <p14:creationId xmlns:p14="http://schemas.microsoft.com/office/powerpoint/2010/main" val="1230935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1A4AD6C-2C36-4517-B953-2323B724F406}"/>
              </a:ext>
            </a:extLst>
          </p:cNvPr>
          <p:cNvSpPr/>
          <p:nvPr/>
        </p:nvSpPr>
        <p:spPr>
          <a:xfrm>
            <a:off x="0" y="6488668"/>
            <a:ext cx="7776594" cy="369332"/>
          </a:xfrm>
          <a:prstGeom prst="rect">
            <a:avLst/>
          </a:prstGeom>
          <a:solidFill>
            <a:srgbClr val="C782B8"/>
          </a:solidFill>
          <a:ln>
            <a:solidFill>
              <a:srgbClr val="C782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Rectángulo 2">
            <a:extLst>
              <a:ext uri="{FF2B5EF4-FFF2-40B4-BE49-F238E27FC236}">
                <a16:creationId xmlns:a16="http://schemas.microsoft.com/office/drawing/2014/main" id="{32D71532-2FE6-4A71-B3C7-DD5C9DD94552}"/>
              </a:ext>
            </a:extLst>
          </p:cNvPr>
          <p:cNvSpPr/>
          <p:nvPr/>
        </p:nvSpPr>
        <p:spPr>
          <a:xfrm>
            <a:off x="11476139" y="192947"/>
            <a:ext cx="570451" cy="57045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3">
            <a:extLst>
              <a:ext uri="{FF2B5EF4-FFF2-40B4-BE49-F238E27FC236}">
                <a16:creationId xmlns:a16="http://schemas.microsoft.com/office/drawing/2014/main" id="{0C8F7210-E860-4ABE-B398-B95C1FDAA007}"/>
              </a:ext>
            </a:extLst>
          </p:cNvPr>
          <p:cNvSpPr/>
          <p:nvPr/>
        </p:nvSpPr>
        <p:spPr>
          <a:xfrm>
            <a:off x="9764785" y="880844"/>
            <a:ext cx="2281805" cy="125835"/>
          </a:xfrm>
          <a:prstGeom prst="rect">
            <a:avLst/>
          </a:prstGeom>
          <a:solidFill>
            <a:srgbClr val="823B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a:extLst>
              <a:ext uri="{FF2B5EF4-FFF2-40B4-BE49-F238E27FC236}">
                <a16:creationId xmlns:a16="http://schemas.microsoft.com/office/drawing/2014/main" id="{32633B73-9E8C-4259-B9BB-D05910340E6C}"/>
              </a:ext>
            </a:extLst>
          </p:cNvPr>
          <p:cNvPicPr>
            <a:picLocks noChangeAspect="1"/>
          </p:cNvPicPr>
          <p:nvPr/>
        </p:nvPicPr>
        <p:blipFill rotWithShape="1">
          <a:blip r:embed="rId2">
            <a:extLst>
              <a:ext uri="{28A0092B-C50C-407E-A947-70E740481C1C}">
                <a14:useLocalDpi xmlns:a14="http://schemas.microsoft.com/office/drawing/2010/main" val="0"/>
              </a:ext>
            </a:extLst>
          </a:blip>
          <a:srcRect t="31956" b="32516"/>
          <a:stretch/>
        </p:blipFill>
        <p:spPr>
          <a:xfrm>
            <a:off x="9128760" y="5636710"/>
            <a:ext cx="2917830" cy="1036624"/>
          </a:xfrm>
          <a:prstGeom prst="rect">
            <a:avLst/>
          </a:prstGeom>
        </p:spPr>
      </p:pic>
      <p:sp>
        <p:nvSpPr>
          <p:cNvPr id="10" name="Rectángulo 9">
            <a:extLst>
              <a:ext uri="{FF2B5EF4-FFF2-40B4-BE49-F238E27FC236}">
                <a16:creationId xmlns:a16="http://schemas.microsoft.com/office/drawing/2014/main" id="{AC7AC32A-6205-41BC-A8B7-C88FAB72FAC6}"/>
              </a:ext>
            </a:extLst>
          </p:cNvPr>
          <p:cNvSpPr/>
          <p:nvPr/>
        </p:nvSpPr>
        <p:spPr>
          <a:xfrm>
            <a:off x="115441" y="727027"/>
            <a:ext cx="12209909" cy="1477328"/>
          </a:xfrm>
          <a:prstGeom prst="rect">
            <a:avLst/>
          </a:prstGeom>
        </p:spPr>
        <p:txBody>
          <a:bodyPr wrap="square">
            <a:spAutoFit/>
          </a:bodyPr>
          <a:lstStyle/>
          <a:p>
            <a:r>
              <a:rPr lang="es-ES" sz="3000" b="1" dirty="0">
                <a:solidFill>
                  <a:srgbClr val="B54E9D"/>
                </a:solidFill>
                <a:latin typeface="Montserrat" panose="02000505000000020004" pitchFamily="2" charset="0"/>
                <a:ea typeface="Avenir Book" charset="0"/>
                <a:cs typeface="Avenir Book" charset="0"/>
              </a:rPr>
              <a:t>Ro. 9:15 </a:t>
            </a:r>
            <a:r>
              <a:rPr lang="es-ES" sz="3000" dirty="0">
                <a:solidFill>
                  <a:srgbClr val="000000"/>
                </a:solidFill>
                <a:latin typeface="Montserrat" panose="02000505000000020004" pitchFamily="2" charset="0"/>
                <a:ea typeface="Avenir Book" charset="0"/>
                <a:cs typeface="Avenir Book" charset="0"/>
              </a:rPr>
              <a:t>[…] </a:t>
            </a:r>
            <a:r>
              <a:rPr lang="es-ES" sz="3000" i="1" dirty="0">
                <a:solidFill>
                  <a:srgbClr val="000000"/>
                </a:solidFill>
                <a:latin typeface="Montserrat" panose="02000505000000020004" pitchFamily="2" charset="0"/>
                <a:ea typeface="Avenir Book" charset="0"/>
                <a:cs typeface="Avenir Book" charset="0"/>
              </a:rPr>
              <a:t>Tendré misericordia del que yo tenga</a:t>
            </a:r>
          </a:p>
          <a:p>
            <a:r>
              <a:rPr lang="es-ES" sz="3000" i="1" dirty="0">
                <a:solidFill>
                  <a:srgbClr val="000000"/>
                </a:solidFill>
                <a:latin typeface="Montserrat" panose="02000505000000020004" pitchFamily="2" charset="0"/>
                <a:ea typeface="Avenir Book" charset="0"/>
                <a:cs typeface="Avenir Book" charset="0"/>
              </a:rPr>
              <a:t>                misericordia, y me compadeceré del que yo me</a:t>
            </a:r>
          </a:p>
          <a:p>
            <a:r>
              <a:rPr lang="es-ES" sz="3000" i="1" dirty="0">
                <a:solidFill>
                  <a:srgbClr val="000000"/>
                </a:solidFill>
                <a:latin typeface="Montserrat" panose="02000505000000020004" pitchFamily="2" charset="0"/>
                <a:ea typeface="Avenir Book" charset="0"/>
                <a:cs typeface="Avenir Book" charset="0"/>
              </a:rPr>
              <a:t>                compadezca.</a:t>
            </a:r>
          </a:p>
        </p:txBody>
      </p:sp>
      <p:sp>
        <p:nvSpPr>
          <p:cNvPr id="11" name="Rectángulo 10">
            <a:extLst>
              <a:ext uri="{FF2B5EF4-FFF2-40B4-BE49-F238E27FC236}">
                <a16:creationId xmlns:a16="http://schemas.microsoft.com/office/drawing/2014/main" id="{D6CE0323-91AD-40C5-A6FE-EDF935A4CB00}"/>
              </a:ext>
            </a:extLst>
          </p:cNvPr>
          <p:cNvSpPr/>
          <p:nvPr/>
        </p:nvSpPr>
        <p:spPr>
          <a:xfrm>
            <a:off x="115441" y="2907674"/>
            <a:ext cx="10404742" cy="477054"/>
          </a:xfrm>
          <a:prstGeom prst="rect">
            <a:avLst/>
          </a:prstGeom>
        </p:spPr>
        <p:txBody>
          <a:bodyPr wrap="square">
            <a:spAutoFit/>
          </a:bodyPr>
          <a:lstStyle/>
          <a:p>
            <a:endParaRPr lang="es-ES" sz="2500" b="0" i="0" dirty="0">
              <a:solidFill>
                <a:srgbClr val="000000"/>
              </a:solidFill>
              <a:effectLst/>
              <a:latin typeface="Montserrat" panose="02000505000000020004" pitchFamily="2" charset="0"/>
              <a:ea typeface="Avenir Book" charset="0"/>
              <a:cs typeface="Avenir Book" charset="0"/>
            </a:endParaRPr>
          </a:p>
        </p:txBody>
      </p:sp>
      <p:sp>
        <p:nvSpPr>
          <p:cNvPr id="12" name="Rectángulo 11">
            <a:extLst>
              <a:ext uri="{FF2B5EF4-FFF2-40B4-BE49-F238E27FC236}">
                <a16:creationId xmlns:a16="http://schemas.microsoft.com/office/drawing/2014/main" id="{264B8540-3ED7-4E60-B364-4D9009D79880}"/>
              </a:ext>
            </a:extLst>
          </p:cNvPr>
          <p:cNvSpPr/>
          <p:nvPr/>
        </p:nvSpPr>
        <p:spPr>
          <a:xfrm>
            <a:off x="115441" y="2230603"/>
            <a:ext cx="12209909" cy="1015663"/>
          </a:xfrm>
          <a:prstGeom prst="rect">
            <a:avLst/>
          </a:prstGeom>
        </p:spPr>
        <p:txBody>
          <a:bodyPr wrap="square">
            <a:spAutoFit/>
          </a:bodyPr>
          <a:lstStyle/>
          <a:p>
            <a:r>
              <a:rPr lang="es-ES" sz="3000" b="1" dirty="0">
                <a:solidFill>
                  <a:srgbClr val="B54E9D"/>
                </a:solidFill>
                <a:latin typeface="Montserrat" panose="02000505000000020004" pitchFamily="2" charset="0"/>
                <a:ea typeface="Avenir Book" charset="0"/>
                <a:cs typeface="Avenir Book" charset="0"/>
              </a:rPr>
              <a:t>Ro. 9:15 </a:t>
            </a:r>
            <a:r>
              <a:rPr lang="es-ES" sz="3000" dirty="0">
                <a:solidFill>
                  <a:srgbClr val="000000"/>
                </a:solidFill>
                <a:latin typeface="Montserrat" panose="02000505000000020004" pitchFamily="2" charset="0"/>
                <a:ea typeface="Avenir Book" charset="0"/>
                <a:cs typeface="Avenir Book" charset="0"/>
              </a:rPr>
              <a:t>Así que </a:t>
            </a:r>
            <a:r>
              <a:rPr lang="es-ES" sz="3000" b="1" i="1" dirty="0">
                <a:solidFill>
                  <a:srgbClr val="000000"/>
                </a:solidFill>
                <a:latin typeface="Montserrat" panose="02000505000000020004" pitchFamily="2" charset="0"/>
                <a:ea typeface="Avenir Book" charset="0"/>
                <a:cs typeface="Avenir Book" charset="0"/>
              </a:rPr>
              <a:t>no depende </a:t>
            </a:r>
            <a:r>
              <a:rPr lang="es-ES" sz="3000" dirty="0">
                <a:solidFill>
                  <a:srgbClr val="000000"/>
                </a:solidFill>
                <a:latin typeface="Montserrat" panose="02000505000000020004" pitchFamily="2" charset="0"/>
                <a:ea typeface="Avenir Book" charset="0"/>
                <a:cs typeface="Avenir Book" charset="0"/>
              </a:rPr>
              <a:t>del que quiere, ni del que corre, 		      sino de Dios que tiene misericordia.</a:t>
            </a:r>
          </a:p>
        </p:txBody>
      </p:sp>
      <p:sp>
        <p:nvSpPr>
          <p:cNvPr id="14" name="Rectángulo 13">
            <a:extLst>
              <a:ext uri="{FF2B5EF4-FFF2-40B4-BE49-F238E27FC236}">
                <a16:creationId xmlns:a16="http://schemas.microsoft.com/office/drawing/2014/main" id="{F7CC9E88-B67D-4267-B734-D7BDD7BDBCE5}"/>
              </a:ext>
            </a:extLst>
          </p:cNvPr>
          <p:cNvSpPr/>
          <p:nvPr/>
        </p:nvSpPr>
        <p:spPr>
          <a:xfrm>
            <a:off x="115440" y="3283536"/>
            <a:ext cx="12209909" cy="1938992"/>
          </a:xfrm>
          <a:prstGeom prst="rect">
            <a:avLst/>
          </a:prstGeom>
        </p:spPr>
        <p:txBody>
          <a:bodyPr wrap="square">
            <a:spAutoFit/>
          </a:bodyPr>
          <a:lstStyle/>
          <a:p>
            <a:r>
              <a:rPr lang="es-ES" sz="3000" b="1" dirty="0">
                <a:solidFill>
                  <a:srgbClr val="B54E9D"/>
                </a:solidFill>
                <a:latin typeface="Montserrat" panose="02000505000000020004" pitchFamily="2" charset="0"/>
                <a:ea typeface="Avenir Book" charset="0"/>
                <a:cs typeface="Avenir Book" charset="0"/>
              </a:rPr>
              <a:t>Ro. 9:17 </a:t>
            </a:r>
            <a:r>
              <a:rPr lang="es-ES" sz="3000" dirty="0">
                <a:solidFill>
                  <a:srgbClr val="000000"/>
                </a:solidFill>
                <a:latin typeface="Montserrat" panose="02000505000000020004" pitchFamily="2" charset="0"/>
                <a:ea typeface="Avenir Book" charset="0"/>
                <a:cs typeface="Avenir Book" charset="0"/>
              </a:rPr>
              <a:t>Porque la Escritura dice a Faraón: Para esto mismo te 	      he levantado, para mostrar en ti mi poder, y para que   	      mi nombre sea anunciado por toda la tierra. </a:t>
            </a:r>
          </a:p>
          <a:p>
            <a:endParaRPr lang="es-ES" sz="3000" dirty="0">
              <a:solidFill>
                <a:srgbClr val="000000"/>
              </a:solidFill>
              <a:latin typeface="Montserrat" panose="02000505000000020004" pitchFamily="2" charset="0"/>
              <a:ea typeface="Avenir Book" charset="0"/>
              <a:cs typeface="Avenir Book" charset="0"/>
            </a:endParaRPr>
          </a:p>
        </p:txBody>
      </p:sp>
      <p:sp>
        <p:nvSpPr>
          <p:cNvPr id="15" name="Rectángulo 14">
            <a:extLst>
              <a:ext uri="{FF2B5EF4-FFF2-40B4-BE49-F238E27FC236}">
                <a16:creationId xmlns:a16="http://schemas.microsoft.com/office/drawing/2014/main" id="{6CFD1DC4-E7AF-41C6-B949-33A8637DFB82}"/>
              </a:ext>
            </a:extLst>
          </p:cNvPr>
          <p:cNvSpPr/>
          <p:nvPr/>
        </p:nvSpPr>
        <p:spPr>
          <a:xfrm>
            <a:off x="115439" y="4857287"/>
            <a:ext cx="12209909" cy="1477328"/>
          </a:xfrm>
          <a:prstGeom prst="rect">
            <a:avLst/>
          </a:prstGeom>
        </p:spPr>
        <p:txBody>
          <a:bodyPr wrap="square">
            <a:spAutoFit/>
          </a:bodyPr>
          <a:lstStyle/>
          <a:p>
            <a:r>
              <a:rPr lang="es-ES" sz="3000" b="1" dirty="0">
                <a:solidFill>
                  <a:srgbClr val="B54E9D"/>
                </a:solidFill>
                <a:latin typeface="Montserrat" panose="02000505000000020004" pitchFamily="2" charset="0"/>
                <a:ea typeface="Avenir Book" charset="0"/>
                <a:cs typeface="Avenir Book" charset="0"/>
              </a:rPr>
              <a:t>Ro. 9:18 </a:t>
            </a:r>
            <a:r>
              <a:rPr lang="es-ES" sz="3000" dirty="0">
                <a:solidFill>
                  <a:srgbClr val="000000"/>
                </a:solidFill>
                <a:latin typeface="Montserrat" panose="02000505000000020004" pitchFamily="2" charset="0"/>
                <a:ea typeface="Avenir Book" charset="0"/>
                <a:cs typeface="Avenir Book" charset="0"/>
              </a:rPr>
              <a:t>De manera que </a:t>
            </a:r>
            <a:r>
              <a:rPr lang="es-ES" sz="3000" i="1" dirty="0">
                <a:solidFill>
                  <a:srgbClr val="000000"/>
                </a:solidFill>
                <a:latin typeface="Montserrat" panose="02000505000000020004" pitchFamily="2" charset="0"/>
                <a:ea typeface="Avenir Book" charset="0"/>
                <a:cs typeface="Avenir Book" charset="0"/>
              </a:rPr>
              <a:t>de quien quiere, tiene misericordia,</a:t>
            </a:r>
          </a:p>
          <a:p>
            <a:r>
              <a:rPr lang="es-ES" sz="3000" i="1" dirty="0">
                <a:solidFill>
                  <a:srgbClr val="000000"/>
                </a:solidFill>
                <a:latin typeface="Montserrat" panose="02000505000000020004" pitchFamily="2" charset="0"/>
                <a:ea typeface="Avenir Book" charset="0"/>
                <a:cs typeface="Avenir Book" charset="0"/>
              </a:rPr>
              <a:t>                y al que quiere endurecer, endurece.</a:t>
            </a:r>
          </a:p>
          <a:p>
            <a:endParaRPr lang="es-ES" sz="3000" dirty="0">
              <a:solidFill>
                <a:srgbClr val="000000"/>
              </a:solidFill>
              <a:latin typeface="Montserrat" panose="02000505000000020004" pitchFamily="2" charset="0"/>
              <a:ea typeface="Avenir Book" charset="0"/>
              <a:cs typeface="Avenir Book" charset="0"/>
            </a:endParaRPr>
          </a:p>
        </p:txBody>
      </p:sp>
    </p:spTree>
    <p:extLst>
      <p:ext uri="{BB962C8B-B14F-4D97-AF65-F5344CB8AC3E}">
        <p14:creationId xmlns:p14="http://schemas.microsoft.com/office/powerpoint/2010/main" val="289513185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11394</TotalTime>
  <Words>2503</Words>
  <Application>Microsoft Office PowerPoint</Application>
  <PresentationFormat>Panorámica</PresentationFormat>
  <Paragraphs>178</Paragraphs>
  <Slides>49</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49</vt:i4>
      </vt:variant>
    </vt:vector>
  </HeadingPairs>
  <TitlesOfParts>
    <vt:vector size="56" baseType="lpstr">
      <vt:lpstr>Arial</vt:lpstr>
      <vt:lpstr>Avenir Book</vt:lpstr>
      <vt:lpstr>Calibri</vt:lpstr>
      <vt:lpstr>Candara</vt:lpstr>
      <vt:lpstr>Gotham Bold</vt:lpstr>
      <vt:lpstr>Montserrat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Raquel Perez</dc:creator>
  <cp:lastModifiedBy>Raquel Perez</cp:lastModifiedBy>
  <cp:revision>185</cp:revision>
  <dcterms:created xsi:type="dcterms:W3CDTF">2021-03-07T18:24:59Z</dcterms:created>
  <dcterms:modified xsi:type="dcterms:W3CDTF">2021-04-14T20:12:21Z</dcterms:modified>
</cp:coreProperties>
</file>