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256" r:id="rId3"/>
    <p:sldId id="422" r:id="rId4"/>
    <p:sldId id="424" r:id="rId5"/>
    <p:sldId id="426" r:id="rId6"/>
    <p:sldId id="459" r:id="rId7"/>
    <p:sldId id="429" r:id="rId8"/>
    <p:sldId id="431" r:id="rId9"/>
    <p:sldId id="432" r:id="rId10"/>
    <p:sldId id="436" r:id="rId11"/>
    <p:sldId id="437" r:id="rId12"/>
    <p:sldId id="460" r:id="rId13"/>
    <p:sldId id="438" r:id="rId14"/>
    <p:sldId id="440" r:id="rId15"/>
    <p:sldId id="441" r:id="rId16"/>
    <p:sldId id="461" r:id="rId17"/>
    <p:sldId id="433" r:id="rId18"/>
    <p:sldId id="439" r:id="rId19"/>
    <p:sldId id="447" r:id="rId20"/>
    <p:sldId id="443" r:id="rId21"/>
    <p:sldId id="462" r:id="rId22"/>
    <p:sldId id="445" r:id="rId23"/>
    <p:sldId id="446" r:id="rId24"/>
    <p:sldId id="448" r:id="rId25"/>
    <p:sldId id="449" r:id="rId26"/>
    <p:sldId id="463" r:id="rId27"/>
    <p:sldId id="464" r:id="rId28"/>
    <p:sldId id="450" r:id="rId29"/>
    <p:sldId id="452" r:id="rId30"/>
    <p:sldId id="423" r:id="rId31"/>
    <p:sldId id="425" r:id="rId32"/>
    <p:sldId id="336" r:id="rId33"/>
    <p:sldId id="303" r:id="rId34"/>
    <p:sldId id="337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 Perez" initials="RP" lastIdx="1" clrIdx="0">
    <p:extLst>
      <p:ext uri="{19B8F6BF-5375-455C-9EA6-DF929625EA0E}">
        <p15:presenceInfo xmlns:p15="http://schemas.microsoft.com/office/powerpoint/2012/main" userId="9eea1d4fce98e8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6A45"/>
    <a:srgbClr val="B54E9D"/>
    <a:srgbClr val="7BB62E"/>
    <a:srgbClr val="FFD26F"/>
    <a:srgbClr val="FFFDC5"/>
    <a:srgbClr val="FD8232"/>
    <a:srgbClr val="FA8E44"/>
    <a:srgbClr val="A03887"/>
    <a:srgbClr val="823B35"/>
    <a:srgbClr val="FB4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4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1A525-07FF-4A71-B42D-8A8F90513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0E42D9-3FE8-45E3-8BE3-BA1E30711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3FDEC-47A3-4259-A927-B307FAE9B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1840-25A1-4C8C-A2AE-A9CF34904ED3}" type="datetimeFigureOut">
              <a:rPr lang="es-ES" smtClean="0"/>
              <a:t>21/4/21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41FADC-9047-4D70-BFD8-AC498FFF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C1D052-9620-4082-A4E5-E5383362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AA8C-0304-416E-A284-9FA2F1FACC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70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18969-FC1B-4E1E-9B23-033B29C8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6B5A64-3232-4DF6-AEA2-AC403E925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54866D-49F4-45ED-820E-A7F48AA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1840-25A1-4C8C-A2AE-A9CF34904ED3}" type="datetimeFigureOut">
              <a:rPr lang="es-ES" smtClean="0"/>
              <a:t>21/4/21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A96575-9541-482C-9DD9-71CE80EC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445F3F-8EFA-4059-B278-895E3406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AA8C-0304-416E-A284-9FA2F1FACC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62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DDE724-DC0A-4EC2-BCDA-02D4B63D6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7E0963-04B8-4A8F-8361-E3C3C2849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5877C9-302D-4998-80F3-EC80464A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1840-25A1-4C8C-A2AE-A9CF34904ED3}" type="datetimeFigureOut">
              <a:rPr lang="es-ES" smtClean="0"/>
              <a:t>21/4/21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63FBD-C7A2-4862-AE8C-C9031A80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0E2506-5B7E-49DA-999F-6D33DF40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AA8C-0304-416E-A284-9FA2F1FACC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27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D87AE-293F-40CE-AB1D-0AE159B6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ADD754-BF7A-44F6-A008-A3E6868F5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0C552-F89A-4CCA-9EEB-F88AA9D9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1840-25A1-4C8C-A2AE-A9CF34904ED3}" type="datetimeFigureOut">
              <a:rPr lang="es-ES" smtClean="0"/>
              <a:t>21/4/21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303C5D-9811-4A89-80D9-0EDC97E9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0A2FA0-9ED2-4CEC-B67B-3F9586C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AA8C-0304-416E-A284-9FA2F1FACC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19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5A8AA-5302-4EEA-A03C-1168D002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314B63-CA26-4EBB-AA14-33164C149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DBCDC4-CE2F-4E1F-9533-E0412152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1840-25A1-4C8C-A2AE-A9CF34904ED3}" type="datetimeFigureOut">
              <a:rPr lang="es-ES" smtClean="0"/>
              <a:t>21/4/21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ACC53-A78E-4DF1-8663-13DB29C0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5D294E-9D31-4F0F-B832-9CDB1CAA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AA8C-0304-416E-A284-9FA2F1FACC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24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5EBFA-5ACF-4177-B829-C4EDE4FC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0F254-F09C-4AA1-9D88-8B18DE590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DA0299-1DD7-4AE6-891C-DC7A1F4F0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322212-27CD-47E4-98F6-2FD02456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1840-25A1-4C8C-A2AE-A9CF34904ED3}" type="datetimeFigureOut">
              <a:rPr lang="es-ES" smtClean="0"/>
              <a:t>21/4/21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3A1616-7AAA-4078-8388-5EC6DFCD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0D9227-56FB-4408-87B9-6F679537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AA8C-0304-416E-A284-9FA2F1FACC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53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BAD04-3474-4D12-8886-633A0FFC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391677-646C-4C35-B26E-0BDBDAD6D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D90C2A-0752-4E05-9C0B-06C8EA825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8D843C-4C4F-4899-818C-4CF968E92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E695A7-316A-4757-9C28-0FD04C4D6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8E0921-FED0-4FEF-9B14-5D782556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1840-25A1-4C8C-A2AE-A9CF34904ED3}" type="datetimeFigureOut">
              <a:rPr lang="es-ES" smtClean="0"/>
              <a:t>21/4/21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0C31ED-5748-464E-A7D5-64F4AF3F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541780-C0CF-4888-8DDF-CD819A10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AA8C-0304-416E-A284-9FA2F1FACC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4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9A19B-E9FE-4897-B257-759052E0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5F46B5-5C3E-4CFC-8766-D29C5C2A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1840-25A1-4C8C-A2AE-A9CF34904ED3}" type="datetimeFigureOut">
              <a:rPr lang="es-ES" smtClean="0"/>
              <a:t>21/4/21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ACAA8B-AB64-466F-B31F-71E4D2FA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60D3A9-42C5-47C7-A508-1E284C0D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AA8C-0304-416E-A284-9FA2F1FACC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34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FBB40-6CF3-453F-ADA6-66B9F673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1840-25A1-4C8C-A2AE-A9CF34904ED3}" type="datetimeFigureOut">
              <a:rPr lang="es-ES" smtClean="0"/>
              <a:t>21/4/21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8E2DCC-1097-4923-9895-C5C32D47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1E2762-5A0A-4D6F-A76D-43A0FD99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AA8C-0304-416E-A284-9FA2F1FACC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44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A8E7A-F1A9-411A-8CC9-550E8E11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51C347-5667-48FC-8922-34FB67DA6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E76594-562F-487A-B978-2A33B851E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E177DD-247E-4965-AABF-0D71E35E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1840-25A1-4C8C-A2AE-A9CF34904ED3}" type="datetimeFigureOut">
              <a:rPr lang="es-ES" smtClean="0"/>
              <a:t>21/4/21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3745DE-5E14-4A65-A7E3-26BB083F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03E70-6998-4CDE-868E-D73F7431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AA8C-0304-416E-A284-9FA2F1FACC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40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780D9-C525-48BF-81F6-78B35BF1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0DD025-11AC-4C0A-AB62-3B589F203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594FF3-16CE-40EA-A6CD-A0486B21D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26ECEA-1150-4DCA-94A1-156F45EE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1840-25A1-4C8C-A2AE-A9CF34904ED3}" type="datetimeFigureOut">
              <a:rPr lang="es-ES" smtClean="0"/>
              <a:t>21/4/21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422E03-29D8-48CE-9EEB-97CD3F32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054E3A-D4B5-40C0-9295-9E572DF3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AA8C-0304-416E-A284-9FA2F1FACC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0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EEFFE8-A9C4-49BB-9BD8-E885EA87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E3DFBB-CD1E-4B97-8631-2ED2E132C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0FF8CA-2BB6-4976-AC0D-77B8A1F70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31840-25A1-4C8C-A2AE-A9CF34904ED3}" type="datetimeFigureOut">
              <a:rPr lang="es-ES" smtClean="0"/>
              <a:t>21/4/21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231FC4-DB3F-45F7-9DC4-AB528C895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E0396-14EA-4989-9FBE-41A1DEE13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AA8C-0304-416E-A284-9FA2F1FACC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6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F7169F-065A-264F-94E5-438B1F165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59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EC54C77-5AF9-4F64-93FE-585D9AA91295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1857-5E07-4419-BB2F-47B33618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2" name="3 CuadroTexto">
            <a:extLst>
              <a:ext uri="{FF2B5EF4-FFF2-40B4-BE49-F238E27FC236}">
                <a16:creationId xmlns:a16="http://schemas.microsoft.com/office/drawing/2014/main" id="{ED6AF1FB-D41E-4D3C-9FEF-D8F7930B725C}"/>
              </a:ext>
            </a:extLst>
          </p:cNvPr>
          <p:cNvSpPr txBox="1"/>
          <p:nvPr/>
        </p:nvSpPr>
        <p:spPr>
          <a:xfrm>
            <a:off x="213438" y="5200583"/>
            <a:ext cx="2210980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Mr. 4:5-6</a:t>
            </a:r>
          </a:p>
        </p:txBody>
      </p:sp>
      <p:sp>
        <p:nvSpPr>
          <p:cNvPr id="13" name="16 CuadroTexto">
            <a:extLst>
              <a:ext uri="{FF2B5EF4-FFF2-40B4-BE49-F238E27FC236}">
                <a16:creationId xmlns:a16="http://schemas.microsoft.com/office/drawing/2014/main" id="{29D46893-C6AB-4747-AAD2-9F86D76C4BA9}"/>
              </a:ext>
            </a:extLst>
          </p:cNvPr>
          <p:cNvSpPr txBox="1"/>
          <p:nvPr/>
        </p:nvSpPr>
        <p:spPr>
          <a:xfrm>
            <a:off x="2718761" y="4330384"/>
            <a:ext cx="9147416" cy="2425344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Otra parte cayó en pedregales, donde no tenía mucha tierra; y brotó pronto, porque no tenía profundidad de tierra. Pero salido el sol, se quemó; y porque </a:t>
            </a:r>
            <a:r>
              <a:rPr lang="es-ES" sz="2600" b="1" i="1" dirty="0">
                <a:solidFill>
                  <a:schemeClr val="bg1"/>
                </a:solidFill>
                <a:latin typeface="Montserrat" pitchFamily="2" charset="77"/>
              </a:rPr>
              <a:t>no tenía raíz, se secó.</a:t>
            </a:r>
          </a:p>
        </p:txBody>
      </p:sp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197248" y="2364966"/>
            <a:ext cx="2210980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1ª </a:t>
            </a:r>
            <a:r>
              <a:rPr lang="es-ES" sz="2600" b="1" dirty="0" err="1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Jn</a:t>
            </a:r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. 2:19</a:t>
            </a:r>
          </a:p>
        </p:txBody>
      </p:sp>
      <p:sp>
        <p:nvSpPr>
          <p:cNvPr id="15" name="16 CuadroTexto">
            <a:extLst>
              <a:ext uri="{FF2B5EF4-FFF2-40B4-BE49-F238E27FC236}">
                <a16:creationId xmlns:a16="http://schemas.microsoft.com/office/drawing/2014/main" id="{E79CC585-EEB3-44FF-B46F-E2A70ED8C10B}"/>
              </a:ext>
            </a:extLst>
          </p:cNvPr>
          <p:cNvSpPr txBox="1"/>
          <p:nvPr/>
        </p:nvSpPr>
        <p:spPr>
          <a:xfrm>
            <a:off x="2729747" y="1538109"/>
            <a:ext cx="9136432" cy="2425344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b="1" i="1" dirty="0">
                <a:solidFill>
                  <a:schemeClr val="bg1"/>
                </a:solidFill>
                <a:latin typeface="Montserrat" panose="02000505000000020004" pitchFamily="2" charset="0"/>
              </a:rPr>
              <a:t>Salieron de nosotros, pero no eran de nosotros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; porque </a:t>
            </a:r>
            <a:r>
              <a:rPr lang="es-ES" sz="2600" i="1" dirty="0">
                <a:solidFill>
                  <a:schemeClr val="bg1"/>
                </a:solidFill>
                <a:latin typeface="Montserrat" panose="02000505000000020004" pitchFamily="2" charset="0"/>
              </a:rPr>
              <a:t>si hubiesen sido de nosotros, habrían permanecido con nosotros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; pero salieron para que se manifestase que no todos son de nosotros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27041-58F9-4BE7-85CE-BF4A9D0E8764}"/>
              </a:ext>
            </a:extLst>
          </p:cNvPr>
          <p:cNvSpPr txBox="1"/>
          <p:nvPr/>
        </p:nvSpPr>
        <p:spPr>
          <a:xfrm>
            <a:off x="2729746" y="212915"/>
            <a:ext cx="9136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Montserrat" panose="02000505000000020004" pitchFamily="2" charset="0"/>
              </a:rPr>
              <a:t>4. LOS QUE ABANDONAN LA FE Y NO REGRESAN, NUNCA NACIERON DE DIOS.</a:t>
            </a:r>
          </a:p>
        </p:txBody>
      </p:sp>
    </p:spTree>
    <p:extLst>
      <p:ext uri="{BB962C8B-B14F-4D97-AF65-F5344CB8AC3E}">
        <p14:creationId xmlns:p14="http://schemas.microsoft.com/office/powerpoint/2010/main" val="23197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169713" y="3438273"/>
            <a:ext cx="2210980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Mt. 7:21-23</a:t>
            </a:r>
          </a:p>
        </p:txBody>
      </p:sp>
      <p:sp>
        <p:nvSpPr>
          <p:cNvPr id="15" name="16 CuadroTexto">
            <a:extLst>
              <a:ext uri="{FF2B5EF4-FFF2-40B4-BE49-F238E27FC236}">
                <a16:creationId xmlns:a16="http://schemas.microsoft.com/office/drawing/2014/main" id="{E79CC585-EEB3-44FF-B46F-E2A70ED8C10B}"/>
              </a:ext>
            </a:extLst>
          </p:cNvPr>
          <p:cNvSpPr txBox="1"/>
          <p:nvPr/>
        </p:nvSpPr>
        <p:spPr>
          <a:xfrm>
            <a:off x="2472544" y="1886825"/>
            <a:ext cx="9622171" cy="4225837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</a:rPr>
              <a:t>No todo el que me dice: Señor, Señor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, entrará en el reino de los cielos, sino </a:t>
            </a:r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</a:rPr>
              <a:t>el que hace la voluntad de mi Padre 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que está en los cielos. </a:t>
            </a:r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</a:rPr>
              <a:t>Muchos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 me dirán en aquel día: Señor, Señor, ¿no profetizamos en tu nombre, y en tu nombre echamos fuera demonios, y en tu nombre hicimos muchos milagros? Y entonces les declararé: </a:t>
            </a:r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</a:rPr>
              <a:t>Nunca os conocí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; apartaos de mí, hacedores de maldad.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82E4768-30E9-2341-88DE-F3E2500DA294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9EF8223-D2E9-004B-A207-B9DC0A388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A12D433-253A-224B-BC40-30C9BA20BCB9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439D7A7-AE89-854D-A50A-1DDD1774A029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096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CuadroTexto">
            <a:extLst>
              <a:ext uri="{FF2B5EF4-FFF2-40B4-BE49-F238E27FC236}">
                <a16:creationId xmlns:a16="http://schemas.microsoft.com/office/drawing/2014/main" id="{ED6AF1FB-D41E-4D3C-9FEF-D8F7930B725C}"/>
              </a:ext>
            </a:extLst>
          </p:cNvPr>
          <p:cNvSpPr txBox="1"/>
          <p:nvPr/>
        </p:nvSpPr>
        <p:spPr>
          <a:xfrm>
            <a:off x="137629" y="3190473"/>
            <a:ext cx="2210980" cy="477054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Mt. 18:15-17</a:t>
            </a:r>
          </a:p>
        </p:txBody>
      </p:sp>
      <p:sp>
        <p:nvSpPr>
          <p:cNvPr id="13" name="16 CuadroTexto">
            <a:extLst>
              <a:ext uri="{FF2B5EF4-FFF2-40B4-BE49-F238E27FC236}">
                <a16:creationId xmlns:a16="http://schemas.microsoft.com/office/drawing/2014/main" id="{29D46893-C6AB-4747-AAD2-9F86D76C4BA9}"/>
              </a:ext>
            </a:extLst>
          </p:cNvPr>
          <p:cNvSpPr txBox="1"/>
          <p:nvPr/>
        </p:nvSpPr>
        <p:spPr>
          <a:xfrm>
            <a:off x="2620443" y="1446775"/>
            <a:ext cx="9147416" cy="4225837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Por tanto, si tu hermano peca contra ti, </a:t>
            </a:r>
            <a:r>
              <a:rPr lang="es-ES" sz="2600" dirty="0" err="1">
                <a:solidFill>
                  <a:schemeClr val="bg1"/>
                </a:solidFill>
                <a:latin typeface="Montserrat" pitchFamily="2" charset="77"/>
              </a:rPr>
              <a:t>vé</a:t>
            </a: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 y repréndele estando </a:t>
            </a:r>
            <a:r>
              <a:rPr lang="es-ES" sz="2600" b="1" dirty="0">
                <a:solidFill>
                  <a:schemeClr val="bg1"/>
                </a:solidFill>
                <a:latin typeface="Montserrat" pitchFamily="2" charset="77"/>
              </a:rPr>
              <a:t>tú y él solos</a:t>
            </a: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; si te oyere, has ganado a tu hermano. Mas si no te oyere, toma aún contigo a uno o dos, para que en boca de </a:t>
            </a:r>
            <a:r>
              <a:rPr lang="es-ES" sz="2600" b="1" dirty="0">
                <a:solidFill>
                  <a:schemeClr val="bg1"/>
                </a:solidFill>
                <a:latin typeface="Montserrat" pitchFamily="2" charset="77"/>
              </a:rPr>
              <a:t>dos o tres testigos</a:t>
            </a: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 conste toda palabra.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Si no los oyere a ellos, </a:t>
            </a:r>
            <a:r>
              <a:rPr lang="es-ES" sz="2600" b="1" dirty="0">
                <a:solidFill>
                  <a:schemeClr val="bg1"/>
                </a:solidFill>
                <a:latin typeface="Montserrat" pitchFamily="2" charset="77"/>
              </a:rPr>
              <a:t>dilo a la iglesia</a:t>
            </a: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; y si no oyere a la iglesia, </a:t>
            </a:r>
            <a:r>
              <a:rPr lang="es-ES" sz="2600" i="1" dirty="0">
                <a:solidFill>
                  <a:schemeClr val="bg1"/>
                </a:solidFill>
                <a:latin typeface="Montserrat" pitchFamily="2" charset="77"/>
              </a:rPr>
              <a:t>tenle por gentil y publicano</a:t>
            </a: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B5F23EE-487C-C742-8C57-4E044005CCEE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EFF22-1C7A-3246-BC13-5D81F628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1D2C958-5412-1340-98D6-FD79A117A9B2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7F31626-76F5-AA49-AD74-9FAC78B68AB2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50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EC54C77-5AF9-4F64-93FE-585D9AA91295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1857-5E07-4419-BB2F-47B33618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2" name="3 CuadroTexto">
            <a:extLst>
              <a:ext uri="{FF2B5EF4-FFF2-40B4-BE49-F238E27FC236}">
                <a16:creationId xmlns:a16="http://schemas.microsoft.com/office/drawing/2014/main" id="{ED6AF1FB-D41E-4D3C-9FEF-D8F7930B725C}"/>
              </a:ext>
            </a:extLst>
          </p:cNvPr>
          <p:cNvSpPr txBox="1"/>
          <p:nvPr/>
        </p:nvSpPr>
        <p:spPr>
          <a:xfrm>
            <a:off x="118297" y="4371317"/>
            <a:ext cx="2210980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Ro. 4:3</a:t>
            </a:r>
          </a:p>
        </p:txBody>
      </p:sp>
      <p:sp>
        <p:nvSpPr>
          <p:cNvPr id="13" name="16 CuadroTexto">
            <a:extLst>
              <a:ext uri="{FF2B5EF4-FFF2-40B4-BE49-F238E27FC236}">
                <a16:creationId xmlns:a16="http://schemas.microsoft.com/office/drawing/2014/main" id="{29D46893-C6AB-4747-AAD2-9F86D76C4BA9}"/>
              </a:ext>
            </a:extLst>
          </p:cNvPr>
          <p:cNvSpPr txBox="1"/>
          <p:nvPr/>
        </p:nvSpPr>
        <p:spPr>
          <a:xfrm>
            <a:off x="2815945" y="4371317"/>
            <a:ext cx="9147416" cy="892552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Porque ¿qué dice la Escritura? Creyó Abraham a Dios, y le fue contado por justicia. </a:t>
            </a:r>
          </a:p>
        </p:txBody>
      </p:sp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118297" y="1912358"/>
            <a:ext cx="2210980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Col. 2:13</a:t>
            </a:r>
          </a:p>
        </p:txBody>
      </p:sp>
      <p:sp>
        <p:nvSpPr>
          <p:cNvPr id="15" name="16 CuadroTexto">
            <a:extLst>
              <a:ext uri="{FF2B5EF4-FFF2-40B4-BE49-F238E27FC236}">
                <a16:creationId xmlns:a16="http://schemas.microsoft.com/office/drawing/2014/main" id="{E79CC585-EEB3-44FF-B46F-E2A70ED8C10B}"/>
              </a:ext>
            </a:extLst>
          </p:cNvPr>
          <p:cNvSpPr txBox="1"/>
          <p:nvPr/>
        </p:nvSpPr>
        <p:spPr>
          <a:xfrm>
            <a:off x="2746718" y="1655686"/>
            <a:ext cx="9349029" cy="1292662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Y a vosotros, estando muertos en pecados y en la incircuncisión de vuestra carne, os dio vida juntamente con él, </a:t>
            </a:r>
            <a:r>
              <a:rPr lang="es-ES" sz="2600" b="1" u="sng" dirty="0">
                <a:solidFill>
                  <a:schemeClr val="bg1"/>
                </a:solidFill>
                <a:latin typeface="Montserrat" panose="02000505000000020004" pitchFamily="2" charset="0"/>
              </a:rPr>
              <a:t>perdonándoos todos los pecados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,</a:t>
            </a:r>
          </a:p>
        </p:txBody>
      </p:sp>
      <p:sp>
        <p:nvSpPr>
          <p:cNvPr id="16" name="3 CuadroTexto">
            <a:extLst>
              <a:ext uri="{FF2B5EF4-FFF2-40B4-BE49-F238E27FC236}">
                <a16:creationId xmlns:a16="http://schemas.microsoft.com/office/drawing/2014/main" id="{73C16B70-2AF0-43BA-BA1E-025BEE886924}"/>
              </a:ext>
            </a:extLst>
          </p:cNvPr>
          <p:cNvSpPr txBox="1"/>
          <p:nvPr/>
        </p:nvSpPr>
        <p:spPr>
          <a:xfrm>
            <a:off x="118297" y="3224296"/>
            <a:ext cx="2221966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Ro. 5:1</a:t>
            </a: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A4FD0D28-E91F-42F9-B083-6F1466E9D0EE}"/>
              </a:ext>
            </a:extLst>
          </p:cNvPr>
          <p:cNvSpPr txBox="1"/>
          <p:nvPr/>
        </p:nvSpPr>
        <p:spPr>
          <a:xfrm>
            <a:off x="2815945" y="3224296"/>
            <a:ext cx="9136432" cy="892552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Justificados, pues, por la fe, tenemos paz para con Dios por medio de nuestro Señor Jesucristo.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27041-58F9-4BE7-85CE-BF4A9D0E8764}"/>
              </a:ext>
            </a:extLst>
          </p:cNvPr>
          <p:cNvSpPr txBox="1"/>
          <p:nvPr/>
        </p:nvSpPr>
        <p:spPr>
          <a:xfrm>
            <a:off x="2713704" y="100621"/>
            <a:ext cx="9462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latin typeface="Montserrat" panose="02000505000000020004" pitchFamily="2" charset="0"/>
              </a:rPr>
              <a:t>5. DIOS NOS JUSTIFICA EN EL PRIMER ACTO DE FE SALVÍFICA</a:t>
            </a:r>
          </a:p>
        </p:txBody>
      </p:sp>
      <p:sp>
        <p:nvSpPr>
          <p:cNvPr id="19" name="16 CuadroTexto">
            <a:extLst>
              <a:ext uri="{FF2B5EF4-FFF2-40B4-BE49-F238E27FC236}">
                <a16:creationId xmlns:a16="http://schemas.microsoft.com/office/drawing/2014/main" id="{6D9546EB-F521-425F-AD8D-B343F184EF1E}"/>
              </a:ext>
            </a:extLst>
          </p:cNvPr>
          <p:cNvSpPr txBox="1"/>
          <p:nvPr/>
        </p:nvSpPr>
        <p:spPr>
          <a:xfrm>
            <a:off x="2815945" y="5525477"/>
            <a:ext cx="9147416" cy="492443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Y creyó a Jehová, y le fue contado por justicia. </a:t>
            </a:r>
          </a:p>
        </p:txBody>
      </p:sp>
      <p:sp>
        <p:nvSpPr>
          <p:cNvPr id="20" name="3 CuadroTexto">
            <a:extLst>
              <a:ext uri="{FF2B5EF4-FFF2-40B4-BE49-F238E27FC236}">
                <a16:creationId xmlns:a16="http://schemas.microsoft.com/office/drawing/2014/main" id="{69333291-DA01-46CB-82E0-3C099ED0678C}"/>
              </a:ext>
            </a:extLst>
          </p:cNvPr>
          <p:cNvSpPr txBox="1"/>
          <p:nvPr/>
        </p:nvSpPr>
        <p:spPr>
          <a:xfrm>
            <a:off x="118297" y="5498718"/>
            <a:ext cx="2210980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err="1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Gn</a:t>
            </a:r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. 15:6</a:t>
            </a:r>
          </a:p>
        </p:txBody>
      </p:sp>
    </p:spTree>
    <p:extLst>
      <p:ext uri="{BB962C8B-B14F-4D97-AF65-F5344CB8AC3E}">
        <p14:creationId xmlns:p14="http://schemas.microsoft.com/office/powerpoint/2010/main" val="367114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EC54C77-5AF9-4F64-93FE-585D9AA91295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1857-5E07-4419-BB2F-47B33618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118296" y="3509861"/>
            <a:ext cx="2210980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1ªP. 1:5</a:t>
            </a:r>
          </a:p>
        </p:txBody>
      </p:sp>
      <p:sp>
        <p:nvSpPr>
          <p:cNvPr id="15" name="16 CuadroTexto">
            <a:extLst>
              <a:ext uri="{FF2B5EF4-FFF2-40B4-BE49-F238E27FC236}">
                <a16:creationId xmlns:a16="http://schemas.microsoft.com/office/drawing/2014/main" id="{E79CC585-EEB3-44FF-B46F-E2A70ED8C10B}"/>
              </a:ext>
            </a:extLst>
          </p:cNvPr>
          <p:cNvSpPr txBox="1"/>
          <p:nvPr/>
        </p:nvSpPr>
        <p:spPr>
          <a:xfrm>
            <a:off x="2729746" y="3152157"/>
            <a:ext cx="9316844" cy="1292662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</a:rPr>
              <a:t>sois guardados por el poder de Dios 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mediante la fe, para alcanzar la salvación que está preparada para ser manifestada en el tiempo postrero.</a:t>
            </a:r>
          </a:p>
        </p:txBody>
      </p:sp>
      <p:sp>
        <p:nvSpPr>
          <p:cNvPr id="16" name="3 CuadroTexto">
            <a:extLst>
              <a:ext uri="{FF2B5EF4-FFF2-40B4-BE49-F238E27FC236}">
                <a16:creationId xmlns:a16="http://schemas.microsoft.com/office/drawing/2014/main" id="{73C16B70-2AF0-43BA-BA1E-025BEE886924}"/>
              </a:ext>
            </a:extLst>
          </p:cNvPr>
          <p:cNvSpPr txBox="1"/>
          <p:nvPr/>
        </p:nvSpPr>
        <p:spPr>
          <a:xfrm>
            <a:off x="118296" y="5260808"/>
            <a:ext cx="2306121" cy="477054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err="1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Jud</a:t>
            </a:r>
            <a:r>
              <a:rPr lang="es-ES" sz="25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. 1:24,25</a:t>
            </a: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A4FD0D28-E91F-42F9-B083-6F1466E9D0EE}"/>
              </a:ext>
            </a:extLst>
          </p:cNvPr>
          <p:cNvSpPr txBox="1"/>
          <p:nvPr/>
        </p:nvSpPr>
        <p:spPr>
          <a:xfrm>
            <a:off x="2729746" y="4691422"/>
            <a:ext cx="9316844" cy="2092881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Y a </a:t>
            </a:r>
            <a:r>
              <a:rPr lang="es-ES" sz="2600" b="1" dirty="0">
                <a:solidFill>
                  <a:schemeClr val="bg1"/>
                </a:solidFill>
                <a:latin typeface="Montserrat" pitchFamily="2" charset="77"/>
              </a:rPr>
              <a:t>aquel que es poderoso para guardaros sin caída</a:t>
            </a: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, y presentaros sin mancha delante de su gloria con gran alegría, al único y sabio Dios, nuestro Salvador, sea gloria y majestad, imperio y potencia, ahora y por todos los siglos. Amén.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27041-58F9-4BE7-85CE-BF4A9D0E8764}"/>
              </a:ext>
            </a:extLst>
          </p:cNvPr>
          <p:cNvSpPr txBox="1"/>
          <p:nvPr/>
        </p:nvSpPr>
        <p:spPr>
          <a:xfrm>
            <a:off x="2729746" y="91465"/>
            <a:ext cx="8967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latin typeface="Montserrat" panose="02000505000000020004" pitchFamily="2" charset="0"/>
              </a:rPr>
              <a:t>6. DIOS OBRA PARA QUE SUS ELEGIDOS PERSEVEREN.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43B50F1-A369-40DB-A2A7-124173C2862F}"/>
              </a:ext>
            </a:extLst>
          </p:cNvPr>
          <p:cNvSpPr/>
          <p:nvPr/>
        </p:nvSpPr>
        <p:spPr>
          <a:xfrm>
            <a:off x="-87759" y="1419858"/>
            <a:ext cx="12367517" cy="139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000" dirty="0">
                <a:latin typeface="Montserrat" panose="02000505000000020004" pitchFamily="2" charset="0"/>
                <a:ea typeface="Avenir Book" charset="0"/>
                <a:cs typeface="Avenir Book" charset="0"/>
              </a:rPr>
              <a:t>“La perseverancia de los Santos enfatiza no lo que hace el hombre para mantener su salvación sino lo que ya hizo Cristo”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17C0573-B0AA-5845-A5CD-73F0984EC24E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F2419FE-4152-7E4A-B7B0-43383DAB551B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92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CuadroTexto">
            <a:extLst>
              <a:ext uri="{FF2B5EF4-FFF2-40B4-BE49-F238E27FC236}">
                <a16:creationId xmlns:a16="http://schemas.microsoft.com/office/drawing/2014/main" id="{ED6AF1FB-D41E-4D3C-9FEF-D8F7930B725C}"/>
              </a:ext>
            </a:extLst>
          </p:cNvPr>
          <p:cNvSpPr txBox="1"/>
          <p:nvPr/>
        </p:nvSpPr>
        <p:spPr>
          <a:xfrm>
            <a:off x="169713" y="4320437"/>
            <a:ext cx="2210980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err="1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Heb</a:t>
            </a:r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 12:2</a:t>
            </a:r>
          </a:p>
        </p:txBody>
      </p:sp>
      <p:sp>
        <p:nvSpPr>
          <p:cNvPr id="13" name="16 CuadroTexto">
            <a:extLst>
              <a:ext uri="{FF2B5EF4-FFF2-40B4-BE49-F238E27FC236}">
                <a16:creationId xmlns:a16="http://schemas.microsoft.com/office/drawing/2014/main" id="{29D46893-C6AB-4747-AAD2-9F86D76C4BA9}"/>
              </a:ext>
            </a:extLst>
          </p:cNvPr>
          <p:cNvSpPr txBox="1"/>
          <p:nvPr/>
        </p:nvSpPr>
        <p:spPr>
          <a:xfrm>
            <a:off x="2732738" y="3720274"/>
            <a:ext cx="9300533" cy="1692771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 puestos los ojos en Jesús, </a:t>
            </a:r>
            <a:r>
              <a:rPr lang="es-ES" sz="2600" b="1" dirty="0">
                <a:solidFill>
                  <a:schemeClr val="bg1"/>
                </a:solidFill>
                <a:latin typeface="Montserrat" pitchFamily="2" charset="77"/>
              </a:rPr>
              <a:t>el autor y consumador de la fe</a:t>
            </a: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, el cual por el gozo puesto delante de él sufrió la cruz, menospreciando el oprobio, y se sentó a la diestra del trono de Dios.</a:t>
            </a:r>
          </a:p>
        </p:txBody>
      </p:sp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169713" y="2045120"/>
            <a:ext cx="2210980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err="1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Flp</a:t>
            </a:r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. 1:6</a:t>
            </a:r>
          </a:p>
        </p:txBody>
      </p:sp>
      <p:sp>
        <p:nvSpPr>
          <p:cNvPr id="15" name="16 CuadroTexto">
            <a:extLst>
              <a:ext uri="{FF2B5EF4-FFF2-40B4-BE49-F238E27FC236}">
                <a16:creationId xmlns:a16="http://schemas.microsoft.com/office/drawing/2014/main" id="{E79CC585-EEB3-44FF-B46F-E2A70ED8C10B}"/>
              </a:ext>
            </a:extLst>
          </p:cNvPr>
          <p:cNvSpPr txBox="1"/>
          <p:nvPr/>
        </p:nvSpPr>
        <p:spPr>
          <a:xfrm>
            <a:off x="2732737" y="1672729"/>
            <a:ext cx="9289549" cy="1292662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</a:rPr>
              <a:t>estando persuadido 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de esto, que </a:t>
            </a:r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</a:rPr>
              <a:t>el que comenzó en vosotros la buena obra, la perfeccionará 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hasta el día de Jesucristo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88F302-FF3B-438A-ACA6-7531C04930E6}"/>
              </a:ext>
            </a:extLst>
          </p:cNvPr>
          <p:cNvSpPr txBox="1"/>
          <p:nvPr/>
        </p:nvSpPr>
        <p:spPr>
          <a:xfrm>
            <a:off x="3055568" y="6200665"/>
            <a:ext cx="9136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Montserrat" panose="02000505000000020004" pitchFamily="2" charset="0"/>
              </a:rPr>
              <a:t>Ver: 1ª Tesalonicenses 5:23-24 ; 1ª Corintios 1:8-9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8C695A0-D5AD-9C45-9596-88749670D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6" b="32516"/>
          <a:stretch/>
        </p:blipFill>
        <p:spPr>
          <a:xfrm>
            <a:off x="0" y="5949145"/>
            <a:ext cx="3055568" cy="77474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393C95C4-D708-7445-A724-D9D64D51A6FF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7723880-3F8A-3E42-A528-31DA9B724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07B1DEFA-2F0E-D145-86EF-85ECCBE518EE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86AF8F1-CD30-264B-AF2E-451DD98A0632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472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2925A772-5DE8-4041-8836-59D221A56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3" b="38825"/>
          <a:stretch/>
        </p:blipFill>
        <p:spPr>
          <a:xfrm>
            <a:off x="0" y="4604083"/>
            <a:ext cx="12192000" cy="225391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39E345E-4E7C-E543-9453-3346E4F9DB3C}"/>
              </a:ext>
            </a:extLst>
          </p:cNvPr>
          <p:cNvSpPr/>
          <p:nvPr/>
        </p:nvSpPr>
        <p:spPr>
          <a:xfrm>
            <a:off x="152400" y="935647"/>
            <a:ext cx="1188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err="1">
                <a:solidFill>
                  <a:srgbClr val="000000"/>
                </a:solidFill>
                <a:latin typeface="Montserrat" pitchFamily="2" charset="77"/>
              </a:rPr>
              <a:t>Lc</a:t>
            </a:r>
            <a:r>
              <a:rPr lang="es-ES" sz="3600" b="1" dirty="0">
                <a:solidFill>
                  <a:srgbClr val="000000"/>
                </a:solidFill>
                <a:latin typeface="Montserrat" pitchFamily="2" charset="77"/>
              </a:rPr>
              <a:t>. 22: 31 </a:t>
            </a:r>
            <a:r>
              <a:rPr lang="es-ES" sz="3600" dirty="0">
                <a:solidFill>
                  <a:srgbClr val="000000"/>
                </a:solidFill>
                <a:latin typeface="Montserrat" pitchFamily="2" charset="77"/>
              </a:rPr>
              <a:t>Dijo también el Señor: Simón, Simón, he aquí Satanás os ha pedido para zarandearos como a trigo; </a:t>
            </a:r>
          </a:p>
          <a:p>
            <a:r>
              <a:rPr lang="es-ES" sz="3600" b="1" dirty="0" err="1">
                <a:solidFill>
                  <a:srgbClr val="000000"/>
                </a:solidFill>
                <a:latin typeface="Montserrat" pitchFamily="2" charset="77"/>
              </a:rPr>
              <a:t>Lc</a:t>
            </a:r>
            <a:r>
              <a:rPr lang="es-ES" sz="3600" b="1" dirty="0">
                <a:solidFill>
                  <a:srgbClr val="000000"/>
                </a:solidFill>
                <a:latin typeface="Montserrat" pitchFamily="2" charset="77"/>
              </a:rPr>
              <a:t>. 22: 32 </a:t>
            </a:r>
            <a:r>
              <a:rPr lang="es-ES" sz="3600" b="1" baseline="30000" dirty="0">
                <a:solidFill>
                  <a:srgbClr val="000000"/>
                </a:solidFill>
                <a:latin typeface="Montserrat" pitchFamily="2" charset="77"/>
              </a:rPr>
              <a:t> </a:t>
            </a:r>
            <a:r>
              <a:rPr lang="es-ES" sz="3600" dirty="0">
                <a:solidFill>
                  <a:srgbClr val="000000"/>
                </a:solidFill>
                <a:latin typeface="Montserrat" pitchFamily="2" charset="77"/>
              </a:rPr>
              <a:t>pero </a:t>
            </a:r>
            <a:r>
              <a:rPr lang="es-ES" sz="3600" b="1" i="1" dirty="0">
                <a:solidFill>
                  <a:srgbClr val="000000"/>
                </a:solidFill>
                <a:latin typeface="Montserrat" pitchFamily="2" charset="77"/>
              </a:rPr>
              <a:t>yo he rogado por ti</a:t>
            </a:r>
            <a:r>
              <a:rPr lang="es-ES" sz="3600" dirty="0">
                <a:solidFill>
                  <a:srgbClr val="000000"/>
                </a:solidFill>
                <a:latin typeface="Montserrat" pitchFamily="2" charset="77"/>
              </a:rPr>
              <a:t>, que tu fe no falte; y tú, una vez vuelto, confirma a tus hermanos.</a:t>
            </a:r>
            <a:endParaRPr lang="es-ES" sz="3600" b="0" i="0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397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7A1871C-5287-48DF-8CF6-BAD6283F5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6CE0323-91AD-40C5-A6FE-EDF935A4CB00}"/>
              </a:ext>
            </a:extLst>
          </p:cNvPr>
          <p:cNvSpPr/>
          <p:nvPr/>
        </p:nvSpPr>
        <p:spPr>
          <a:xfrm>
            <a:off x="115441" y="2907674"/>
            <a:ext cx="10404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500" b="0" i="0" dirty="0">
              <a:solidFill>
                <a:srgbClr val="000000"/>
              </a:solidFill>
              <a:effectLst/>
              <a:latin typeface="Montserrat" panose="02000505000000020004" pitchFamily="2" charset="0"/>
              <a:ea typeface="Avenir Book" charset="0"/>
              <a:cs typeface="Avenir Book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41673D5-126D-D54A-AAB0-3B134B6B2D83}"/>
              </a:ext>
            </a:extLst>
          </p:cNvPr>
          <p:cNvSpPr/>
          <p:nvPr/>
        </p:nvSpPr>
        <p:spPr>
          <a:xfrm>
            <a:off x="352926" y="305942"/>
            <a:ext cx="8758990" cy="498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 err="1">
                <a:latin typeface="Montserrat" pitchFamily="2" charset="77"/>
                <a:ea typeface="MS Mincho" panose="02020609040205080304" pitchFamily="49" charset="-128"/>
                <a:cs typeface="Times" pitchFamily="2" charset="0"/>
              </a:rPr>
              <a:t>Jn</a:t>
            </a:r>
            <a:r>
              <a:rPr lang="es-ES" sz="3600" b="1" dirty="0">
                <a:latin typeface="Montserrat" pitchFamily="2" charset="77"/>
                <a:ea typeface="MS Mincho" panose="02020609040205080304" pitchFamily="49" charset="-128"/>
                <a:cs typeface="Times" pitchFamily="2" charset="0"/>
              </a:rPr>
              <a:t>. 17:12 </a:t>
            </a:r>
            <a:r>
              <a:rPr lang="es-ES" sz="3600" dirty="0">
                <a:latin typeface="Montserrat" pitchFamily="2" charset="77"/>
                <a:ea typeface="MS Mincho" panose="02020609040205080304" pitchFamily="49" charset="-128"/>
              </a:rPr>
              <a:t>Cuando estaba con ellos en el mundo, </a:t>
            </a:r>
            <a:r>
              <a:rPr lang="es-ES" sz="3600" b="1" i="1" dirty="0">
                <a:latin typeface="Montserrat" pitchFamily="2" charset="77"/>
                <a:ea typeface="MS Mincho" panose="02020609040205080304" pitchFamily="49" charset="-128"/>
                <a:cs typeface="Times" pitchFamily="2" charset="0"/>
              </a:rPr>
              <a:t>yo los guardaba </a:t>
            </a:r>
            <a:r>
              <a:rPr lang="es-ES" sz="3600" dirty="0">
                <a:latin typeface="Montserrat" pitchFamily="2" charset="77"/>
                <a:ea typeface="MS Mincho" panose="02020609040205080304" pitchFamily="49" charset="-128"/>
              </a:rPr>
              <a:t>en tu nombre; </a:t>
            </a:r>
            <a:r>
              <a:rPr lang="es-ES" sz="3600" i="1" dirty="0">
                <a:latin typeface="Montserrat" pitchFamily="2" charset="77"/>
                <a:ea typeface="MS Mincho" panose="02020609040205080304" pitchFamily="49" charset="-128"/>
                <a:cs typeface="Times" pitchFamily="2" charset="0"/>
              </a:rPr>
              <a:t>a los que me diste</a:t>
            </a:r>
            <a:r>
              <a:rPr lang="es-ES" sz="3600" b="1" dirty="0">
                <a:latin typeface="Montserrat" pitchFamily="2" charset="77"/>
                <a:ea typeface="MS Mincho" panose="02020609040205080304" pitchFamily="49" charset="-128"/>
                <a:cs typeface="Times" pitchFamily="2" charset="0"/>
              </a:rPr>
              <a:t>, yo los guardé</a:t>
            </a:r>
            <a:r>
              <a:rPr lang="es-ES" sz="3600" i="1" dirty="0">
                <a:latin typeface="Montserrat" pitchFamily="2" charset="77"/>
                <a:ea typeface="MS Mincho" panose="02020609040205080304" pitchFamily="49" charset="-128"/>
                <a:cs typeface="Times" pitchFamily="2" charset="0"/>
              </a:rPr>
              <a:t>, y </a:t>
            </a:r>
            <a:r>
              <a:rPr lang="es-ES" sz="3600" b="1" i="1" dirty="0">
                <a:latin typeface="Montserrat" pitchFamily="2" charset="77"/>
                <a:ea typeface="MS Mincho" panose="02020609040205080304" pitchFamily="49" charset="-128"/>
                <a:cs typeface="Times" pitchFamily="2" charset="0"/>
              </a:rPr>
              <a:t>ninguno de ellos se perdió</a:t>
            </a:r>
            <a:r>
              <a:rPr lang="es-ES" sz="3600" dirty="0">
                <a:latin typeface="Montserrat" pitchFamily="2" charset="77"/>
                <a:ea typeface="MS Mincho" panose="02020609040205080304" pitchFamily="49" charset="-128"/>
              </a:rPr>
              <a:t>, sino el hijo de perdición, para que la Escritura se cumpliese </a:t>
            </a:r>
            <a:endParaRPr lang="es-ES" sz="3600" dirty="0">
              <a:effectLst/>
              <a:latin typeface="Montserrat" pitchFamily="2" charset="77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5594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7A1871C-5287-48DF-8CF6-BAD6283F5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r="7631" b="787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6CE0323-91AD-40C5-A6FE-EDF935A4CB00}"/>
              </a:ext>
            </a:extLst>
          </p:cNvPr>
          <p:cNvSpPr/>
          <p:nvPr/>
        </p:nvSpPr>
        <p:spPr>
          <a:xfrm>
            <a:off x="115441" y="2907674"/>
            <a:ext cx="10404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500" b="0" i="0" dirty="0">
              <a:solidFill>
                <a:srgbClr val="000000"/>
              </a:solidFill>
              <a:effectLst/>
              <a:latin typeface="Montserrat" panose="02000505000000020004" pitchFamily="2" charset="0"/>
              <a:ea typeface="Avenir Book" charset="0"/>
              <a:cs typeface="Avenir Book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1C26506-E4DC-A54D-844A-5DB2D5DE896A}"/>
              </a:ext>
            </a:extLst>
          </p:cNvPr>
          <p:cNvSpPr/>
          <p:nvPr/>
        </p:nvSpPr>
        <p:spPr>
          <a:xfrm>
            <a:off x="5598695" y="476912"/>
            <a:ext cx="6477864" cy="5815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solidFill>
                  <a:schemeClr val="bg1"/>
                </a:solidFill>
                <a:latin typeface="Montserrat" pitchFamily="2" charset="77"/>
                <a:ea typeface="MS Mincho" panose="02020609040205080304" pitchFamily="49" charset="-128"/>
                <a:cs typeface="Times" pitchFamily="2" charset="0"/>
              </a:rPr>
              <a:t>1ª </a:t>
            </a:r>
            <a:r>
              <a:rPr lang="es-ES" sz="3600" b="1" dirty="0" err="1">
                <a:solidFill>
                  <a:schemeClr val="bg1"/>
                </a:solidFill>
                <a:latin typeface="Montserrat" pitchFamily="2" charset="77"/>
                <a:ea typeface="MS Mincho" panose="02020609040205080304" pitchFamily="49" charset="-128"/>
                <a:cs typeface="Times" pitchFamily="2" charset="0"/>
              </a:rPr>
              <a:t>Jn</a:t>
            </a:r>
            <a:r>
              <a:rPr lang="es-ES" sz="3600" b="1" dirty="0">
                <a:solidFill>
                  <a:schemeClr val="bg1"/>
                </a:solidFill>
                <a:latin typeface="Montserrat" pitchFamily="2" charset="77"/>
                <a:ea typeface="MS Mincho" panose="02020609040205080304" pitchFamily="49" charset="-128"/>
                <a:cs typeface="Times" pitchFamily="2" charset="0"/>
              </a:rPr>
              <a:t>. 3:9 </a:t>
            </a:r>
          </a:p>
          <a:p>
            <a:pPr algn="ctr">
              <a:lnSpc>
                <a:spcPct val="150000"/>
              </a:lnSpc>
            </a:pPr>
            <a:r>
              <a:rPr lang="es-ES" sz="3600" b="1" i="1" dirty="0">
                <a:solidFill>
                  <a:schemeClr val="bg1"/>
                </a:solidFill>
                <a:latin typeface="Montserrat" pitchFamily="2" charset="77"/>
                <a:ea typeface="MS Mincho" panose="02020609040205080304" pitchFamily="49" charset="-128"/>
                <a:cs typeface="Times" pitchFamily="2" charset="0"/>
              </a:rPr>
              <a:t>Todo aquel que es nacido de Dios, no practica el pecado</a:t>
            </a:r>
            <a:r>
              <a:rPr lang="es-ES" sz="3600" dirty="0">
                <a:solidFill>
                  <a:schemeClr val="bg1"/>
                </a:solidFill>
                <a:latin typeface="Montserrat" pitchFamily="2" charset="77"/>
                <a:ea typeface="MS Mincho" panose="02020609040205080304" pitchFamily="49" charset="-128"/>
              </a:rPr>
              <a:t>, porque la simiente de Dios permanece</a:t>
            </a:r>
            <a:endParaRPr lang="es-ES" sz="4000" dirty="0">
              <a:solidFill>
                <a:schemeClr val="bg1"/>
              </a:solidFill>
              <a:latin typeface="Montserrat" pitchFamily="2" charset="77"/>
              <a:ea typeface="MS Mincho" panose="020206090402050803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lang="es-ES" sz="3600" dirty="0">
                <a:solidFill>
                  <a:schemeClr val="bg1"/>
                </a:solidFill>
                <a:latin typeface="Montserrat" pitchFamily="2" charset="77"/>
                <a:ea typeface="MS Mincho" panose="02020609040205080304" pitchFamily="49" charset="-128"/>
              </a:rPr>
              <a:t>en él; y no puede pecar, porque es nacido de Dios.</a:t>
            </a:r>
            <a:endParaRPr lang="es-ES" sz="4000" dirty="0">
              <a:solidFill>
                <a:schemeClr val="bg1"/>
              </a:solidFill>
              <a:effectLst/>
              <a:latin typeface="Montserrat" pitchFamily="2" charset="77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051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7A1871C-5287-48DF-8CF6-BAD6283F5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6" b="1688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6CE0323-91AD-40C5-A6FE-EDF935A4CB00}"/>
              </a:ext>
            </a:extLst>
          </p:cNvPr>
          <p:cNvSpPr/>
          <p:nvPr/>
        </p:nvSpPr>
        <p:spPr>
          <a:xfrm>
            <a:off x="115441" y="2907674"/>
            <a:ext cx="10404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500" b="0" i="0" dirty="0">
              <a:solidFill>
                <a:srgbClr val="000000"/>
              </a:solidFill>
              <a:effectLst/>
              <a:latin typeface="Montserrat" panose="02000505000000020004" pitchFamily="2" charset="0"/>
              <a:ea typeface="Avenir Book" charset="0"/>
              <a:cs typeface="Avenir Book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A55C702-0101-4D0D-B0D9-7C6172A7526D}"/>
              </a:ext>
            </a:extLst>
          </p:cNvPr>
          <p:cNvSpPr/>
          <p:nvPr/>
        </p:nvSpPr>
        <p:spPr>
          <a:xfrm>
            <a:off x="7508753" y="651829"/>
            <a:ext cx="4683247" cy="277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5400" b="1" dirty="0">
                <a:latin typeface="Montserrat" panose="02000505000000020004" pitchFamily="2" charset="0"/>
              </a:rPr>
              <a:t>UNA SALVACIÓN</a:t>
            </a:r>
          </a:p>
          <a:p>
            <a:pPr algn="ctr">
              <a:lnSpc>
                <a:spcPct val="110000"/>
              </a:lnSpc>
            </a:pPr>
            <a:r>
              <a:rPr lang="es-ES" sz="5400" b="1" dirty="0">
                <a:latin typeface="Montserrat" panose="02000505000000020004" pitchFamily="2" charset="0"/>
              </a:rPr>
              <a:t>SEGURA</a:t>
            </a:r>
            <a:endParaRPr lang="es-ES_tradnl" sz="5400" b="1" dirty="0">
              <a:latin typeface="Montserrat" panose="02000505000000020004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45689AD-E4AB-8B49-8E67-1FCEB347DD49}"/>
              </a:ext>
            </a:extLst>
          </p:cNvPr>
          <p:cNvSpPr/>
          <p:nvPr/>
        </p:nvSpPr>
        <p:spPr>
          <a:xfrm>
            <a:off x="7629068" y="5210356"/>
            <a:ext cx="4683247" cy="98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5400" b="1" dirty="0">
                <a:latin typeface="Optima" panose="02000503060000020004" pitchFamily="2" charset="0"/>
              </a:rPr>
              <a:t>JUAN 10</a:t>
            </a:r>
            <a:endParaRPr lang="es-ES_tradnl" sz="5400" b="1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6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8AC7158-C39F-44F6-8000-20D12CE17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62842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5D8704-CC0D-47F3-BD34-55EE840ECCFF}"/>
              </a:ext>
            </a:extLst>
          </p:cNvPr>
          <p:cNvSpPr txBox="1"/>
          <p:nvPr/>
        </p:nvSpPr>
        <p:spPr>
          <a:xfrm>
            <a:off x="7835317" y="1746693"/>
            <a:ext cx="3970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latin typeface="Gotham Bold" panose="02000803030000020004" pitchFamily="2" charset="0"/>
              </a:rPr>
              <a:t>Capítulo 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49DCA9D-745D-47A0-AA57-E316EC3F34A9}"/>
              </a:ext>
            </a:extLst>
          </p:cNvPr>
          <p:cNvSpPr txBox="1"/>
          <p:nvPr/>
        </p:nvSpPr>
        <p:spPr>
          <a:xfrm>
            <a:off x="7815111" y="3429000"/>
            <a:ext cx="4333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A03887"/>
                </a:solidFill>
              </a:rPr>
              <a:t>LA PERSEVERANCIA DE LOS SANTOS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EB339C-4D86-4C1D-83CA-B5A5291C3A6B}"/>
              </a:ext>
            </a:extLst>
          </p:cNvPr>
          <p:cNvSpPr txBox="1"/>
          <p:nvPr/>
        </p:nvSpPr>
        <p:spPr>
          <a:xfrm>
            <a:off x="8006607" y="6037976"/>
            <a:ext cx="328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otham Bold" panose="02000803030000020004" pitchFamily="2" charset="0"/>
              </a:rPr>
              <a:t>Pastor Moisés Peinado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B2CDD-1E15-479B-8FB6-284D017614B3}"/>
              </a:ext>
            </a:extLst>
          </p:cNvPr>
          <p:cNvSpPr/>
          <p:nvPr/>
        </p:nvSpPr>
        <p:spPr>
          <a:xfrm>
            <a:off x="7264866" y="234892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642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1A4AD6C-2C36-4517-B953-2323B724F406}"/>
              </a:ext>
            </a:extLst>
          </p:cNvPr>
          <p:cNvSpPr/>
          <p:nvPr/>
        </p:nvSpPr>
        <p:spPr>
          <a:xfrm>
            <a:off x="0" y="6488668"/>
            <a:ext cx="7776594" cy="369332"/>
          </a:xfrm>
          <a:prstGeom prst="rect">
            <a:avLst/>
          </a:prstGeom>
          <a:solidFill>
            <a:srgbClr val="C782B8"/>
          </a:solidFill>
          <a:ln>
            <a:solidFill>
              <a:srgbClr val="C782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2D71532-2FE6-4A71-B3C7-DD5C9DD94552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8F7210-E860-4ABE-B398-B95C1FDAA007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C7AC32A-6205-41BC-A8B7-C88FAB72FAC6}"/>
              </a:ext>
            </a:extLst>
          </p:cNvPr>
          <p:cNvSpPr/>
          <p:nvPr/>
        </p:nvSpPr>
        <p:spPr>
          <a:xfrm>
            <a:off x="115441" y="848505"/>
            <a:ext cx="12209909" cy="139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000" b="1" dirty="0" err="1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Jn</a:t>
            </a:r>
            <a:r>
              <a:rPr lang="es-ES" sz="3000" b="1" dirty="0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. 10:24 </a:t>
            </a:r>
            <a:r>
              <a:rPr lang="es-ES" sz="3000" dirty="0">
                <a:solidFill>
                  <a:srgbClr val="000000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Y le rodearon los judíos y le dijeron: ¿Hasta cuándo nos turbarás el alma? Si tú eres el Cristo, dínoslo abiertamente.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6CE0323-91AD-40C5-A6FE-EDF935A4CB00}"/>
              </a:ext>
            </a:extLst>
          </p:cNvPr>
          <p:cNvSpPr/>
          <p:nvPr/>
        </p:nvSpPr>
        <p:spPr>
          <a:xfrm>
            <a:off x="115441" y="2907674"/>
            <a:ext cx="10404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500" b="0" i="0" dirty="0">
              <a:solidFill>
                <a:srgbClr val="000000"/>
              </a:solidFill>
              <a:effectLst/>
              <a:latin typeface="Montserrat" panose="02000505000000020004" pitchFamily="2" charset="0"/>
              <a:ea typeface="Avenir Book" charset="0"/>
              <a:cs typeface="Avenir Book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64B8540-3ED7-4E60-B364-4D9009D79880}"/>
              </a:ext>
            </a:extLst>
          </p:cNvPr>
          <p:cNvSpPr/>
          <p:nvPr/>
        </p:nvSpPr>
        <p:spPr>
          <a:xfrm>
            <a:off x="115441" y="2567451"/>
            <a:ext cx="12209909" cy="278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000" b="1" dirty="0" err="1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Jn</a:t>
            </a:r>
            <a:r>
              <a:rPr lang="es-ES" sz="3000" b="1" dirty="0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. 10:25 </a:t>
            </a:r>
            <a:r>
              <a:rPr lang="es-ES" sz="3000" dirty="0">
                <a:solidFill>
                  <a:srgbClr val="000000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Jesús les respondió: Os lo he dicho, y no creéis; </a:t>
            </a:r>
          </a:p>
          <a:p>
            <a:pPr>
              <a:lnSpc>
                <a:spcPct val="150000"/>
              </a:lnSpc>
            </a:pPr>
            <a:r>
              <a:rPr lang="es-ES" sz="3000" dirty="0">
                <a:solidFill>
                  <a:srgbClr val="000000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las obras que yo hago en nombre de mi Padre, </a:t>
            </a:r>
          </a:p>
          <a:p>
            <a:pPr>
              <a:lnSpc>
                <a:spcPct val="150000"/>
              </a:lnSpc>
            </a:pPr>
            <a:r>
              <a:rPr lang="es-ES" sz="3000" dirty="0">
                <a:solidFill>
                  <a:srgbClr val="000000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ellas dan testimonio de mí; </a:t>
            </a:r>
          </a:p>
          <a:p>
            <a:pPr>
              <a:lnSpc>
                <a:spcPct val="150000"/>
              </a:lnSpc>
            </a:pPr>
            <a:endParaRPr lang="es-ES" sz="3000" dirty="0">
              <a:solidFill>
                <a:srgbClr val="000000"/>
              </a:solidFill>
              <a:latin typeface="Montserrat" panose="02000505000000020004" pitchFamily="2" charset="0"/>
              <a:ea typeface="Avenir Book" charset="0"/>
              <a:cs typeface="Avenir Book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7CC9E88-B67D-4267-B734-D7BDD7BDBCE5}"/>
              </a:ext>
            </a:extLst>
          </p:cNvPr>
          <p:cNvSpPr/>
          <p:nvPr/>
        </p:nvSpPr>
        <p:spPr>
          <a:xfrm>
            <a:off x="115441" y="5004267"/>
            <a:ext cx="12702201" cy="139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000" b="1" dirty="0" err="1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Jn</a:t>
            </a:r>
            <a:r>
              <a:rPr lang="es-ES" sz="3000" b="1" dirty="0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. 10:26 </a:t>
            </a:r>
            <a:r>
              <a:rPr lang="es-ES" sz="3000" dirty="0">
                <a:solidFill>
                  <a:srgbClr val="000000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pero </a:t>
            </a:r>
            <a:r>
              <a:rPr lang="es-ES" sz="3000" b="1" dirty="0">
                <a:solidFill>
                  <a:srgbClr val="000000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vosotros no creéis, </a:t>
            </a:r>
          </a:p>
          <a:p>
            <a:pPr>
              <a:lnSpc>
                <a:spcPct val="150000"/>
              </a:lnSpc>
            </a:pPr>
            <a:r>
              <a:rPr lang="es-ES" sz="3000" b="1" dirty="0">
                <a:solidFill>
                  <a:srgbClr val="000000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porque no sois de mis ovejas</a:t>
            </a:r>
            <a:r>
              <a:rPr lang="es-ES" sz="3000" dirty="0">
                <a:solidFill>
                  <a:srgbClr val="000000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, como os he dicho.</a:t>
            </a:r>
          </a:p>
        </p:txBody>
      </p:sp>
    </p:spTree>
    <p:extLst>
      <p:ext uri="{BB962C8B-B14F-4D97-AF65-F5344CB8AC3E}">
        <p14:creationId xmlns:p14="http://schemas.microsoft.com/office/powerpoint/2010/main" val="3480590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1A4AD6C-2C36-4517-B953-2323B724F406}"/>
              </a:ext>
            </a:extLst>
          </p:cNvPr>
          <p:cNvSpPr/>
          <p:nvPr/>
        </p:nvSpPr>
        <p:spPr>
          <a:xfrm>
            <a:off x="0" y="6488668"/>
            <a:ext cx="7776594" cy="369332"/>
          </a:xfrm>
          <a:prstGeom prst="rect">
            <a:avLst/>
          </a:prstGeom>
          <a:solidFill>
            <a:srgbClr val="C782B8"/>
          </a:solidFill>
          <a:ln>
            <a:solidFill>
              <a:srgbClr val="C782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2D71532-2FE6-4A71-B3C7-DD5C9DD94552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8F7210-E860-4ABE-B398-B95C1FDAA007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C7AC32A-6205-41BC-A8B7-C88FAB72FAC6}"/>
              </a:ext>
            </a:extLst>
          </p:cNvPr>
          <p:cNvSpPr/>
          <p:nvPr/>
        </p:nvSpPr>
        <p:spPr>
          <a:xfrm>
            <a:off x="115441" y="952980"/>
            <a:ext cx="12209909" cy="139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000" b="1" dirty="0" err="1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Jn</a:t>
            </a:r>
            <a:r>
              <a:rPr lang="es-ES" sz="3000" b="1" dirty="0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. 10:27 </a:t>
            </a:r>
            <a:r>
              <a:rPr lang="es-ES" sz="3000" b="1" i="1" dirty="0">
                <a:latin typeface="Montserrat" pitchFamily="2" charset="77"/>
              </a:rPr>
              <a:t>Mis ovejas oyen mi voz</a:t>
            </a:r>
            <a:r>
              <a:rPr lang="es-ES" sz="3000" dirty="0">
                <a:latin typeface="Montserrat" pitchFamily="2" charset="77"/>
              </a:rPr>
              <a:t>, </a:t>
            </a:r>
            <a:r>
              <a:rPr lang="es-ES" sz="3000" b="1" dirty="0">
                <a:latin typeface="Montserrat" pitchFamily="2" charset="77"/>
              </a:rPr>
              <a:t>y yo las conozco, </a:t>
            </a:r>
          </a:p>
          <a:p>
            <a:pPr>
              <a:lnSpc>
                <a:spcPct val="150000"/>
              </a:lnSpc>
            </a:pPr>
            <a:r>
              <a:rPr lang="es-ES" sz="3000" b="1" dirty="0">
                <a:latin typeface="Montserrat" pitchFamily="2" charset="77"/>
              </a:rPr>
              <a:t>                 y me siguen,</a:t>
            </a:r>
            <a:r>
              <a:rPr lang="es-ES" sz="3000" b="1" dirty="0">
                <a:solidFill>
                  <a:srgbClr val="000000"/>
                </a:solidFill>
                <a:latin typeface="Montserrat" pitchFamily="2" charset="77"/>
                <a:ea typeface="Avenir Book" charset="0"/>
                <a:cs typeface="Avenir Book" charset="0"/>
              </a:rPr>
              <a:t>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6CE0323-91AD-40C5-A6FE-EDF935A4CB00}"/>
              </a:ext>
            </a:extLst>
          </p:cNvPr>
          <p:cNvSpPr/>
          <p:nvPr/>
        </p:nvSpPr>
        <p:spPr>
          <a:xfrm>
            <a:off x="115441" y="2907674"/>
            <a:ext cx="10404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500" b="0" i="0" dirty="0">
              <a:solidFill>
                <a:srgbClr val="000000"/>
              </a:solidFill>
              <a:effectLst/>
              <a:latin typeface="Montserrat" panose="02000505000000020004" pitchFamily="2" charset="0"/>
              <a:ea typeface="Avenir Book" charset="0"/>
              <a:cs typeface="Avenir Book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64B8540-3ED7-4E60-B364-4D9009D79880}"/>
              </a:ext>
            </a:extLst>
          </p:cNvPr>
          <p:cNvSpPr/>
          <p:nvPr/>
        </p:nvSpPr>
        <p:spPr>
          <a:xfrm>
            <a:off x="115441" y="2681587"/>
            <a:ext cx="12209909" cy="140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000" b="1" dirty="0" err="1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Jn</a:t>
            </a:r>
            <a:r>
              <a:rPr lang="es-ES" sz="3000" b="1" dirty="0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. 10:28 </a:t>
            </a:r>
            <a:r>
              <a:rPr lang="es-ES" sz="3000" dirty="0">
                <a:latin typeface="Montserrat" pitchFamily="2" charset="77"/>
              </a:rPr>
              <a:t>y yo les doy vida eterna; y no perecerán jamás, </a:t>
            </a:r>
          </a:p>
          <a:p>
            <a:pPr>
              <a:lnSpc>
                <a:spcPct val="150000"/>
              </a:lnSpc>
            </a:pPr>
            <a:r>
              <a:rPr lang="es-ES" sz="3000" dirty="0">
                <a:latin typeface="Montserrat" pitchFamily="2" charset="77"/>
              </a:rPr>
              <a:t>ni </a:t>
            </a:r>
            <a:r>
              <a:rPr lang="es-ES" sz="3000" b="1" i="1" dirty="0">
                <a:solidFill>
                  <a:srgbClr val="C00000"/>
                </a:solidFill>
                <a:latin typeface="Montserrat" pitchFamily="2" charset="77"/>
              </a:rPr>
              <a:t>nadie las arrebatará de mi mano.</a:t>
            </a:r>
            <a:endParaRPr lang="es-ES" sz="3000" b="1" i="1" dirty="0">
              <a:solidFill>
                <a:srgbClr val="C00000"/>
              </a:solidFill>
              <a:latin typeface="Montserrat" pitchFamily="2" charset="77"/>
              <a:ea typeface="Avenir Book" charset="0"/>
              <a:cs typeface="Avenir Book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7CC9E88-B67D-4267-B734-D7BDD7BDBCE5}"/>
              </a:ext>
            </a:extLst>
          </p:cNvPr>
          <p:cNvSpPr/>
          <p:nvPr/>
        </p:nvSpPr>
        <p:spPr>
          <a:xfrm>
            <a:off x="115441" y="4605136"/>
            <a:ext cx="12702201" cy="140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000" b="1" dirty="0" err="1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Jn</a:t>
            </a:r>
            <a:r>
              <a:rPr lang="es-ES" sz="3000" b="1" dirty="0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. 10:29 </a:t>
            </a:r>
            <a:r>
              <a:rPr lang="es-ES" sz="3000" b="1" i="1" dirty="0">
                <a:latin typeface="Montserrat" pitchFamily="2" charset="77"/>
              </a:rPr>
              <a:t>Mi Padre que me las dio</a:t>
            </a:r>
            <a:r>
              <a:rPr lang="es-ES" sz="3000" dirty="0">
                <a:latin typeface="Montserrat" pitchFamily="2" charset="77"/>
              </a:rPr>
              <a:t>, es mayor que todos, </a:t>
            </a:r>
          </a:p>
          <a:p>
            <a:pPr>
              <a:lnSpc>
                <a:spcPct val="150000"/>
              </a:lnSpc>
            </a:pPr>
            <a:r>
              <a:rPr lang="es-ES" sz="3000" dirty="0">
                <a:latin typeface="Montserrat" pitchFamily="2" charset="77"/>
              </a:rPr>
              <a:t>y </a:t>
            </a:r>
            <a:r>
              <a:rPr lang="es-ES" sz="3000" b="1" i="1" dirty="0">
                <a:solidFill>
                  <a:srgbClr val="C00000"/>
                </a:solidFill>
                <a:latin typeface="Montserrat" pitchFamily="2" charset="77"/>
              </a:rPr>
              <a:t>nadie las puede arrebatar de la mano de mi Padre.</a:t>
            </a:r>
            <a:endParaRPr lang="es-ES" sz="3000" b="1" i="1" dirty="0">
              <a:solidFill>
                <a:srgbClr val="C00000"/>
              </a:solidFill>
              <a:latin typeface="Montserrat" pitchFamily="2" charset="77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58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2D71532-2FE6-4A71-B3C7-DD5C9DD94552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8F7210-E860-4ABE-B398-B95C1FDAA007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C54C77-5AF9-4F64-93FE-585D9AA91295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1857-5E07-4419-BB2F-47B33618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7158791" y="1273404"/>
            <a:ext cx="4823694" cy="523220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a. Oyen la voz del pastor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27041-58F9-4BE7-85CE-BF4A9D0E8764}"/>
              </a:ext>
            </a:extLst>
          </p:cNvPr>
          <p:cNvSpPr txBox="1"/>
          <p:nvPr/>
        </p:nvSpPr>
        <p:spPr>
          <a:xfrm>
            <a:off x="2729746" y="212915"/>
            <a:ext cx="7509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latin typeface="Montserrat" panose="02000505000000020004" pitchFamily="2" charset="0"/>
              </a:rPr>
              <a:t>1. ¿QUÉ HACEN LAS OVEJAS?</a:t>
            </a:r>
          </a:p>
        </p:txBody>
      </p:sp>
      <p:pic>
        <p:nvPicPr>
          <p:cNvPr id="21" name="Imagen 20" descr="20091099531099977801.jpg">
            <a:extLst>
              <a:ext uri="{FF2B5EF4-FFF2-40B4-BE49-F238E27FC236}">
                <a16:creationId xmlns:a16="http://schemas.microsoft.com/office/drawing/2014/main" id="{6D23FBE4-0B80-44E0-AA7D-10D8866EC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4" y="2556834"/>
            <a:ext cx="5328843" cy="2657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538D3DF7-906C-42AB-90F6-19D993C130CA}"/>
              </a:ext>
            </a:extLst>
          </p:cNvPr>
          <p:cNvSpPr/>
          <p:nvPr/>
        </p:nvSpPr>
        <p:spPr>
          <a:xfrm>
            <a:off x="6285091" y="3138830"/>
            <a:ext cx="5697394" cy="13140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_tradnl" sz="3200" b="1" dirty="0">
                <a:latin typeface="Montserrat" panose="02000505000000020004" pitchFamily="2" charset="0"/>
                <a:cs typeface="Candara"/>
              </a:rPr>
              <a:t>“Las ovejas oyen al pastor,</a:t>
            </a:r>
          </a:p>
          <a:p>
            <a:pPr algn="ctr">
              <a:lnSpc>
                <a:spcPct val="130000"/>
              </a:lnSpc>
            </a:pPr>
            <a:r>
              <a:rPr lang="es-ES_tradnl" sz="3200" b="1" dirty="0">
                <a:latin typeface="Montserrat" panose="02000505000000020004" pitchFamily="2" charset="0"/>
                <a:cs typeface="Candara"/>
              </a:rPr>
              <a:t> las cabras NO”</a:t>
            </a:r>
            <a:endParaRPr lang="es-ES_tradnl" sz="3200" dirty="0">
              <a:latin typeface="Montserrat" panose="02000505000000020004" pitchFamily="2" charset="0"/>
              <a:cs typeface="Candara"/>
            </a:endParaRPr>
          </a:p>
        </p:txBody>
      </p:sp>
      <p:sp>
        <p:nvSpPr>
          <p:cNvPr id="23" name="3 CuadroTexto">
            <a:extLst>
              <a:ext uri="{FF2B5EF4-FFF2-40B4-BE49-F238E27FC236}">
                <a16:creationId xmlns:a16="http://schemas.microsoft.com/office/drawing/2014/main" id="{361A88BA-B264-47E3-81FA-B8F3E43BA8AC}"/>
              </a:ext>
            </a:extLst>
          </p:cNvPr>
          <p:cNvSpPr txBox="1"/>
          <p:nvPr/>
        </p:nvSpPr>
        <p:spPr>
          <a:xfrm>
            <a:off x="118298" y="5853389"/>
            <a:ext cx="2221966" cy="477054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Efesios 1:13</a:t>
            </a:r>
          </a:p>
        </p:txBody>
      </p:sp>
      <p:sp>
        <p:nvSpPr>
          <p:cNvPr id="24" name="16 CuadroTexto">
            <a:extLst>
              <a:ext uri="{FF2B5EF4-FFF2-40B4-BE49-F238E27FC236}">
                <a16:creationId xmlns:a16="http://schemas.microsoft.com/office/drawing/2014/main" id="{63A03AC8-41CC-4DB8-A529-815906DB83F7}"/>
              </a:ext>
            </a:extLst>
          </p:cNvPr>
          <p:cNvSpPr txBox="1"/>
          <p:nvPr/>
        </p:nvSpPr>
        <p:spPr>
          <a:xfrm>
            <a:off x="2729745" y="5491752"/>
            <a:ext cx="9343957" cy="1200329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Montserrat" pitchFamily="2" charset="77"/>
              </a:rPr>
              <a:t>En él también vosotros, </a:t>
            </a:r>
            <a:r>
              <a:rPr lang="es-ES" sz="2400" b="1" i="1" dirty="0">
                <a:solidFill>
                  <a:schemeClr val="bg1"/>
                </a:solidFill>
                <a:latin typeface="Montserrat" pitchFamily="2" charset="77"/>
              </a:rPr>
              <a:t>habiendo oído la palabra </a:t>
            </a:r>
            <a:r>
              <a:rPr lang="es-ES" sz="2400" dirty="0">
                <a:solidFill>
                  <a:schemeClr val="bg1"/>
                </a:solidFill>
                <a:latin typeface="Montserrat" pitchFamily="2" charset="77"/>
              </a:rPr>
              <a:t>de verdad, el evangelio de vuestra salvación, y habiendo creído en él, fuisteis sellados con el Espíritu Santo de la promesa.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E22BAB3-AFCF-7845-95D3-4CE9FC5BBCC7}"/>
              </a:ext>
            </a:extLst>
          </p:cNvPr>
          <p:cNvSpPr/>
          <p:nvPr/>
        </p:nvSpPr>
        <p:spPr>
          <a:xfrm>
            <a:off x="253810" y="1862800"/>
            <a:ext cx="6136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err="1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Jn</a:t>
            </a:r>
            <a:r>
              <a:rPr lang="es-ES" sz="2800" b="1" dirty="0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. 10:27 </a:t>
            </a:r>
            <a:r>
              <a:rPr lang="es-ES" sz="2800" b="1" i="1" dirty="0">
                <a:latin typeface="Montserrat" pitchFamily="2" charset="77"/>
              </a:rPr>
              <a:t>Mis ovejas oyen mi voz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138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2D71532-2FE6-4A71-B3C7-DD5C9DD94552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8F7210-E860-4ABE-B398-B95C1FDAA007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C54C77-5AF9-4F64-93FE-585D9AA91295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1857-5E07-4419-BB2F-47B33618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8347407" y="1329416"/>
            <a:ext cx="3662639" cy="523220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b. Siguen al pastor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27041-58F9-4BE7-85CE-BF4A9D0E8764}"/>
              </a:ext>
            </a:extLst>
          </p:cNvPr>
          <p:cNvSpPr txBox="1"/>
          <p:nvPr/>
        </p:nvSpPr>
        <p:spPr>
          <a:xfrm>
            <a:off x="2729746" y="212915"/>
            <a:ext cx="7509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latin typeface="Montserrat" panose="02000505000000020004" pitchFamily="2" charset="0"/>
              </a:rPr>
              <a:t>1. ¿QUÉ HACEN LAS OVEJAS?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38D3DF7-906C-42AB-90F6-19D993C130CA}"/>
              </a:ext>
            </a:extLst>
          </p:cNvPr>
          <p:cNvSpPr/>
          <p:nvPr/>
        </p:nvSpPr>
        <p:spPr>
          <a:xfrm>
            <a:off x="985996" y="2915929"/>
            <a:ext cx="9780242" cy="63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_tradnl" sz="3000" b="1" dirty="0">
                <a:latin typeface="Montserrat" panose="02000505000000020004" pitchFamily="2" charset="0"/>
                <a:cs typeface="Candara"/>
              </a:rPr>
              <a:t>Si has oído la voz del pastor “seguirás al pastor"</a:t>
            </a:r>
            <a:endParaRPr lang="es-ES_tradnl" sz="3000" dirty="0">
              <a:latin typeface="Montserrat" panose="02000505000000020004" pitchFamily="2" charset="0"/>
              <a:cs typeface="Candara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9D5676E-99BA-4086-8D57-1174E2962165}"/>
              </a:ext>
            </a:extLst>
          </p:cNvPr>
          <p:cNvSpPr/>
          <p:nvPr/>
        </p:nvSpPr>
        <p:spPr>
          <a:xfrm>
            <a:off x="3921095" y="3787313"/>
            <a:ext cx="3910045" cy="728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_tradnl" sz="3500" dirty="0">
                <a:latin typeface="Montserrat" panose="02000505000000020004" pitchFamily="2" charset="0"/>
                <a:cs typeface="Candara"/>
              </a:rPr>
              <a:t>OIR=OBEDECER</a:t>
            </a:r>
          </a:p>
        </p:txBody>
      </p:sp>
      <p:sp>
        <p:nvSpPr>
          <p:cNvPr id="19" name="3 CuadroTexto">
            <a:extLst>
              <a:ext uri="{FF2B5EF4-FFF2-40B4-BE49-F238E27FC236}">
                <a16:creationId xmlns:a16="http://schemas.microsoft.com/office/drawing/2014/main" id="{FC09D59A-0DE1-48AE-8B5A-A237FA580155}"/>
              </a:ext>
            </a:extLst>
          </p:cNvPr>
          <p:cNvSpPr txBox="1"/>
          <p:nvPr/>
        </p:nvSpPr>
        <p:spPr>
          <a:xfrm>
            <a:off x="340311" y="5585231"/>
            <a:ext cx="2221966" cy="523220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Ez. 36:27</a:t>
            </a:r>
          </a:p>
        </p:txBody>
      </p:sp>
      <p:sp>
        <p:nvSpPr>
          <p:cNvPr id="20" name="16 CuadroTexto">
            <a:extLst>
              <a:ext uri="{FF2B5EF4-FFF2-40B4-BE49-F238E27FC236}">
                <a16:creationId xmlns:a16="http://schemas.microsoft.com/office/drawing/2014/main" id="{9AA45C5D-A162-4E7A-9D89-7F2635BDFE06}"/>
              </a:ext>
            </a:extLst>
          </p:cNvPr>
          <p:cNvSpPr txBox="1"/>
          <p:nvPr/>
        </p:nvSpPr>
        <p:spPr>
          <a:xfrm>
            <a:off x="2974326" y="4803463"/>
            <a:ext cx="9136432" cy="1958421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Y pondré dentro de vosotros mi Espíritu, y haré que andéis en mis estatutos, y guardéis mis preceptos, y los pongáis por obra.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0EDA939-ADB0-3640-86E4-3B60CB85F46C}"/>
              </a:ext>
            </a:extLst>
          </p:cNvPr>
          <p:cNvSpPr/>
          <p:nvPr/>
        </p:nvSpPr>
        <p:spPr>
          <a:xfrm>
            <a:off x="118296" y="1965734"/>
            <a:ext cx="11928294" cy="624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b="1" dirty="0" err="1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Jn</a:t>
            </a:r>
            <a:r>
              <a:rPr lang="es-ES" sz="2600" b="1" dirty="0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. 10:27 </a:t>
            </a:r>
            <a:r>
              <a:rPr lang="es-ES" sz="2600" dirty="0">
                <a:latin typeface="Montserrat" pitchFamily="2" charset="77"/>
              </a:rPr>
              <a:t>Mis ovejas oyen mi voz, y yo las conozco, y </a:t>
            </a:r>
            <a:r>
              <a:rPr lang="es-ES" sz="2600" b="1" dirty="0">
                <a:latin typeface="Montserrat" pitchFamily="2" charset="77"/>
              </a:rPr>
              <a:t>me siguen</a:t>
            </a:r>
            <a:r>
              <a:rPr lang="es-ES" sz="2600" dirty="0">
                <a:latin typeface="Montserrat" pitchFamily="2" charset="77"/>
              </a:rPr>
              <a:t>,</a:t>
            </a:r>
            <a:r>
              <a:rPr lang="es-ES" sz="2600" dirty="0">
                <a:solidFill>
                  <a:srgbClr val="000000"/>
                </a:solidFill>
                <a:latin typeface="Montserrat" pitchFamily="2" charset="77"/>
                <a:ea typeface="Avenir Book" charset="0"/>
                <a:cs typeface="Avenir Book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98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2D71532-2FE6-4A71-B3C7-DD5C9DD94552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8F7210-E860-4ABE-B398-B95C1FDAA007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C54C77-5AF9-4F64-93FE-585D9AA91295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1857-5E07-4419-BB2F-47B33618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7972926" y="1315089"/>
            <a:ext cx="4073664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a. Conoce a sus ovejas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27041-58F9-4BE7-85CE-BF4A9D0E8764}"/>
              </a:ext>
            </a:extLst>
          </p:cNvPr>
          <p:cNvSpPr txBox="1"/>
          <p:nvPr/>
        </p:nvSpPr>
        <p:spPr>
          <a:xfrm>
            <a:off x="2729746" y="212915"/>
            <a:ext cx="7509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latin typeface="Montserrat" panose="02000505000000020004" pitchFamily="2" charset="0"/>
              </a:rPr>
              <a:t>2. ¿QUÉ HACE EL PASTOR?</a:t>
            </a:r>
          </a:p>
        </p:txBody>
      </p:sp>
      <p:sp>
        <p:nvSpPr>
          <p:cNvPr id="19" name="3 CuadroTexto">
            <a:extLst>
              <a:ext uri="{FF2B5EF4-FFF2-40B4-BE49-F238E27FC236}">
                <a16:creationId xmlns:a16="http://schemas.microsoft.com/office/drawing/2014/main" id="{FC09D59A-0DE1-48AE-8B5A-A237FA580155}"/>
              </a:ext>
            </a:extLst>
          </p:cNvPr>
          <p:cNvSpPr txBox="1"/>
          <p:nvPr/>
        </p:nvSpPr>
        <p:spPr>
          <a:xfrm>
            <a:off x="1738626" y="5952587"/>
            <a:ext cx="2221966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Juan 15:13</a:t>
            </a:r>
          </a:p>
        </p:txBody>
      </p:sp>
      <p:sp>
        <p:nvSpPr>
          <p:cNvPr id="20" name="16 CuadroTexto">
            <a:extLst>
              <a:ext uri="{FF2B5EF4-FFF2-40B4-BE49-F238E27FC236}">
                <a16:creationId xmlns:a16="http://schemas.microsoft.com/office/drawing/2014/main" id="{9AA45C5D-A162-4E7A-9D89-7F2635BDFE06}"/>
              </a:ext>
            </a:extLst>
          </p:cNvPr>
          <p:cNvSpPr txBox="1"/>
          <p:nvPr/>
        </p:nvSpPr>
        <p:spPr>
          <a:xfrm>
            <a:off x="4349471" y="5752533"/>
            <a:ext cx="6783750" cy="892552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Nadie tiene mayor amor que este, </a:t>
            </a:r>
          </a:p>
          <a:p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que uno ponga su vida por sus amigos.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4245C6-D1E7-4723-AC96-5A49736BD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/>
          <a:stretch/>
        </p:blipFill>
        <p:spPr>
          <a:xfrm>
            <a:off x="7972926" y="1973180"/>
            <a:ext cx="4073664" cy="350046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1D24DC94-2276-4B45-8EFF-1A3F32CE2A77}"/>
              </a:ext>
            </a:extLst>
          </p:cNvPr>
          <p:cNvSpPr/>
          <p:nvPr/>
        </p:nvSpPr>
        <p:spPr>
          <a:xfrm>
            <a:off x="46318" y="2454984"/>
            <a:ext cx="7122695" cy="148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 err="1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Jn</a:t>
            </a:r>
            <a:r>
              <a:rPr lang="es-ES" sz="3200" b="1" dirty="0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. 10:27 </a:t>
            </a:r>
            <a:r>
              <a:rPr lang="es-ES" sz="3200" dirty="0">
                <a:latin typeface="Montserrat" pitchFamily="2" charset="77"/>
              </a:rPr>
              <a:t>Mis ovejas oyen mi voz, </a:t>
            </a:r>
          </a:p>
          <a:p>
            <a:pPr algn="ctr">
              <a:lnSpc>
                <a:spcPct val="150000"/>
              </a:lnSpc>
            </a:pPr>
            <a:r>
              <a:rPr lang="es-ES" sz="3200" dirty="0">
                <a:latin typeface="Montserrat" pitchFamily="2" charset="77"/>
              </a:rPr>
              <a:t>y </a:t>
            </a:r>
            <a:r>
              <a:rPr lang="es-ES" sz="3200" b="1" i="1" dirty="0">
                <a:latin typeface="Montserrat" pitchFamily="2" charset="77"/>
              </a:rPr>
              <a:t>yo las conozco</a:t>
            </a:r>
            <a:r>
              <a:rPr lang="es-ES" sz="3200" dirty="0">
                <a:latin typeface="Montserrat" pitchFamily="2" charset="77"/>
              </a:rPr>
              <a:t>, y me siguen,</a:t>
            </a:r>
            <a:r>
              <a:rPr lang="es-ES" sz="3200" dirty="0">
                <a:solidFill>
                  <a:srgbClr val="000000"/>
                </a:solidFill>
                <a:latin typeface="Montserrat" pitchFamily="2" charset="77"/>
                <a:ea typeface="Avenir Book" charset="0"/>
                <a:cs typeface="Avenir Book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196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2D71532-2FE6-4A71-B3C7-DD5C9DD94552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8F7210-E860-4ABE-B398-B95C1FDAA007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C54C77-5AF9-4F64-93FE-585D9AA91295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1857-5E07-4419-BB2F-47B33618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7890727" y="1410055"/>
            <a:ext cx="4271777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b. Les da la Vida Eterna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27041-58F9-4BE7-85CE-BF4A9D0E8764}"/>
              </a:ext>
            </a:extLst>
          </p:cNvPr>
          <p:cNvSpPr txBox="1"/>
          <p:nvPr/>
        </p:nvSpPr>
        <p:spPr>
          <a:xfrm>
            <a:off x="2729746" y="212915"/>
            <a:ext cx="7509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latin typeface="Montserrat" panose="02000505000000020004" pitchFamily="2" charset="0"/>
              </a:rPr>
              <a:t>2. ¿QUÉ HACE EL PASTOR?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4245C6-D1E7-4723-AC96-5A49736BD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/>
          <a:stretch/>
        </p:blipFill>
        <p:spPr>
          <a:xfrm>
            <a:off x="7848299" y="2152650"/>
            <a:ext cx="4198290" cy="457902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C0F32C7-AD73-2E46-8FD9-AC9F01F10B2C}"/>
              </a:ext>
            </a:extLst>
          </p:cNvPr>
          <p:cNvSpPr/>
          <p:nvPr/>
        </p:nvSpPr>
        <p:spPr>
          <a:xfrm>
            <a:off x="-176463" y="2316483"/>
            <a:ext cx="6958901" cy="22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 err="1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Jn</a:t>
            </a:r>
            <a:r>
              <a:rPr lang="es-ES" sz="3200" b="1" dirty="0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. 10:28 </a:t>
            </a:r>
          </a:p>
          <a:p>
            <a:pPr algn="ctr">
              <a:lnSpc>
                <a:spcPct val="150000"/>
              </a:lnSpc>
            </a:pPr>
            <a:r>
              <a:rPr lang="es-ES" sz="3200" dirty="0">
                <a:latin typeface="Montserrat" pitchFamily="2" charset="77"/>
              </a:rPr>
              <a:t>y </a:t>
            </a:r>
            <a:r>
              <a:rPr lang="es-ES" sz="3200" b="1" dirty="0">
                <a:latin typeface="Montserrat" pitchFamily="2" charset="77"/>
              </a:rPr>
              <a:t>yo les doy vida eterna</a:t>
            </a:r>
            <a:r>
              <a:rPr lang="es-ES" sz="3200" dirty="0">
                <a:latin typeface="Montserrat" pitchFamily="2" charset="77"/>
              </a:rPr>
              <a:t>; </a:t>
            </a:r>
          </a:p>
          <a:p>
            <a:pPr algn="ctr">
              <a:lnSpc>
                <a:spcPct val="150000"/>
              </a:lnSpc>
            </a:pPr>
            <a:r>
              <a:rPr lang="es-ES" sz="3200" dirty="0">
                <a:latin typeface="Montserrat" pitchFamily="2" charset="77"/>
              </a:rPr>
              <a:t>y </a:t>
            </a:r>
            <a:r>
              <a:rPr lang="es-ES" sz="3200" b="1" dirty="0">
                <a:latin typeface="Montserrat" pitchFamily="2" charset="77"/>
              </a:rPr>
              <a:t>no perecerán jamás</a:t>
            </a:r>
            <a:r>
              <a:rPr lang="es-ES" sz="3200" dirty="0">
                <a:latin typeface="Montserrat" pitchFamily="2" charset="77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66600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2D71532-2FE6-4A71-B3C7-DD5C9DD94552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8F7210-E860-4ABE-B398-B95C1FDAA007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C54C77-5AF9-4F64-93FE-585D9AA91295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1857-5E07-4419-BB2F-47B33618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8746393" y="1433769"/>
            <a:ext cx="2729746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C. Las protege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27041-58F9-4BE7-85CE-BF4A9D0E8764}"/>
              </a:ext>
            </a:extLst>
          </p:cNvPr>
          <p:cNvSpPr txBox="1"/>
          <p:nvPr/>
        </p:nvSpPr>
        <p:spPr>
          <a:xfrm>
            <a:off x="2729746" y="212915"/>
            <a:ext cx="7509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latin typeface="Montserrat" panose="02000505000000020004" pitchFamily="2" charset="0"/>
              </a:rPr>
              <a:t>2. ¿QUÉ HACE EL PASTOR?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4245C6-D1E7-4723-AC96-5A49736BD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/>
          <a:stretch/>
        </p:blipFill>
        <p:spPr>
          <a:xfrm>
            <a:off x="8101263" y="2216818"/>
            <a:ext cx="4041578" cy="45790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2D2E107-ED4D-BB4E-9086-7AD4752BEDA0}"/>
              </a:ext>
            </a:extLst>
          </p:cNvPr>
          <p:cNvSpPr/>
          <p:nvPr/>
        </p:nvSpPr>
        <p:spPr>
          <a:xfrm>
            <a:off x="-448146" y="2072440"/>
            <a:ext cx="8774001" cy="3322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 err="1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Jn</a:t>
            </a:r>
            <a:r>
              <a:rPr lang="es-ES" sz="3600" b="1" dirty="0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. 10:28 </a:t>
            </a:r>
          </a:p>
          <a:p>
            <a:pPr algn="ctr">
              <a:lnSpc>
                <a:spcPct val="150000"/>
              </a:lnSpc>
            </a:pPr>
            <a:r>
              <a:rPr lang="es-ES" sz="3600" dirty="0">
                <a:latin typeface="Montserrat" pitchFamily="2" charset="77"/>
              </a:rPr>
              <a:t>y yo les doy vida eterna; </a:t>
            </a:r>
          </a:p>
          <a:p>
            <a:pPr algn="ctr">
              <a:lnSpc>
                <a:spcPct val="150000"/>
              </a:lnSpc>
            </a:pPr>
            <a:r>
              <a:rPr lang="es-ES" sz="3600" dirty="0">
                <a:latin typeface="Montserrat" pitchFamily="2" charset="77"/>
              </a:rPr>
              <a:t>y no perecerán jamás, ni</a:t>
            </a:r>
          </a:p>
          <a:p>
            <a:pPr algn="ctr">
              <a:lnSpc>
                <a:spcPct val="150000"/>
              </a:lnSpc>
            </a:pPr>
            <a:r>
              <a:rPr lang="es-ES" sz="3600" dirty="0">
                <a:latin typeface="Montserrat" pitchFamily="2" charset="77"/>
              </a:rPr>
              <a:t> </a:t>
            </a:r>
            <a:r>
              <a:rPr lang="es-ES" sz="3600" b="1" i="1" dirty="0">
                <a:solidFill>
                  <a:srgbClr val="C00000"/>
                </a:solidFill>
                <a:latin typeface="Montserrat" pitchFamily="2" charset="77"/>
              </a:rPr>
              <a:t>nadie las arrebatará de mi mano.</a:t>
            </a:r>
            <a:endParaRPr lang="es-ES" sz="3600" b="1" i="1" dirty="0">
              <a:solidFill>
                <a:srgbClr val="C00000"/>
              </a:solidFill>
              <a:latin typeface="Montserrat" pitchFamily="2" charset="77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00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2D71532-2FE6-4A71-B3C7-DD5C9DD94552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8F7210-E860-4ABE-B398-B95C1FDAA007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C54C77-5AF9-4F64-93FE-585D9AA91295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1857-5E07-4419-BB2F-47B33618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8188649" y="1275634"/>
            <a:ext cx="3572715" cy="553998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30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a.  Da las ovejas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27041-58F9-4BE7-85CE-BF4A9D0E8764}"/>
              </a:ext>
            </a:extLst>
          </p:cNvPr>
          <p:cNvSpPr txBox="1"/>
          <p:nvPr/>
        </p:nvSpPr>
        <p:spPr>
          <a:xfrm>
            <a:off x="2729746" y="212915"/>
            <a:ext cx="8323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latin typeface="Montserrat" panose="02000505000000020004" pitchFamily="2" charset="0"/>
              </a:rPr>
              <a:t>3. ¿QUÉ HACE EL PADRE DEL PASTOR?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AD52D2E-139F-4FE5-8629-3FB9A9C192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4"/>
          <a:stretch/>
        </p:blipFill>
        <p:spPr>
          <a:xfrm>
            <a:off x="-19032" y="3160295"/>
            <a:ext cx="12211032" cy="3728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C846495-1A14-4A48-BBE6-2DD18DEF403E}"/>
              </a:ext>
            </a:extLst>
          </p:cNvPr>
          <p:cNvSpPr/>
          <p:nvPr/>
        </p:nvSpPr>
        <p:spPr>
          <a:xfrm>
            <a:off x="654340" y="1923054"/>
            <a:ext cx="11392250" cy="70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000" b="1" dirty="0" err="1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Jn</a:t>
            </a:r>
            <a:r>
              <a:rPr lang="es-ES" sz="3000" b="1" dirty="0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. 10:29 </a:t>
            </a:r>
            <a:r>
              <a:rPr lang="es-ES" sz="3000" b="1" i="1" dirty="0">
                <a:latin typeface="Montserrat" pitchFamily="2" charset="77"/>
              </a:rPr>
              <a:t>Mi Padre que me las dio</a:t>
            </a:r>
            <a:r>
              <a:rPr lang="es-ES" sz="3000" dirty="0">
                <a:latin typeface="Montserrat" pitchFamily="2" charset="77"/>
              </a:rPr>
              <a:t>, es mayor que todos,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C5EA5A8-B5ED-8342-B22F-DC398BD27667}"/>
              </a:ext>
            </a:extLst>
          </p:cNvPr>
          <p:cNvSpPr/>
          <p:nvPr/>
        </p:nvSpPr>
        <p:spPr>
          <a:xfrm>
            <a:off x="7184362" y="3429000"/>
            <a:ext cx="486222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800" b="1" i="1" dirty="0">
                <a:solidFill>
                  <a:srgbClr val="C00000"/>
                </a:solidFill>
                <a:latin typeface="Candara"/>
                <a:cs typeface="Candara"/>
              </a:rPr>
              <a:t>“Somos un regalo de </a:t>
            </a:r>
          </a:p>
          <a:p>
            <a:pPr algn="ctr"/>
            <a:r>
              <a:rPr lang="es-ES_tradnl" sz="3800" b="1" i="1" dirty="0">
                <a:solidFill>
                  <a:srgbClr val="C00000"/>
                </a:solidFill>
                <a:latin typeface="Candara"/>
                <a:cs typeface="Candara"/>
              </a:rPr>
              <a:t>Dios el Padre a su Hijo”</a:t>
            </a:r>
            <a:endParaRPr lang="es-ES_tradnl" sz="3800" i="1" dirty="0">
              <a:solidFill>
                <a:srgbClr val="C0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276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2D71532-2FE6-4A71-B3C7-DD5C9DD94552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8F7210-E860-4ABE-B398-B95C1FDAA007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C54C77-5AF9-4F64-93FE-585D9AA91295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1857-5E07-4419-BB2F-47B33618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7322375" y="1287077"/>
            <a:ext cx="4438989" cy="553998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30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b.  Protege las ovejas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27041-58F9-4BE7-85CE-BF4A9D0E8764}"/>
              </a:ext>
            </a:extLst>
          </p:cNvPr>
          <p:cNvSpPr txBox="1"/>
          <p:nvPr/>
        </p:nvSpPr>
        <p:spPr>
          <a:xfrm>
            <a:off x="2729746" y="212915"/>
            <a:ext cx="8323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latin typeface="Montserrat" panose="02000505000000020004" pitchFamily="2" charset="0"/>
              </a:rPr>
              <a:t>3. ¿QUÉ HACE EL PADRE DEL PASTOR?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AD52D2E-139F-4FE5-8629-3FB9A9C192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00"/>
          <a:stretch/>
        </p:blipFill>
        <p:spPr>
          <a:xfrm>
            <a:off x="-19032" y="3452804"/>
            <a:ext cx="12211032" cy="340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CBAE967-8BCD-6F4D-8453-00FC706C293A}"/>
              </a:ext>
            </a:extLst>
          </p:cNvPr>
          <p:cNvSpPr/>
          <p:nvPr/>
        </p:nvSpPr>
        <p:spPr>
          <a:xfrm>
            <a:off x="-255101" y="1932383"/>
            <a:ext cx="12702201" cy="140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000" b="1" dirty="0" err="1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Jn</a:t>
            </a:r>
            <a:r>
              <a:rPr lang="es-ES" sz="3000" b="1" dirty="0">
                <a:solidFill>
                  <a:srgbClr val="B54E9D"/>
                </a:solidFill>
                <a:latin typeface="Montserrat" panose="02000505000000020004" pitchFamily="2" charset="0"/>
                <a:ea typeface="Avenir Book" charset="0"/>
                <a:cs typeface="Avenir Book" charset="0"/>
              </a:rPr>
              <a:t>. 10:29 </a:t>
            </a:r>
            <a:r>
              <a:rPr lang="es-ES" sz="3000" dirty="0">
                <a:latin typeface="Montserrat" pitchFamily="2" charset="77"/>
              </a:rPr>
              <a:t>Mi Padre que me las dio, es mayor que todos, </a:t>
            </a:r>
          </a:p>
          <a:p>
            <a:pPr algn="ctr">
              <a:lnSpc>
                <a:spcPct val="150000"/>
              </a:lnSpc>
            </a:pPr>
            <a:r>
              <a:rPr lang="es-ES" sz="3000" dirty="0">
                <a:latin typeface="Montserrat" pitchFamily="2" charset="77"/>
              </a:rPr>
              <a:t>y </a:t>
            </a:r>
            <a:r>
              <a:rPr lang="es-ES" sz="3000" b="1" i="1" dirty="0">
                <a:solidFill>
                  <a:srgbClr val="C00000"/>
                </a:solidFill>
                <a:latin typeface="Montserrat" pitchFamily="2" charset="77"/>
              </a:rPr>
              <a:t>nadie las puede arrebatar de la mano de mi Padre.</a:t>
            </a:r>
            <a:endParaRPr lang="es-ES" sz="3000" b="1" i="1" dirty="0">
              <a:solidFill>
                <a:srgbClr val="C00000"/>
              </a:solidFill>
              <a:latin typeface="Montserrat" pitchFamily="2" charset="77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402C72-D242-4575-B0F9-22251F253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r="235"/>
          <a:stretch/>
        </p:blipFill>
        <p:spPr>
          <a:xfrm>
            <a:off x="0" y="0"/>
            <a:ext cx="12192000" cy="689409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6CE0323-91AD-40C5-A6FE-EDF935A4CB00}"/>
              </a:ext>
            </a:extLst>
          </p:cNvPr>
          <p:cNvSpPr/>
          <p:nvPr/>
        </p:nvSpPr>
        <p:spPr>
          <a:xfrm>
            <a:off x="115441" y="2907674"/>
            <a:ext cx="10404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500" b="0" i="0" dirty="0">
              <a:solidFill>
                <a:srgbClr val="000000"/>
              </a:solidFill>
              <a:effectLst/>
              <a:latin typeface="Montserrat" panose="02000505000000020004" pitchFamily="2" charset="0"/>
              <a:ea typeface="Avenir Book" charset="0"/>
              <a:cs typeface="Avenir Book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A55C702-0101-4D0D-B0D9-7C6172A7526D}"/>
              </a:ext>
            </a:extLst>
          </p:cNvPr>
          <p:cNvSpPr/>
          <p:nvPr/>
        </p:nvSpPr>
        <p:spPr>
          <a:xfrm>
            <a:off x="624408" y="2091248"/>
            <a:ext cx="11136956" cy="315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600" dirty="0">
                <a:solidFill>
                  <a:schemeClr val="bg1"/>
                </a:solidFill>
                <a:latin typeface="Montserrat" panose="02000505000000020004" pitchFamily="2" charset="0"/>
              </a:rPr>
              <a:t>NUESTRA SALVACIÓN </a:t>
            </a:r>
          </a:p>
          <a:p>
            <a:pPr algn="ctr">
              <a:lnSpc>
                <a:spcPct val="150000"/>
              </a:lnSpc>
            </a:pPr>
            <a:r>
              <a:rPr lang="es-ES" sz="4600" dirty="0">
                <a:solidFill>
                  <a:schemeClr val="bg1"/>
                </a:solidFill>
                <a:latin typeface="Montserrat" panose="02000505000000020004" pitchFamily="2" charset="0"/>
              </a:rPr>
              <a:t>ESTÁ COMPLETAMENTE SEGURA </a:t>
            </a:r>
          </a:p>
          <a:p>
            <a:pPr algn="ctr">
              <a:lnSpc>
                <a:spcPct val="150000"/>
              </a:lnSpc>
            </a:pPr>
            <a:r>
              <a:rPr lang="es-ES" sz="4600" dirty="0">
                <a:solidFill>
                  <a:schemeClr val="bg1"/>
                </a:solidFill>
                <a:latin typeface="Montserrat" panose="02000505000000020004" pitchFamily="2" charset="0"/>
              </a:rPr>
              <a:t>EN LAS MANOS DE NUESTRO DIOS.</a:t>
            </a:r>
            <a:endParaRPr lang="es-ES_tradnl" sz="46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4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6CE0323-91AD-40C5-A6FE-EDF935A4CB00}"/>
              </a:ext>
            </a:extLst>
          </p:cNvPr>
          <p:cNvSpPr/>
          <p:nvPr/>
        </p:nvSpPr>
        <p:spPr>
          <a:xfrm>
            <a:off x="115441" y="2907674"/>
            <a:ext cx="10404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500" b="0" i="0" dirty="0">
              <a:solidFill>
                <a:srgbClr val="000000"/>
              </a:solidFill>
              <a:effectLst/>
              <a:latin typeface="Montserrat" panose="02000505000000020004" pitchFamily="2" charset="0"/>
              <a:ea typeface="Avenir Book" charset="0"/>
              <a:cs typeface="Avenir Book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9DC44E9-06A4-1749-A921-0CE5D549F3EA}"/>
              </a:ext>
            </a:extLst>
          </p:cNvPr>
          <p:cNvSpPr/>
          <p:nvPr/>
        </p:nvSpPr>
        <p:spPr>
          <a:xfrm>
            <a:off x="115441" y="-32714"/>
            <a:ext cx="11961118" cy="693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000" dirty="0">
                <a:solidFill>
                  <a:srgbClr val="000000"/>
                </a:solidFill>
                <a:latin typeface="Montserrat" pitchFamily="2" charset="77"/>
                <a:ea typeface="Avenir Book" charset="0"/>
                <a:cs typeface="Avenir Book" charset="0"/>
              </a:rPr>
              <a:t>"Aquellos a quienes Dios ha aceptado en el Amado, y ha llamado eficazmente y santificado por su Espíritu, y a quienes ha dado la preciosa fe de sus elegidos, no pueden caer del estado de gracia, sino que ciertamente perseverarán en él hasta el fin, </a:t>
            </a:r>
            <a:r>
              <a:rPr lang="es-ES" sz="3000" i="1" dirty="0">
                <a:latin typeface="Montserrat" pitchFamily="2" charset="77"/>
              </a:rPr>
              <a:t>y serán salvos por toda la eternidad, puesto que los dones y el llamamiento de Dios son irrevocables, por lo que Él continua engendrando y nutriendo en ellos la fe, el arrepentimiento, el amor, el gozo, la esperanza y todas las virtudes del Espíritu para inmortalidad". </a:t>
            </a:r>
          </a:p>
          <a:p>
            <a:pPr algn="ctr">
              <a:lnSpc>
                <a:spcPct val="150000"/>
              </a:lnSpc>
            </a:pPr>
            <a:r>
              <a:rPr lang="es-ES" sz="3000" b="1" dirty="0">
                <a:latin typeface="Montserrat" pitchFamily="2" charset="77"/>
              </a:rPr>
              <a:t>Confesión Bautista de Fe 1689</a:t>
            </a:r>
            <a:endParaRPr lang="es-ES" sz="3000" dirty="0">
              <a:solidFill>
                <a:srgbClr val="000000"/>
              </a:solidFill>
              <a:latin typeface="Montserrat" pitchFamily="2" charset="77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33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6CE0323-91AD-40C5-A6FE-EDF935A4CB00}"/>
              </a:ext>
            </a:extLst>
          </p:cNvPr>
          <p:cNvSpPr/>
          <p:nvPr/>
        </p:nvSpPr>
        <p:spPr>
          <a:xfrm>
            <a:off x="115441" y="2907674"/>
            <a:ext cx="10404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500" b="0" i="0" dirty="0">
              <a:solidFill>
                <a:srgbClr val="000000"/>
              </a:solidFill>
              <a:effectLst/>
              <a:latin typeface="Montserrat" panose="02000505000000020004" pitchFamily="2" charset="0"/>
              <a:ea typeface="Avenir Book" charset="0"/>
              <a:cs typeface="Avenir Book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4B891A-C39E-7344-8112-D213BAEA5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3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ACDA724-4883-6040-808D-AF5CBBF493F8}"/>
              </a:ext>
            </a:extLst>
          </p:cNvPr>
          <p:cNvSpPr/>
          <p:nvPr/>
        </p:nvSpPr>
        <p:spPr>
          <a:xfrm>
            <a:off x="3618539" y="5817572"/>
            <a:ext cx="4683247" cy="98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5400" b="1" dirty="0">
                <a:solidFill>
                  <a:schemeClr val="bg1"/>
                </a:solidFill>
                <a:latin typeface="Optima" panose="02000503060000020004" pitchFamily="2" charset="0"/>
              </a:rPr>
              <a:t>ROMANOS 8</a:t>
            </a:r>
            <a:endParaRPr lang="es-ES_tradnl" sz="5400" b="1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2B46918-3033-C444-AB22-7E8BA55D744D}"/>
              </a:ext>
            </a:extLst>
          </p:cNvPr>
          <p:cNvSpPr/>
          <p:nvPr/>
        </p:nvSpPr>
        <p:spPr>
          <a:xfrm>
            <a:off x="115441" y="0"/>
            <a:ext cx="11961118" cy="368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000" dirty="0">
                <a:solidFill>
                  <a:srgbClr val="000000"/>
                </a:solidFill>
                <a:latin typeface="Montserrat" pitchFamily="2" charset="77"/>
              </a:rPr>
              <a:t>Y a los que </a:t>
            </a:r>
            <a:r>
              <a:rPr lang="es-ES" sz="4000" b="1" i="1" dirty="0">
                <a:solidFill>
                  <a:srgbClr val="C00000"/>
                </a:solidFill>
                <a:latin typeface="Montserrat" pitchFamily="2" charset="77"/>
              </a:rPr>
              <a:t>predestinó</a:t>
            </a:r>
            <a:r>
              <a:rPr lang="es-ES" sz="4000" dirty="0">
                <a:solidFill>
                  <a:srgbClr val="000000"/>
                </a:solidFill>
                <a:latin typeface="Montserrat" pitchFamily="2" charset="7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s-ES" sz="4000" dirty="0">
                <a:solidFill>
                  <a:srgbClr val="000000"/>
                </a:solidFill>
                <a:latin typeface="Montserrat" pitchFamily="2" charset="77"/>
              </a:rPr>
              <a:t>a éstos también </a:t>
            </a:r>
            <a:r>
              <a:rPr lang="es-ES" sz="4000" b="1" dirty="0">
                <a:solidFill>
                  <a:srgbClr val="B54E9D"/>
                </a:solidFill>
                <a:latin typeface="Montserrat" pitchFamily="2" charset="77"/>
              </a:rPr>
              <a:t>llamó</a:t>
            </a:r>
            <a:r>
              <a:rPr lang="es-ES" sz="4000" dirty="0">
                <a:solidFill>
                  <a:srgbClr val="000000"/>
                </a:solidFill>
                <a:latin typeface="Montserrat" pitchFamily="2" charset="77"/>
              </a:rPr>
              <a:t>; y a los que llamó, a éstos también </a:t>
            </a:r>
            <a:r>
              <a:rPr lang="es-ES" sz="4000" b="1" dirty="0">
                <a:solidFill>
                  <a:srgbClr val="002060"/>
                </a:solidFill>
                <a:latin typeface="Montserrat" pitchFamily="2" charset="77"/>
              </a:rPr>
              <a:t>justificó</a:t>
            </a:r>
            <a:r>
              <a:rPr lang="es-ES" sz="4000" dirty="0">
                <a:solidFill>
                  <a:srgbClr val="000000"/>
                </a:solidFill>
                <a:latin typeface="Montserrat" pitchFamily="2" charset="77"/>
              </a:rPr>
              <a:t>; y a los que justificó, </a:t>
            </a:r>
          </a:p>
          <a:p>
            <a:pPr algn="ctr">
              <a:lnSpc>
                <a:spcPct val="150000"/>
              </a:lnSpc>
            </a:pPr>
            <a:r>
              <a:rPr lang="es-ES" sz="4000" dirty="0">
                <a:solidFill>
                  <a:srgbClr val="000000"/>
                </a:solidFill>
                <a:latin typeface="Montserrat" pitchFamily="2" charset="77"/>
              </a:rPr>
              <a:t>a éstos también </a:t>
            </a:r>
            <a:r>
              <a:rPr lang="es-ES" sz="4000" b="1" dirty="0">
                <a:solidFill>
                  <a:srgbClr val="C76A45"/>
                </a:solidFill>
                <a:latin typeface="Montserrat" pitchFamily="2" charset="77"/>
              </a:rPr>
              <a:t>glorificó</a:t>
            </a:r>
            <a:r>
              <a:rPr lang="es-ES" sz="4000" dirty="0">
                <a:solidFill>
                  <a:srgbClr val="000000"/>
                </a:solidFill>
                <a:latin typeface="Montserrat" pitchFamily="2" charset="77"/>
              </a:rPr>
              <a:t>.</a:t>
            </a:r>
            <a:endParaRPr lang="es-ES" sz="4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84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CF972F3-E7FE-49F5-9078-3B8C72B10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" y="0"/>
            <a:ext cx="12185504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6CE0323-91AD-40C5-A6FE-EDF935A4CB00}"/>
              </a:ext>
            </a:extLst>
          </p:cNvPr>
          <p:cNvSpPr/>
          <p:nvPr/>
        </p:nvSpPr>
        <p:spPr>
          <a:xfrm>
            <a:off x="115441" y="2907674"/>
            <a:ext cx="10404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500" b="0" i="0" dirty="0">
              <a:solidFill>
                <a:srgbClr val="000000"/>
              </a:solidFill>
              <a:effectLst/>
              <a:latin typeface="Montserrat" panose="02000505000000020004" pitchFamily="2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0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E24406-44E9-4C33-B64B-644338EB3C84}"/>
              </a:ext>
            </a:extLst>
          </p:cNvPr>
          <p:cNvSpPr/>
          <p:nvPr/>
        </p:nvSpPr>
        <p:spPr>
          <a:xfrm>
            <a:off x="0" y="6488668"/>
            <a:ext cx="7776594" cy="369332"/>
          </a:xfrm>
          <a:prstGeom prst="rect">
            <a:avLst/>
          </a:prstGeom>
          <a:solidFill>
            <a:srgbClr val="C782B8"/>
          </a:solidFill>
          <a:ln>
            <a:solidFill>
              <a:srgbClr val="C782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F9D965E-1B2F-493E-957C-0479F267BAEA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39729C-E42F-431F-AE79-FA996FF0C05D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10B26B5-9D2B-40AE-BD03-C3C77B9E2763}"/>
              </a:ext>
            </a:extLst>
          </p:cNvPr>
          <p:cNvSpPr/>
          <p:nvPr/>
        </p:nvSpPr>
        <p:spPr>
          <a:xfrm>
            <a:off x="494950" y="0"/>
            <a:ext cx="1929468" cy="1308683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C24CD7-C0D7-441C-B32E-552CC076D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209725"/>
            <a:ext cx="1617669" cy="8933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1416FA-530C-4D53-A01B-BDB674F21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50" y="5146380"/>
            <a:ext cx="2324452" cy="214408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23F1B26-779C-4A19-938E-1E8215C33C1A}"/>
              </a:ext>
            </a:extLst>
          </p:cNvPr>
          <p:cNvSpPr/>
          <p:nvPr/>
        </p:nvSpPr>
        <p:spPr>
          <a:xfrm>
            <a:off x="642460" y="1374847"/>
            <a:ext cx="10173937" cy="439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4800" b="1" u="sng" spc="300" dirty="0">
                <a:latin typeface="Montserrat" panose="02000505000000020004" pitchFamily="2" charset="0"/>
                <a:ea typeface="ＭＳ 明朝" charset="-128"/>
                <a:cs typeface="Times New Roman" charset="0"/>
              </a:rPr>
              <a:t>EJERCICIO</a:t>
            </a:r>
          </a:p>
          <a:p>
            <a:pPr algn="ctr">
              <a:lnSpc>
                <a:spcPct val="150000"/>
              </a:lnSpc>
            </a:pPr>
            <a:r>
              <a:rPr lang="es-ES" sz="4800" b="1" dirty="0">
                <a:latin typeface="Montserrat" panose="02000505000000020004" pitchFamily="2" charset="0"/>
                <a:ea typeface="ＭＳ 明朝" charset="-128"/>
                <a:cs typeface="Times New Roman" charset="0"/>
              </a:rPr>
              <a:t>Historia y Teología </a:t>
            </a:r>
          </a:p>
          <a:p>
            <a:pPr algn="ctr">
              <a:lnSpc>
                <a:spcPct val="150000"/>
              </a:lnSpc>
            </a:pPr>
            <a:r>
              <a:rPr lang="es-ES" sz="4800" b="1" dirty="0">
                <a:latin typeface="Montserrat" panose="02000505000000020004" pitchFamily="2" charset="0"/>
                <a:ea typeface="ＭＳ 明朝" charset="-128"/>
                <a:cs typeface="Times New Roman" charset="0"/>
              </a:rPr>
              <a:t>Sublime Gracia </a:t>
            </a:r>
          </a:p>
          <a:p>
            <a:pPr algn="ctr">
              <a:lnSpc>
                <a:spcPct val="150000"/>
              </a:lnSpc>
            </a:pPr>
            <a:r>
              <a:rPr lang="es-ES" sz="4800" b="1" dirty="0">
                <a:latin typeface="Montserrat" panose="02000505000000020004" pitchFamily="2" charset="0"/>
                <a:ea typeface="ＭＳ 明朝" charset="-128"/>
                <a:cs typeface="Times New Roman" charset="0"/>
              </a:rPr>
              <a:t>Desde el </a:t>
            </a:r>
            <a:r>
              <a:rPr lang="es-ES" sz="4800" b="1" dirty="0">
                <a:solidFill>
                  <a:srgbClr val="C00000"/>
                </a:solidFill>
                <a:latin typeface="Montserrat" panose="02000505000000020004" pitchFamily="2" charset="0"/>
                <a:ea typeface="ＭＳ 明朝" charset="-128"/>
                <a:cs typeface="Times New Roman" charset="0"/>
              </a:rPr>
              <a:t>3:14:47</a:t>
            </a:r>
            <a:r>
              <a:rPr lang="es-ES" sz="4800" b="1" dirty="0">
                <a:latin typeface="Montserrat" panose="02000505000000020004" pitchFamily="2" charset="0"/>
                <a:ea typeface="ＭＳ 明朝" charset="-128"/>
                <a:cs typeface="Times New Roman" charset="0"/>
              </a:rPr>
              <a:t> al </a:t>
            </a:r>
            <a:r>
              <a:rPr lang="es-ES" sz="4800" b="1" dirty="0">
                <a:solidFill>
                  <a:srgbClr val="C00000"/>
                </a:solidFill>
                <a:latin typeface="Montserrat" panose="02000505000000020004" pitchFamily="2" charset="0"/>
                <a:ea typeface="ＭＳ 明朝" charset="-128"/>
                <a:cs typeface="Times New Roman" charset="0"/>
              </a:rPr>
              <a:t>4:01:11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99D1A81-8FE8-4CA2-B7D8-B9830C9D33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8"/>
          <a:stretch/>
        </p:blipFill>
        <p:spPr>
          <a:xfrm>
            <a:off x="7776594" y="497257"/>
            <a:ext cx="1549910" cy="18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78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E24406-44E9-4C33-B64B-644338EB3C84}"/>
              </a:ext>
            </a:extLst>
          </p:cNvPr>
          <p:cNvSpPr/>
          <p:nvPr/>
        </p:nvSpPr>
        <p:spPr>
          <a:xfrm>
            <a:off x="0" y="6488668"/>
            <a:ext cx="7776594" cy="369332"/>
          </a:xfrm>
          <a:prstGeom prst="rect">
            <a:avLst/>
          </a:prstGeom>
          <a:solidFill>
            <a:srgbClr val="C782B8"/>
          </a:solidFill>
          <a:ln>
            <a:solidFill>
              <a:srgbClr val="C782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F9D965E-1B2F-493E-957C-0479F267BAEA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39729C-E42F-431F-AE79-FA996FF0C05D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10B26B5-9D2B-40AE-BD03-C3C77B9E2763}"/>
              </a:ext>
            </a:extLst>
          </p:cNvPr>
          <p:cNvSpPr/>
          <p:nvPr/>
        </p:nvSpPr>
        <p:spPr>
          <a:xfrm>
            <a:off x="494950" y="0"/>
            <a:ext cx="1929468" cy="1308683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C24CD7-C0D7-441C-B32E-552CC076D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209725"/>
            <a:ext cx="1617669" cy="8933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1416FA-530C-4D53-A01B-BDB674F21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27" y="5130095"/>
            <a:ext cx="2324452" cy="214408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23F1B26-779C-4A19-938E-1E8215C33C1A}"/>
              </a:ext>
            </a:extLst>
          </p:cNvPr>
          <p:cNvSpPr/>
          <p:nvPr/>
        </p:nvSpPr>
        <p:spPr>
          <a:xfrm>
            <a:off x="1222932" y="1415388"/>
            <a:ext cx="9221821" cy="4578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5000" b="1" u="sng" spc="300" dirty="0">
                <a:latin typeface="Montserrat" panose="02000505000000020004" pitchFamily="2" charset="0"/>
                <a:ea typeface="ＭＳ 明朝" charset="-128"/>
                <a:cs typeface="Times New Roman" charset="0"/>
              </a:rPr>
              <a:t>EJERCICIO</a:t>
            </a:r>
          </a:p>
          <a:p>
            <a:pPr algn="ctr">
              <a:lnSpc>
                <a:spcPct val="150000"/>
              </a:lnSpc>
            </a:pPr>
            <a:r>
              <a:rPr lang="es-ES" sz="5000" b="1" spc="300" dirty="0">
                <a:latin typeface="Montserrat" panose="02000505000000020004" pitchFamily="2" charset="0"/>
                <a:ea typeface="ＭＳ 明朝" charset="-128"/>
                <a:cs typeface="Times New Roman" charset="0"/>
              </a:rPr>
              <a:t>La perseverancia de </a:t>
            </a:r>
          </a:p>
          <a:p>
            <a:pPr algn="ctr">
              <a:lnSpc>
                <a:spcPct val="150000"/>
              </a:lnSpc>
            </a:pPr>
            <a:r>
              <a:rPr lang="es-ES" sz="5000" b="1" spc="300" dirty="0">
                <a:latin typeface="Montserrat" panose="02000505000000020004" pitchFamily="2" charset="0"/>
                <a:ea typeface="ＭＳ 明朝" charset="-128"/>
                <a:cs typeface="Times New Roman" charset="0"/>
              </a:rPr>
              <a:t>los santos </a:t>
            </a:r>
          </a:p>
          <a:p>
            <a:pPr algn="ctr">
              <a:lnSpc>
                <a:spcPct val="150000"/>
              </a:lnSpc>
            </a:pPr>
            <a:r>
              <a:rPr lang="es-ES" sz="5000" spc="300" dirty="0">
                <a:latin typeface="Montserrat" panose="02000505000000020004" pitchFamily="2" charset="0"/>
                <a:ea typeface="ＭＳ 明朝" charset="-128"/>
                <a:cs typeface="Times New Roman" charset="0"/>
              </a:rPr>
              <a:t>(Miguel Núñez)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99D1A81-8FE8-4CA2-B7D8-B9830C9D33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8"/>
          <a:stretch/>
        </p:blipFill>
        <p:spPr>
          <a:xfrm>
            <a:off x="7811319" y="388830"/>
            <a:ext cx="1549910" cy="18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21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8AC7158-C39F-44F6-8000-20D12CE17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9"/>
          <a:stretch/>
        </p:blipFill>
        <p:spPr>
          <a:xfrm>
            <a:off x="2218793" y="0"/>
            <a:ext cx="7754414" cy="686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496FFD-9647-4DED-899B-C6B0AEBE4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2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2D71532-2FE6-4A71-B3C7-DD5C9DD94552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C54C77-5AF9-4F64-93FE-585D9AA91295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1857-5E07-4419-BB2F-47B33618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27041-58F9-4BE7-85CE-BF4A9D0E8764}"/>
              </a:ext>
            </a:extLst>
          </p:cNvPr>
          <p:cNvSpPr txBox="1"/>
          <p:nvPr/>
        </p:nvSpPr>
        <p:spPr>
          <a:xfrm>
            <a:off x="2605650" y="0"/>
            <a:ext cx="8494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Montserrat" panose="02000505000000020004" pitchFamily="2" charset="0"/>
              </a:rPr>
              <a:t>1. NUESTRA FE DEBE PERSEVERAR HASTA EL FINAL</a:t>
            </a:r>
          </a:p>
        </p:txBody>
      </p:sp>
      <p:sp>
        <p:nvSpPr>
          <p:cNvPr id="20" name="3 CuadroTexto">
            <a:extLst>
              <a:ext uri="{FF2B5EF4-FFF2-40B4-BE49-F238E27FC236}">
                <a16:creationId xmlns:a16="http://schemas.microsoft.com/office/drawing/2014/main" id="{21DAFB07-4D9D-DB4E-8772-93104F631632}"/>
              </a:ext>
            </a:extLst>
          </p:cNvPr>
          <p:cNvSpPr txBox="1"/>
          <p:nvPr/>
        </p:nvSpPr>
        <p:spPr>
          <a:xfrm>
            <a:off x="173468" y="1557213"/>
            <a:ext cx="2210980" cy="477054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Mr. 13:13</a:t>
            </a:r>
          </a:p>
        </p:txBody>
      </p:sp>
      <p:sp>
        <p:nvSpPr>
          <p:cNvPr id="21" name="16 CuadroTexto">
            <a:extLst>
              <a:ext uri="{FF2B5EF4-FFF2-40B4-BE49-F238E27FC236}">
                <a16:creationId xmlns:a16="http://schemas.microsoft.com/office/drawing/2014/main" id="{C309F7C4-4097-1846-9B95-623DFC9F7860}"/>
              </a:ext>
            </a:extLst>
          </p:cNvPr>
          <p:cNvSpPr txBox="1"/>
          <p:nvPr/>
        </p:nvSpPr>
        <p:spPr>
          <a:xfrm>
            <a:off x="2887158" y="1543340"/>
            <a:ext cx="8775453" cy="523220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[...] el que persevere hasta el fin, éste será salvo.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29C95EB-1530-D04E-AC33-DA9F6E488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4"/>
          <a:stretch/>
        </p:blipFill>
        <p:spPr>
          <a:xfrm>
            <a:off x="0" y="4363452"/>
            <a:ext cx="12245233" cy="2602629"/>
          </a:xfrm>
          <a:prstGeom prst="rect">
            <a:avLst/>
          </a:prstGeom>
        </p:spPr>
      </p:pic>
      <p:sp>
        <p:nvSpPr>
          <p:cNvPr id="23" name="3 CuadroTexto">
            <a:extLst>
              <a:ext uri="{FF2B5EF4-FFF2-40B4-BE49-F238E27FC236}">
                <a16:creationId xmlns:a16="http://schemas.microsoft.com/office/drawing/2014/main" id="{AA921210-6A54-4249-81B6-BEF5017B8022}"/>
              </a:ext>
            </a:extLst>
          </p:cNvPr>
          <p:cNvSpPr txBox="1"/>
          <p:nvPr/>
        </p:nvSpPr>
        <p:spPr>
          <a:xfrm>
            <a:off x="1459684" y="4697291"/>
            <a:ext cx="1709061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Mt. 3:8</a:t>
            </a:r>
          </a:p>
        </p:txBody>
      </p:sp>
      <p:sp>
        <p:nvSpPr>
          <p:cNvPr id="24" name="16 CuadroTexto">
            <a:extLst>
              <a:ext uri="{FF2B5EF4-FFF2-40B4-BE49-F238E27FC236}">
                <a16:creationId xmlns:a16="http://schemas.microsoft.com/office/drawing/2014/main" id="{06650654-A4EA-284D-9015-408210A6675B}"/>
              </a:ext>
            </a:extLst>
          </p:cNvPr>
          <p:cNvSpPr txBox="1"/>
          <p:nvPr/>
        </p:nvSpPr>
        <p:spPr>
          <a:xfrm>
            <a:off x="3571518" y="4677271"/>
            <a:ext cx="8091093" cy="492443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“Haced pues frutos dignos de arrepentimiento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AB7D0DF-C739-EC4D-91E3-F62C0923BE92}"/>
              </a:ext>
            </a:extLst>
          </p:cNvPr>
          <p:cNvSpPr/>
          <p:nvPr/>
        </p:nvSpPr>
        <p:spPr>
          <a:xfrm>
            <a:off x="217116" y="2381929"/>
            <a:ext cx="1181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dirty="0">
                <a:latin typeface="Montserrat" panose="02000505000000020004" pitchFamily="2" charset="0"/>
              </a:rPr>
              <a:t>“Se necesitan</a:t>
            </a:r>
          </a:p>
          <a:p>
            <a:pPr algn="ctr"/>
            <a:r>
              <a:rPr lang="es-ES" sz="6000" dirty="0">
                <a:latin typeface="Montserrat" panose="02000505000000020004" pitchFamily="2" charset="0"/>
              </a:rPr>
              <a:t> ver </a:t>
            </a:r>
            <a:r>
              <a:rPr lang="es-ES" sz="6000" dirty="0">
                <a:solidFill>
                  <a:srgbClr val="7BB62E"/>
                </a:solidFill>
                <a:latin typeface="Montserrat" panose="02000505000000020004" pitchFamily="2" charset="0"/>
              </a:rPr>
              <a:t>frutos</a:t>
            </a:r>
            <a:r>
              <a:rPr lang="es-ES" sz="6000" dirty="0">
                <a:latin typeface="Montserrat" panose="02000505000000020004" pitchFamily="2" charset="0"/>
              </a:rPr>
              <a:t>”</a:t>
            </a:r>
            <a:endParaRPr lang="es-ES_tradnl" sz="6000" dirty="0">
              <a:solidFill>
                <a:srgbClr val="B54E9D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CuadroTexto">
            <a:extLst>
              <a:ext uri="{FF2B5EF4-FFF2-40B4-BE49-F238E27FC236}">
                <a16:creationId xmlns:a16="http://schemas.microsoft.com/office/drawing/2014/main" id="{ED6AF1FB-D41E-4D3C-9FEF-D8F7930B725C}"/>
              </a:ext>
            </a:extLst>
          </p:cNvPr>
          <p:cNvSpPr txBox="1"/>
          <p:nvPr/>
        </p:nvSpPr>
        <p:spPr>
          <a:xfrm>
            <a:off x="173468" y="2280864"/>
            <a:ext cx="2476367" cy="523220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Stg</a:t>
            </a:r>
            <a:r>
              <a:rPr lang="es-ES" sz="28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. 2:20</a:t>
            </a:r>
          </a:p>
        </p:txBody>
      </p:sp>
      <p:sp>
        <p:nvSpPr>
          <p:cNvPr id="13" name="16 CuadroTexto">
            <a:extLst>
              <a:ext uri="{FF2B5EF4-FFF2-40B4-BE49-F238E27FC236}">
                <a16:creationId xmlns:a16="http://schemas.microsoft.com/office/drawing/2014/main" id="{29D46893-C6AB-4747-AAD2-9F86D76C4BA9}"/>
              </a:ext>
            </a:extLst>
          </p:cNvPr>
          <p:cNvSpPr txBox="1"/>
          <p:nvPr/>
        </p:nvSpPr>
        <p:spPr>
          <a:xfrm>
            <a:off x="2871116" y="2065421"/>
            <a:ext cx="9147416" cy="954107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“¿Mas quieres saber, hombre vano, que </a:t>
            </a:r>
            <a:r>
              <a:rPr lang="es-ES" sz="2800" b="1" i="1" dirty="0">
                <a:solidFill>
                  <a:schemeClr val="bg1"/>
                </a:solidFill>
                <a:latin typeface="Montserrat" pitchFamily="2" charset="77"/>
              </a:rPr>
              <a:t>la fe sin obras es muerta</a:t>
            </a:r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?. </a:t>
            </a:r>
          </a:p>
        </p:txBody>
      </p:sp>
      <p:sp>
        <p:nvSpPr>
          <p:cNvPr id="16" name="3 CuadroTexto">
            <a:extLst>
              <a:ext uri="{FF2B5EF4-FFF2-40B4-BE49-F238E27FC236}">
                <a16:creationId xmlns:a16="http://schemas.microsoft.com/office/drawing/2014/main" id="{73C16B70-2AF0-43BA-BA1E-025BEE886924}"/>
              </a:ext>
            </a:extLst>
          </p:cNvPr>
          <p:cNvSpPr txBox="1"/>
          <p:nvPr/>
        </p:nvSpPr>
        <p:spPr>
          <a:xfrm>
            <a:off x="173468" y="637350"/>
            <a:ext cx="2487353" cy="523220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Stg</a:t>
            </a:r>
            <a:r>
              <a:rPr lang="es-ES" sz="28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. 2:18</a:t>
            </a: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A4FD0D28-E91F-42F9-B083-6F1466E9D0EE}"/>
              </a:ext>
            </a:extLst>
          </p:cNvPr>
          <p:cNvSpPr txBox="1"/>
          <p:nvPr/>
        </p:nvSpPr>
        <p:spPr>
          <a:xfrm>
            <a:off x="2882100" y="206463"/>
            <a:ext cx="9136432" cy="1384995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“Pero alguno dirá: Tú tienes fe, y yo tengo obras. Muéstrame tu fe sin tus obras, y yo te mostraré mi fe por mis obras.</a:t>
            </a:r>
          </a:p>
        </p:txBody>
      </p:sp>
      <p:sp>
        <p:nvSpPr>
          <p:cNvPr id="19" name="3 CuadroTexto">
            <a:extLst>
              <a:ext uri="{FF2B5EF4-FFF2-40B4-BE49-F238E27FC236}">
                <a16:creationId xmlns:a16="http://schemas.microsoft.com/office/drawing/2014/main" id="{9978FC53-3808-0241-875B-EBE026A731F3}"/>
              </a:ext>
            </a:extLst>
          </p:cNvPr>
          <p:cNvSpPr txBox="1"/>
          <p:nvPr/>
        </p:nvSpPr>
        <p:spPr>
          <a:xfrm>
            <a:off x="184454" y="4245218"/>
            <a:ext cx="2476367" cy="523220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1ª Co. 15:1, 2</a:t>
            </a:r>
          </a:p>
        </p:txBody>
      </p:sp>
      <p:sp>
        <p:nvSpPr>
          <p:cNvPr id="22" name="16 CuadroTexto">
            <a:extLst>
              <a:ext uri="{FF2B5EF4-FFF2-40B4-BE49-F238E27FC236}">
                <a16:creationId xmlns:a16="http://schemas.microsoft.com/office/drawing/2014/main" id="{4A28226F-6A8E-1745-B4B9-266253DDC41B}"/>
              </a:ext>
            </a:extLst>
          </p:cNvPr>
          <p:cNvSpPr txBox="1"/>
          <p:nvPr/>
        </p:nvSpPr>
        <p:spPr>
          <a:xfrm>
            <a:off x="2860130" y="3580598"/>
            <a:ext cx="9147416" cy="2092881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Además os declaro, hermanos, el evangelio que os he predicado, el cual también recibisteis, </a:t>
            </a:r>
            <a:r>
              <a:rPr lang="es-ES" sz="2600" i="1" dirty="0">
                <a:solidFill>
                  <a:schemeClr val="bg1"/>
                </a:solidFill>
                <a:latin typeface="Montserrat" pitchFamily="2" charset="77"/>
              </a:rPr>
              <a:t>en el cual también </a:t>
            </a:r>
            <a:r>
              <a:rPr lang="es-ES" sz="2600" b="1" i="1" dirty="0">
                <a:solidFill>
                  <a:schemeClr val="bg1"/>
                </a:solidFill>
                <a:latin typeface="Montserrat" pitchFamily="2" charset="77"/>
              </a:rPr>
              <a:t>perseveráis</a:t>
            </a: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; por el cual asimismo, </a:t>
            </a:r>
          </a:p>
          <a:p>
            <a:pPr algn="just"/>
            <a:r>
              <a:rPr lang="es-ES" sz="2600" b="1" i="1" dirty="0">
                <a:solidFill>
                  <a:schemeClr val="bg1"/>
                </a:solidFill>
                <a:latin typeface="Montserrat" pitchFamily="2" charset="77"/>
              </a:rPr>
              <a:t>si retenéis la palabra </a:t>
            </a:r>
            <a:r>
              <a:rPr lang="es-ES" sz="2600" i="1" dirty="0">
                <a:solidFill>
                  <a:schemeClr val="bg1"/>
                </a:solidFill>
                <a:latin typeface="Montserrat" pitchFamily="2" charset="77"/>
              </a:rPr>
              <a:t>que os he predicado, sois salvos, </a:t>
            </a: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si no creísteis en vano.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0DD9506-A7B1-A747-80D2-6BD4045C66FF}"/>
              </a:ext>
            </a:extLst>
          </p:cNvPr>
          <p:cNvSpPr/>
          <p:nvPr/>
        </p:nvSpPr>
        <p:spPr>
          <a:xfrm>
            <a:off x="2795960" y="6236692"/>
            <a:ext cx="9395521" cy="337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500"/>
              </a:lnSpc>
              <a:spcAft>
                <a:spcPts val="1200"/>
              </a:spcAft>
            </a:pPr>
            <a:r>
              <a:rPr lang="es-ES_tradnl" sz="3200" b="1" dirty="0">
                <a:latin typeface="Montserrat" pitchFamily="2" charset="77"/>
                <a:ea typeface="MS Mincho" panose="02020609040205080304" pitchFamily="49" charset="-128"/>
                <a:cs typeface="Cambria" panose="02040503050406030204" pitchFamily="18" charset="0"/>
              </a:rPr>
              <a:t>Ver: </a:t>
            </a:r>
            <a:r>
              <a:rPr lang="es-ES_tradnl" sz="3200" b="1" dirty="0">
                <a:latin typeface="Montserrat" pitchFamily="2" charset="77"/>
                <a:ea typeface="MS Mincho" panose="02020609040205080304" pitchFamily="49" charset="-128"/>
                <a:cs typeface="Times" pitchFamily="2" charset="0"/>
              </a:rPr>
              <a:t>Apocalipsis 2:7,10,11,17,25,26; 3:5,11,12,21.</a:t>
            </a:r>
            <a:endParaRPr lang="es-ES" sz="3200" dirty="0">
              <a:latin typeface="Montserrat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36246A3-D644-094F-B0EE-97BEA68D2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6" b="32516"/>
          <a:stretch/>
        </p:blipFill>
        <p:spPr>
          <a:xfrm>
            <a:off x="158932" y="5839515"/>
            <a:ext cx="2637027" cy="8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2D71532-2FE6-4A71-B3C7-DD5C9DD94552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8F7210-E860-4ABE-B398-B95C1FDAA007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C54C77-5AF9-4F64-93FE-585D9AA91295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1857-5E07-4419-BB2F-47B33618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2" name="3 CuadroTexto">
            <a:extLst>
              <a:ext uri="{FF2B5EF4-FFF2-40B4-BE49-F238E27FC236}">
                <a16:creationId xmlns:a16="http://schemas.microsoft.com/office/drawing/2014/main" id="{ED6AF1FB-D41E-4D3C-9FEF-D8F7930B725C}"/>
              </a:ext>
            </a:extLst>
          </p:cNvPr>
          <p:cNvSpPr txBox="1"/>
          <p:nvPr/>
        </p:nvSpPr>
        <p:spPr>
          <a:xfrm>
            <a:off x="142419" y="5612806"/>
            <a:ext cx="2210980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err="1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Heb</a:t>
            </a:r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. 12-14</a:t>
            </a:r>
          </a:p>
        </p:txBody>
      </p:sp>
      <p:sp>
        <p:nvSpPr>
          <p:cNvPr id="13" name="16 CuadroTexto">
            <a:extLst>
              <a:ext uri="{FF2B5EF4-FFF2-40B4-BE49-F238E27FC236}">
                <a16:creationId xmlns:a16="http://schemas.microsoft.com/office/drawing/2014/main" id="{29D46893-C6AB-4747-AAD2-9F86D76C4BA9}"/>
              </a:ext>
            </a:extLst>
          </p:cNvPr>
          <p:cNvSpPr txBox="1"/>
          <p:nvPr/>
        </p:nvSpPr>
        <p:spPr>
          <a:xfrm>
            <a:off x="2729746" y="5364648"/>
            <a:ext cx="9147416" cy="1225015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dirty="0">
                <a:solidFill>
                  <a:schemeClr val="bg1"/>
                </a:solidFill>
                <a:latin typeface="Montserrat" pitchFamily="2" charset="77"/>
              </a:rPr>
              <a:t>Seguid la paz con todos; y la santidad, sin la cual nadie verá al Señor. </a:t>
            </a:r>
          </a:p>
        </p:txBody>
      </p:sp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182008" y="2817299"/>
            <a:ext cx="2210980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err="1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Flp</a:t>
            </a:r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. 3:12,13</a:t>
            </a:r>
          </a:p>
        </p:txBody>
      </p:sp>
      <p:sp>
        <p:nvSpPr>
          <p:cNvPr id="15" name="16 CuadroTexto">
            <a:extLst>
              <a:ext uri="{FF2B5EF4-FFF2-40B4-BE49-F238E27FC236}">
                <a16:creationId xmlns:a16="http://schemas.microsoft.com/office/drawing/2014/main" id="{E79CC585-EEB3-44FF-B46F-E2A70ED8C10B}"/>
              </a:ext>
            </a:extLst>
          </p:cNvPr>
          <p:cNvSpPr txBox="1"/>
          <p:nvPr/>
        </p:nvSpPr>
        <p:spPr>
          <a:xfrm>
            <a:off x="2729746" y="1372827"/>
            <a:ext cx="9136432" cy="3625673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No que lo haya alcanzado ya, </a:t>
            </a:r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</a:rPr>
              <a:t>ni que ya sea perfecto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; sino que prosigo, por ver si logro asir aquello para lo cual fui también asido por Cristo Jesús. Hermanos, yo mismo no pretendo haberlo ya alcanzado; pero una cosa hago: olvidando ciertamente lo que queda atrás, y extendiéndome a lo que está delante,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27041-58F9-4BE7-85CE-BF4A9D0E8764}"/>
              </a:ext>
            </a:extLst>
          </p:cNvPr>
          <p:cNvSpPr txBox="1"/>
          <p:nvPr/>
        </p:nvSpPr>
        <p:spPr>
          <a:xfrm>
            <a:off x="2729746" y="212915"/>
            <a:ext cx="85821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latin typeface="Montserrat" panose="02000505000000020004" pitchFamily="2" charset="0"/>
              </a:rPr>
              <a:t>2. LA OBEDIENCIA ES NECESARIA.</a:t>
            </a:r>
          </a:p>
        </p:txBody>
      </p:sp>
    </p:spTree>
    <p:extLst>
      <p:ext uri="{BB962C8B-B14F-4D97-AF65-F5344CB8AC3E}">
        <p14:creationId xmlns:p14="http://schemas.microsoft.com/office/powerpoint/2010/main" val="27138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2D71532-2FE6-4A71-B3C7-DD5C9DD94552}"/>
              </a:ext>
            </a:extLst>
          </p:cNvPr>
          <p:cNvSpPr/>
          <p:nvPr/>
        </p:nvSpPr>
        <p:spPr>
          <a:xfrm>
            <a:off x="11476139" y="192947"/>
            <a:ext cx="570451" cy="5704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8F7210-E860-4ABE-B398-B95C1FDAA007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C54C77-5AF9-4F64-93FE-585D9AA91295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1857-5E07-4419-BB2F-47B33618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213438" y="2759062"/>
            <a:ext cx="2210980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1ª </a:t>
            </a:r>
            <a:r>
              <a:rPr lang="es-ES" sz="2600" b="1" dirty="0" err="1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Jn</a:t>
            </a:r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. 2:3-6</a:t>
            </a:r>
          </a:p>
        </p:txBody>
      </p:sp>
      <p:sp>
        <p:nvSpPr>
          <p:cNvPr id="15" name="16 CuadroTexto">
            <a:extLst>
              <a:ext uri="{FF2B5EF4-FFF2-40B4-BE49-F238E27FC236}">
                <a16:creationId xmlns:a16="http://schemas.microsoft.com/office/drawing/2014/main" id="{E79CC585-EEB3-44FF-B46F-E2A70ED8C10B}"/>
              </a:ext>
            </a:extLst>
          </p:cNvPr>
          <p:cNvSpPr txBox="1"/>
          <p:nvPr/>
        </p:nvSpPr>
        <p:spPr>
          <a:xfrm>
            <a:off x="2727934" y="1140102"/>
            <a:ext cx="9136432" cy="4826001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Y en esto sabemos que nosotros le conocemos, </a:t>
            </a:r>
            <a:r>
              <a:rPr lang="es-ES" sz="2600" b="1" i="1" dirty="0">
                <a:solidFill>
                  <a:schemeClr val="bg1"/>
                </a:solidFill>
                <a:latin typeface="Montserrat" panose="02000505000000020004" pitchFamily="2" charset="0"/>
              </a:rPr>
              <a:t>si guardamos sus mandamientos.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 El que dice: </a:t>
            </a:r>
            <a:r>
              <a:rPr lang="es-ES" sz="2600" b="1" i="1" dirty="0">
                <a:solidFill>
                  <a:schemeClr val="bg1"/>
                </a:solidFill>
                <a:latin typeface="Montserrat" panose="02000505000000020004" pitchFamily="2" charset="0"/>
              </a:rPr>
              <a:t>Yo le conozco, y no guarda sus mandamientos, el tal es mentiroso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,  y la verdad no está en él; pero </a:t>
            </a:r>
            <a:r>
              <a:rPr lang="es-ES" sz="2600" b="1" i="1" dirty="0">
                <a:solidFill>
                  <a:schemeClr val="bg1"/>
                </a:solidFill>
                <a:latin typeface="Montserrat" panose="02000505000000020004" pitchFamily="2" charset="0"/>
              </a:rPr>
              <a:t>el que guarda su palabra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, en éste verdaderamente el amor de Dios se ha perfeccionado; por esto sabemos que estamos en él. </a:t>
            </a:r>
            <a:r>
              <a:rPr lang="es-ES" sz="2600" b="1" i="1" dirty="0">
                <a:solidFill>
                  <a:schemeClr val="bg1"/>
                </a:solidFill>
                <a:latin typeface="Montserrat" panose="02000505000000020004" pitchFamily="2" charset="0"/>
              </a:rPr>
              <a:t>El que dice que permanece en él, debe andar como él anduvo.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DD2A3B-F5C1-4F1D-AD8C-D33389B60CA9}"/>
              </a:ext>
            </a:extLst>
          </p:cNvPr>
          <p:cNvSpPr txBox="1"/>
          <p:nvPr/>
        </p:nvSpPr>
        <p:spPr>
          <a:xfrm>
            <a:off x="786839" y="6187268"/>
            <a:ext cx="1179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anose="02000505000000020004" pitchFamily="2" charset="0"/>
              </a:rPr>
              <a:t>Ver: 1ª </a:t>
            </a:r>
            <a:r>
              <a:rPr lang="es-ES" sz="2800" b="1" dirty="0" err="1">
                <a:latin typeface="Montserrat" panose="02000505000000020004" pitchFamily="2" charset="0"/>
              </a:rPr>
              <a:t>Jn</a:t>
            </a:r>
            <a:r>
              <a:rPr lang="es-ES" sz="2800" b="1" dirty="0">
                <a:latin typeface="Montserrat" panose="02000505000000020004" pitchFamily="2" charset="0"/>
              </a:rPr>
              <a:t>. 1:8-10; Ro. 8:13; Gal. 5:19-21; Ef. 5:5;  1ª </a:t>
            </a:r>
            <a:r>
              <a:rPr lang="es-ES" sz="2800" b="1" dirty="0" err="1">
                <a:latin typeface="Montserrat" panose="02000505000000020004" pitchFamily="2" charset="0"/>
              </a:rPr>
              <a:t>Jn</a:t>
            </a:r>
            <a:r>
              <a:rPr lang="es-ES" sz="2800" b="1" dirty="0">
                <a:latin typeface="Montserrat" panose="02000505000000020004" pitchFamily="2" charset="0"/>
              </a:rPr>
              <a:t>. 3:4-10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671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F7210-E860-4ABE-B398-B95C1FDAA007}"/>
              </a:ext>
            </a:extLst>
          </p:cNvPr>
          <p:cNvSpPr/>
          <p:nvPr/>
        </p:nvSpPr>
        <p:spPr>
          <a:xfrm>
            <a:off x="9764785" y="880844"/>
            <a:ext cx="2281805" cy="125835"/>
          </a:xfrm>
          <a:prstGeom prst="rect">
            <a:avLst/>
          </a:prstGeom>
          <a:solidFill>
            <a:srgbClr val="823B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C54C77-5AF9-4F64-93FE-585D9AA91295}"/>
              </a:ext>
            </a:extLst>
          </p:cNvPr>
          <p:cNvSpPr/>
          <p:nvPr/>
        </p:nvSpPr>
        <p:spPr>
          <a:xfrm>
            <a:off x="494950" y="0"/>
            <a:ext cx="1929468" cy="1006679"/>
          </a:xfrm>
          <a:prstGeom prst="rect">
            <a:avLst/>
          </a:prstGeom>
          <a:solidFill>
            <a:srgbClr val="B54E9D"/>
          </a:solidFill>
          <a:ln>
            <a:solidFill>
              <a:srgbClr val="B54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F1857-5E07-4419-BB2F-47B33618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" y="70827"/>
            <a:ext cx="1617669" cy="893321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4E24722D-E8AD-476F-BC67-81AED2E4E8DF}"/>
              </a:ext>
            </a:extLst>
          </p:cNvPr>
          <p:cNvSpPr txBox="1"/>
          <p:nvPr/>
        </p:nvSpPr>
        <p:spPr>
          <a:xfrm>
            <a:off x="213438" y="2080670"/>
            <a:ext cx="2210980" cy="492443"/>
          </a:xfrm>
          <a:prstGeom prst="rect">
            <a:avLst/>
          </a:prstGeom>
          <a:solidFill>
            <a:srgbClr val="823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err="1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Jer</a:t>
            </a:r>
            <a:r>
              <a:rPr lang="es-ES" sz="2600" b="1" dirty="0">
                <a:solidFill>
                  <a:schemeClr val="bg1"/>
                </a:solidFill>
                <a:latin typeface="Montserrat" panose="02000505000000020004" pitchFamily="2" charset="0"/>
                <a:cs typeface="Times New Roman"/>
              </a:rPr>
              <a:t>. 32:40</a:t>
            </a:r>
          </a:p>
        </p:txBody>
      </p:sp>
      <p:sp>
        <p:nvSpPr>
          <p:cNvPr id="15" name="16 CuadroTexto">
            <a:extLst>
              <a:ext uri="{FF2B5EF4-FFF2-40B4-BE49-F238E27FC236}">
                <a16:creationId xmlns:a16="http://schemas.microsoft.com/office/drawing/2014/main" id="{E79CC585-EEB3-44FF-B46F-E2A70ED8C10B}"/>
              </a:ext>
            </a:extLst>
          </p:cNvPr>
          <p:cNvSpPr txBox="1"/>
          <p:nvPr/>
        </p:nvSpPr>
        <p:spPr>
          <a:xfrm>
            <a:off x="2729746" y="1693014"/>
            <a:ext cx="9136432" cy="1825180"/>
          </a:xfrm>
          <a:prstGeom prst="rect">
            <a:avLst/>
          </a:prstGeom>
          <a:solidFill>
            <a:srgbClr val="B54E9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Y haré con ellos </a:t>
            </a:r>
            <a:r>
              <a:rPr lang="es-ES" sz="2600" b="1" i="1" dirty="0">
                <a:solidFill>
                  <a:schemeClr val="bg1"/>
                </a:solidFill>
                <a:latin typeface="Montserrat" panose="02000505000000020004" pitchFamily="2" charset="0"/>
              </a:rPr>
              <a:t>pacto eterno</a:t>
            </a:r>
            <a:r>
              <a:rPr lang="es-ES" sz="2600" dirty="0">
                <a:solidFill>
                  <a:schemeClr val="bg1"/>
                </a:solidFill>
                <a:latin typeface="Montserrat" panose="02000505000000020004" pitchFamily="2" charset="0"/>
              </a:rPr>
              <a:t>, que no me volveré atrás de hacerles bien, y pondré mi temor en el corazón de ellos, para que no se aparten de mí.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27041-58F9-4BE7-85CE-BF4A9D0E8764}"/>
              </a:ext>
            </a:extLst>
          </p:cNvPr>
          <p:cNvSpPr txBox="1"/>
          <p:nvPr/>
        </p:nvSpPr>
        <p:spPr>
          <a:xfrm>
            <a:off x="2729746" y="212915"/>
            <a:ext cx="9462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latin typeface="Montserrat" panose="02000505000000020004" pitchFamily="2" charset="0"/>
              </a:rPr>
              <a:t>3. LOS ELEGIDOS DE DIOS NO SE PERDERÁN.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43ECD8C-62D6-4A9D-971B-61875060AE46}"/>
              </a:ext>
            </a:extLst>
          </p:cNvPr>
          <p:cNvSpPr txBox="1"/>
          <p:nvPr/>
        </p:nvSpPr>
        <p:spPr>
          <a:xfrm>
            <a:off x="-304800" y="3998997"/>
            <a:ext cx="12801600" cy="2425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500" b="1" dirty="0">
                <a:latin typeface="Montserrat" panose="02000505000000020004" pitchFamily="2" charset="0"/>
              </a:rPr>
              <a:t>«El Dios que nos buscó cuando estábamos perdidos</a:t>
            </a:r>
          </a:p>
          <a:p>
            <a:pPr algn="ctr">
              <a:lnSpc>
                <a:spcPct val="150000"/>
              </a:lnSpc>
            </a:pPr>
            <a:r>
              <a:rPr lang="es-ES" sz="3500" b="1" dirty="0">
                <a:latin typeface="Montserrat" panose="02000505000000020004" pitchFamily="2" charset="0"/>
              </a:rPr>
              <a:t> en delitos y pecados es el Dios que nos busca </a:t>
            </a:r>
          </a:p>
          <a:p>
            <a:pPr algn="ctr">
              <a:lnSpc>
                <a:spcPct val="150000"/>
              </a:lnSpc>
            </a:pPr>
            <a:r>
              <a:rPr lang="es-ES" sz="3500" b="1" dirty="0">
                <a:latin typeface="Montserrat" panose="02000505000000020004" pitchFamily="2" charset="0"/>
              </a:rPr>
              <a:t>cuando nos desviamos después de haber creído»</a:t>
            </a:r>
          </a:p>
        </p:txBody>
      </p:sp>
    </p:spTree>
    <p:extLst>
      <p:ext uri="{BB962C8B-B14F-4D97-AF65-F5344CB8AC3E}">
        <p14:creationId xmlns:p14="http://schemas.microsoft.com/office/powerpoint/2010/main" val="39629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9979</TotalTime>
  <Words>1831</Words>
  <Application>Microsoft Macintosh PowerPoint</Application>
  <PresentationFormat>Panorámica</PresentationFormat>
  <Paragraphs>141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Candara</vt:lpstr>
      <vt:lpstr>Gotham Bold</vt:lpstr>
      <vt:lpstr>Montserrat</vt:lpstr>
      <vt:lpstr>Optima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Perez</dc:creator>
  <cp:lastModifiedBy>moisespeinadodiaz@gmail.com</cp:lastModifiedBy>
  <cp:revision>199</cp:revision>
  <dcterms:created xsi:type="dcterms:W3CDTF">2021-03-07T18:24:59Z</dcterms:created>
  <dcterms:modified xsi:type="dcterms:W3CDTF">2021-04-21T13:56:15Z</dcterms:modified>
</cp:coreProperties>
</file>