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26" r:id="rId1"/>
  </p:sldMasterIdLst>
  <p:notesMasterIdLst>
    <p:notesMasterId r:id="rId19"/>
  </p:notesMasterIdLst>
  <p:handoutMasterIdLst>
    <p:handoutMasterId r:id="rId20"/>
  </p:handoutMasterIdLst>
  <p:sldIdLst>
    <p:sldId id="520" r:id="rId2"/>
    <p:sldId id="510" r:id="rId3"/>
    <p:sldId id="521" r:id="rId4"/>
    <p:sldId id="525" r:id="rId5"/>
    <p:sldId id="522" r:id="rId6"/>
    <p:sldId id="513" r:id="rId7"/>
    <p:sldId id="526" r:id="rId8"/>
    <p:sldId id="528" r:id="rId9"/>
    <p:sldId id="527" r:id="rId10"/>
    <p:sldId id="511" r:id="rId11"/>
    <p:sldId id="514" r:id="rId12"/>
    <p:sldId id="516" r:id="rId13"/>
    <p:sldId id="518" r:id="rId14"/>
    <p:sldId id="517" r:id="rId15"/>
    <p:sldId id="523" r:id="rId16"/>
    <p:sldId id="519" r:id="rId17"/>
    <p:sldId id="524" r:id="rId18"/>
  </p:sldIdLst>
  <p:sldSz cx="18288000" cy="10287000"/>
  <p:notesSz cx="6858000" cy="9144000"/>
  <p:embeddedFontLst>
    <p:embeddedFont>
      <p:font typeface="Avenir Book" panose="02000503020000020003" pitchFamily="2" charset="0"/>
      <p:regular r:id="rId21"/>
      <p: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Gotham Bold" panose="020F0502020204030204" pitchFamily="34" charset="0"/>
      <p:regular r:id="rId27"/>
      <p:bold r:id="rId28"/>
      <p:italic r:id="rId29"/>
      <p:boldItalic r:id="rId30"/>
    </p:embeddedFont>
    <p:embeddedFont>
      <p:font typeface="Gotham-Book" panose="02000504050000020004" pitchFamily="2" charset="0"/>
      <p:regular r:id="rId31"/>
    </p:embeddedFont>
    <p:embeddedFont>
      <p:font typeface="Gotham-Light" panose="02000504020000020004" pitchFamily="2" charset="0"/>
      <p:regular r:id="rId32"/>
    </p:embeddedFont>
    <p:embeddedFont>
      <p:font typeface="Montserrat Light" pitchFamily="2" charset="77"/>
      <p:regular r:id="rId33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0608"/>
    <a:srgbClr val="FFF089"/>
    <a:srgbClr val="FBDD62"/>
    <a:srgbClr val="CEA389"/>
    <a:srgbClr val="196FB6"/>
    <a:srgbClr val="E8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2" autoAdjust="0"/>
  </p:normalViewPr>
  <p:slideViewPr>
    <p:cSldViewPr>
      <p:cViewPr varScale="1">
        <p:scale>
          <a:sx n="60" d="100"/>
          <a:sy n="60" d="100"/>
        </p:scale>
        <p:origin x="86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384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2F60ECF8-B5EA-4555-B4FC-77B25605B3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5DF9AA1-59E0-414D-A940-D8BD469F998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6E86D7-EE6C-4EDC-86C7-2D06174448A2}" type="datetimeFigureOut">
              <a:rPr lang="es-ES" smtClean="0"/>
              <a:t>11/3/21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38A7B16-E1A4-4069-90D1-29C12751CDD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F87F3A4-C7C0-4F15-A2E4-C57B4076F9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CCD424-D625-4545-92AF-B4108921877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98923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2CBDE4-121A-42F8-8F33-6D4E03F3BE2D}" type="datetimeFigureOut">
              <a:rPr lang="es-ES" smtClean="0"/>
              <a:t>11/3/21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086E4A-866D-4841-844A-0630AD38467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5155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F71D34-EDA6-44AB-9CBB-0BC622CA82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8A2348F-7F00-4BBB-872C-7CD77579A4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966676F-3CD2-47FA-936E-63B5884AB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3/11/21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6C86B2-39DF-4B1E-88E0-EAB646624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1616800-E372-4FF7-84BF-F26B61FDB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52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C9CEA5-CCDD-4645-8164-B4A7EC679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C514AC1-83CC-47ED-8D17-61F26FDACE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F30109-9A1F-4BF3-B8AE-0C247C31D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3/11/21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8449772-08EB-49F1-863D-DD2C65206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782AA3F-4FD0-4AEF-A273-EFEB66334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050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6B1CE55-6B7F-4C87-839E-73DC99436D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66847C6-14F6-4AF6-A276-C81BAABD55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6E79D3-7E74-4D59-8021-A52881983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3/11/21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D63C8E-C404-469F-8BA5-A1A2D8B9C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F12C84-FFBF-4892-BC72-E0A91F1C6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0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C20917-551E-4030-A80A-3858EF4CB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8327185-47D8-4605-B792-3664C5393D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06B882-49F8-4D82-8F14-40EC8DE0C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3/11/21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58E0152-FB1B-4853-9416-A7916FC5A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0584E8B-5F81-4DD2-9AA3-4932331C0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102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074C65-4A3A-4F42-808F-4A45974C9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919397E-6853-4668-AFD6-A9588A30BB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D598BE-B36B-417F-B643-321D30831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3/11/21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2E4996-8FB5-4818-8E94-217632CC2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1CEFD0-0829-4A8D-AA32-D7B2B0E6A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385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5361F2-4C8C-40F4-BD51-F282CB378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B2949B9-6C3A-4DEE-9A52-B05669B49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1CE0786-3A1C-4E7D-9D40-B7033F4FED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5EF6A08-6B5B-42E0-87A3-24D3FC651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3/11/21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33DBD37-35E5-4BB0-B430-B7305BBD4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6AD0F02-1C48-44B1-B5FA-A8E5CB54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824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B2CC08-2584-4C01-9EDE-53CED6022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8A0DECB-0A5D-4E0A-8561-1D8E5ECE41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4CFBCFC-8900-4009-9E0D-97F4E7DC55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D61D754-71C4-4BDA-9628-B84E24E15C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243C711-287F-469F-A592-BEE5F3F868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735414C-B04C-442E-832B-37E5921D0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3/11/21</a:t>
            </a:fld>
            <a:endParaRPr lang="en-U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5156E43-E3AE-46E1-A0F8-CEE26BEDF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242F6D9-A71F-42A5-9936-2504D953F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12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080F47-ACB0-471B-956F-A0B2A36A6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882F7C6-05AD-43F8-9AC3-32347F71B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3/11/21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F6CBE7-4091-4E55-B4F3-DE37D83D6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937B774-9A3D-4C8D-926D-DAE283434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267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AC15C30-4789-49E6-8A8F-62863B065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3/11/21</a:t>
            </a:fld>
            <a:endParaRPr lang="en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91EC254-8AE9-4C40-8BF0-8E78A1AC4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1D48100-513A-427F-86F7-533709288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426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9FAE85-3A28-4EDF-9F7D-F643D9B1B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FB1CC6-3187-435F-82F1-B9CD1D679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8BA8E9-5E8E-49DF-B88E-BE304D9E44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536C9EF-E717-4F91-B42D-D49E4D24A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3/11/21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4C8405C-7681-4F2F-B831-19049E535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0487A3B-C718-439A-97A3-ED2601CDB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66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465C31-A1DA-4513-8AE2-CBB6AAFD6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27DA303-BA98-47D5-8EA9-59DFCE8C6F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131AD25-60A0-4779-A76C-7BA3177523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3B8128D-8377-497C-ADA1-048AC58FC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3/11/21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2EAA748-BE8A-433E-A5D3-49AA5ACF0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5B0FB3E-9684-4B83-A7E2-942F031D3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442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3D41E63-8CCA-4D5F-A4FF-8EC9E1D65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75B657E-1251-436E-BE56-E548D70EA3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E4AA12F-4546-45DE-BE77-05537A4843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  <a:latin typeface="Montserrat Light" panose="00000400000000000000" pitchFamily="50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3/11/21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F5173B9-8F38-4DF4-853E-9C49266A60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  <a:latin typeface="Montserrat Light" panose="000004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454C44-6047-4984-9593-D1CA85C032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Montserrat Light" panose="00000400000000000000" pitchFamily="50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5E5B3A6B-7B4A-4D75-8E52-C4D88444C1A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3400" y="372497"/>
            <a:ext cx="1898705" cy="104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Montserrat Light" panose="00000400000000000000" pitchFamily="50" charset="0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Montserrat Light" panose="00000400000000000000" pitchFamily="50" charset="0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Montserrat Light" panose="00000400000000000000" pitchFamily="50" charset="0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Montserrat Light" panose="00000400000000000000" pitchFamily="50" charset="0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Montserrat Light" panose="00000400000000000000" pitchFamily="50" charset="0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Montserrat Light" panose="00000400000000000000" pitchFamily="50" charset="0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927C524-163C-9F40-A4F2-91ABEBAFE2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65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5E50037-08F9-4070-8B9E-B49C9B25FCB9}"/>
              </a:ext>
            </a:extLst>
          </p:cNvPr>
          <p:cNvSpPr txBox="1"/>
          <p:nvPr/>
        </p:nvSpPr>
        <p:spPr>
          <a:xfrm>
            <a:off x="650862" y="1638300"/>
            <a:ext cx="16986275" cy="8494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8000" b="1" i="1" u="sng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Arial Unicode MS"/>
                <a:cs typeface="Times New Roman" panose="02020603050405020304" pitchFamily="18" charset="0"/>
              </a:rPr>
              <a:t>He hallado </a:t>
            </a:r>
            <a:r>
              <a:rPr lang="es-ES" sz="8000" dirty="0">
                <a:solidFill>
                  <a:srgbClr val="000000"/>
                </a:solidFill>
                <a:effectLst/>
                <a:latin typeface="Gotham-Book" pitchFamily="50" charset="0"/>
                <a:ea typeface="Arial Unicode MS"/>
                <a:cs typeface="Times New Roman" panose="02020603050405020304" pitchFamily="18" charset="0"/>
              </a:rPr>
              <a:t>a David, hijo de Isaí, </a:t>
            </a:r>
          </a:p>
          <a:p>
            <a:pPr algn="ctr">
              <a:lnSpc>
                <a:spcPct val="150000"/>
              </a:lnSpc>
            </a:pPr>
            <a:r>
              <a:rPr lang="es-ES" sz="8000" b="1" i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varón conforme a mi corazón</a:t>
            </a:r>
            <a:r>
              <a:rPr lang="es-ES" sz="8000" dirty="0">
                <a:solidFill>
                  <a:srgbClr val="000000"/>
                </a:solidFill>
                <a:effectLst/>
                <a:latin typeface="Gotham-Book" pitchFamily="50" charset="0"/>
                <a:ea typeface="Arial Unicode MS"/>
                <a:cs typeface="Times New Roman" panose="02020603050405020304" pitchFamily="18" charset="0"/>
              </a:rPr>
              <a:t>,</a:t>
            </a:r>
            <a:endParaRPr lang="es-ES" sz="8000" dirty="0">
              <a:effectLst/>
              <a:latin typeface="Gotham-Book" pitchFamily="50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s-ES" sz="8000" dirty="0">
                <a:solidFill>
                  <a:srgbClr val="000000"/>
                </a:solidFill>
                <a:effectLst/>
                <a:latin typeface="Gotham-Book" pitchFamily="50" charset="0"/>
                <a:ea typeface="Arial Unicode MS"/>
                <a:cs typeface="Times New Roman" panose="02020603050405020304" pitchFamily="18" charset="0"/>
              </a:rPr>
              <a:t>quien </a:t>
            </a:r>
            <a:r>
              <a:rPr lang="es-ES" sz="8000" b="1" i="1" u="sng" dirty="0">
                <a:solidFill>
                  <a:srgbClr val="000000"/>
                </a:solidFill>
                <a:effectLst/>
                <a:latin typeface="Optima" panose="02000503060000020004" pitchFamily="2" charset="0"/>
                <a:ea typeface="Arial Unicode MS"/>
                <a:cs typeface="Times New Roman" panose="02020603050405020304" pitchFamily="18" charset="0"/>
              </a:rPr>
              <a:t>hará todo lo que yo quiero</a:t>
            </a:r>
            <a:r>
              <a:rPr lang="es-ES" sz="8000" dirty="0">
                <a:solidFill>
                  <a:srgbClr val="000000"/>
                </a:solidFill>
                <a:effectLst/>
                <a:latin typeface="Gotham-Book" pitchFamily="50" charset="0"/>
                <a:ea typeface="Arial Unicode MS"/>
                <a:cs typeface="Times New Roman" panose="02020603050405020304" pitchFamily="18" charset="0"/>
              </a:rPr>
              <a:t>. </a:t>
            </a:r>
            <a:r>
              <a:rPr lang="es-ES" sz="8000" b="1" dirty="0">
                <a:solidFill>
                  <a:srgbClr val="000000"/>
                </a:solidFill>
                <a:effectLst/>
                <a:latin typeface="Gotham-Book" pitchFamily="50" charset="0"/>
                <a:ea typeface="Arial Unicode MS"/>
                <a:cs typeface="Times New Roman" panose="02020603050405020304" pitchFamily="18" charset="0"/>
              </a:rPr>
              <a:t>Hechos 13:22</a:t>
            </a:r>
            <a:endParaRPr lang="es-ES" sz="8000" dirty="0">
              <a:effectLst/>
              <a:latin typeface="Gotham-Book" pitchFamily="50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s-ES" sz="6600" dirty="0">
              <a:latin typeface="Gotham-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352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5DC7566F-E766-45C8-9522-40FACAD99D6E}"/>
              </a:ext>
            </a:extLst>
          </p:cNvPr>
          <p:cNvSpPr txBox="1"/>
          <p:nvPr/>
        </p:nvSpPr>
        <p:spPr>
          <a:xfrm>
            <a:off x="8229600" y="2102504"/>
            <a:ext cx="8991600" cy="6101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s-ES" sz="9000" b="1" dirty="0">
                <a:solidFill>
                  <a:srgbClr val="000000"/>
                </a:solidFill>
                <a:effectLst/>
                <a:latin typeface="Gotham-Book" pitchFamily="50" charset="0"/>
                <a:ea typeface="Arial Unicode MS"/>
                <a:cs typeface="Times New Roman" panose="02020603050405020304" pitchFamily="18" charset="0"/>
              </a:rPr>
              <a:t>Principales errores en la vida de David</a:t>
            </a:r>
            <a:endParaRPr lang="es-ES" sz="9000" dirty="0">
              <a:effectLst/>
              <a:latin typeface="Gotham-Book" pitchFamily="50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s-ES" sz="8000" dirty="0">
              <a:latin typeface="Gotham-Book" pitchFamily="50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0E2B030-34E4-43F3-BEAB-70E4F22509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9134" y="6324600"/>
            <a:ext cx="7653866" cy="43053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DC21F1B-CF77-4F02-AB63-4CFF6BF89C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7" r="18426" b="12371"/>
          <a:stretch/>
        </p:blipFill>
        <p:spPr>
          <a:xfrm>
            <a:off x="228600" y="1790700"/>
            <a:ext cx="77724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189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DBBC12A8-A1FF-4133-8B3F-9978BD74124C}"/>
              </a:ext>
            </a:extLst>
          </p:cNvPr>
          <p:cNvSpPr txBox="1"/>
          <p:nvPr/>
        </p:nvSpPr>
        <p:spPr>
          <a:xfrm>
            <a:off x="25400" y="1216146"/>
            <a:ext cx="18872200" cy="749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ES" sz="4200" dirty="0">
                <a:solidFill>
                  <a:srgbClr val="000000"/>
                </a:solidFill>
                <a:effectLst/>
                <a:latin typeface="Gotham-Light" pitchFamily="50" charset="0"/>
                <a:ea typeface="Arial Unicode MS"/>
                <a:cs typeface="Gotham-Light" pitchFamily="50" charset="0"/>
              </a:rPr>
              <a:t>David fue un guerrero que hizo derramar mucha sangre </a:t>
            </a:r>
            <a:r>
              <a:rPr lang="es-ES" sz="4200" b="1" dirty="0">
                <a:solidFill>
                  <a:srgbClr val="000000"/>
                </a:solidFill>
                <a:effectLst/>
                <a:latin typeface="Gotham-Light" pitchFamily="50" charset="0"/>
                <a:ea typeface="Arial Unicode MS"/>
                <a:cs typeface="Gotham-Light" pitchFamily="50" charset="0"/>
              </a:rPr>
              <a:t>(1ª Cr. 22:8) </a:t>
            </a:r>
            <a:endParaRPr lang="es-ES" sz="4200" dirty="0">
              <a:effectLst/>
              <a:latin typeface="Gotham-Light" pitchFamily="50" charset="0"/>
              <a:ea typeface="MS Mincho" panose="02020609040205080304" pitchFamily="49" charset="-128"/>
              <a:cs typeface="Gotham-Light" pitchFamily="50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15F1004-4497-4C8C-8F90-2253DBEB4A3C}"/>
              </a:ext>
            </a:extLst>
          </p:cNvPr>
          <p:cNvSpPr txBox="1"/>
          <p:nvPr/>
        </p:nvSpPr>
        <p:spPr>
          <a:xfrm>
            <a:off x="0" y="4275288"/>
            <a:ext cx="15738977" cy="7920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ES" sz="4200" dirty="0">
                <a:solidFill>
                  <a:srgbClr val="000000"/>
                </a:solidFill>
                <a:effectLst/>
                <a:latin typeface="Gotham-Light" pitchFamily="50" charset="0"/>
                <a:ea typeface="Arial Unicode MS"/>
                <a:cs typeface="Gotham-Light" pitchFamily="50" charset="0"/>
              </a:rPr>
              <a:t>David cometió adulterio con Betsabé </a:t>
            </a:r>
            <a:r>
              <a:rPr lang="es-ES" sz="4200" b="1" dirty="0">
                <a:solidFill>
                  <a:srgbClr val="000000"/>
                </a:solidFill>
                <a:effectLst/>
                <a:latin typeface="Gotham-Light" pitchFamily="50" charset="0"/>
                <a:ea typeface="Arial Unicode MS"/>
                <a:cs typeface="Gotham-Light" pitchFamily="50" charset="0"/>
              </a:rPr>
              <a:t>(2ª S. 11:4)</a:t>
            </a:r>
            <a:r>
              <a:rPr lang="es-ES" sz="4200" dirty="0">
                <a:solidFill>
                  <a:srgbClr val="000000"/>
                </a:solidFill>
                <a:effectLst/>
                <a:latin typeface="Gotham-Light" pitchFamily="50" charset="0"/>
                <a:ea typeface="Arial Unicode MS"/>
                <a:cs typeface="Gotham-Light" pitchFamily="50" charset="0"/>
              </a:rPr>
              <a:t> </a:t>
            </a:r>
            <a:endParaRPr lang="es-ES" sz="4200" dirty="0">
              <a:effectLst/>
              <a:latin typeface="Gotham-Light" pitchFamily="50" charset="0"/>
              <a:ea typeface="MS Mincho" panose="02020609040205080304" pitchFamily="49" charset="-128"/>
              <a:cs typeface="Gotham-Light" pitchFamily="50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D6F2117-DF19-4E34-9355-A08DAC540B8F}"/>
              </a:ext>
            </a:extLst>
          </p:cNvPr>
          <p:cNvSpPr txBox="1"/>
          <p:nvPr/>
        </p:nvSpPr>
        <p:spPr>
          <a:xfrm>
            <a:off x="0" y="2457780"/>
            <a:ext cx="18059399" cy="1535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ES" sz="4200" dirty="0">
                <a:solidFill>
                  <a:srgbClr val="000000"/>
                </a:solidFill>
                <a:effectLst/>
                <a:latin typeface="Gotham-Light" pitchFamily="50" charset="0"/>
                <a:ea typeface="Arial Unicode MS"/>
                <a:cs typeface="Gotham-Light" pitchFamily="50" charset="0"/>
              </a:rPr>
              <a:t>David, al saber que Betsabé estaba embarazada, ordenó colocar a su esposo Urías al frente de la batalla donde murió </a:t>
            </a:r>
            <a:r>
              <a:rPr lang="es-ES" sz="4200" b="1" dirty="0">
                <a:solidFill>
                  <a:srgbClr val="000000"/>
                </a:solidFill>
                <a:effectLst/>
                <a:latin typeface="Gotham-Light" pitchFamily="50" charset="0"/>
                <a:ea typeface="Arial Unicode MS"/>
                <a:cs typeface="Gotham-Light" pitchFamily="50" charset="0"/>
              </a:rPr>
              <a:t>(2ª S. 11:5-17)</a:t>
            </a:r>
            <a:endParaRPr lang="es-ES" sz="4200" dirty="0">
              <a:effectLst/>
              <a:latin typeface="Gotham-Light" pitchFamily="50" charset="0"/>
              <a:ea typeface="MS Mincho" panose="02020609040205080304" pitchFamily="49" charset="-128"/>
              <a:cs typeface="Gotham-Light" pitchFamily="50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8BD6E1F-8DD5-49C9-9FDB-4BFDD9F145A4}"/>
              </a:ext>
            </a:extLst>
          </p:cNvPr>
          <p:cNvSpPr txBox="1"/>
          <p:nvPr/>
        </p:nvSpPr>
        <p:spPr>
          <a:xfrm>
            <a:off x="76200" y="5418288"/>
            <a:ext cx="15738977" cy="7920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ES" sz="4200" dirty="0">
                <a:solidFill>
                  <a:srgbClr val="000000"/>
                </a:solidFill>
                <a:effectLst/>
                <a:latin typeface="Gotham-Light" pitchFamily="50" charset="0"/>
                <a:ea typeface="Arial Unicode MS"/>
                <a:cs typeface="Gotham-Light" pitchFamily="50" charset="0"/>
              </a:rPr>
              <a:t>David tuvo varias esposas </a:t>
            </a:r>
            <a:r>
              <a:rPr lang="es-ES" sz="4200" b="1" dirty="0">
                <a:solidFill>
                  <a:srgbClr val="000000"/>
                </a:solidFill>
                <a:effectLst/>
                <a:latin typeface="Gotham-Light" pitchFamily="50" charset="0"/>
                <a:ea typeface="Arial Unicode MS"/>
                <a:cs typeface="Gotham-Light" pitchFamily="50" charset="0"/>
              </a:rPr>
              <a:t>(2ª S. 3:1-5)</a:t>
            </a:r>
            <a:r>
              <a:rPr lang="es-ES" sz="4200" dirty="0">
                <a:solidFill>
                  <a:srgbClr val="000000"/>
                </a:solidFill>
                <a:effectLst/>
                <a:latin typeface="Gotham-Light" pitchFamily="50" charset="0"/>
                <a:ea typeface="Arial Unicode MS"/>
                <a:cs typeface="Gotham-Light" pitchFamily="50" charset="0"/>
              </a:rPr>
              <a:t> </a:t>
            </a:r>
            <a:endParaRPr lang="es-ES" sz="4200" dirty="0">
              <a:effectLst/>
              <a:latin typeface="Gotham-Light" pitchFamily="50" charset="0"/>
              <a:ea typeface="MS Mincho" panose="02020609040205080304" pitchFamily="49" charset="-128"/>
              <a:cs typeface="Gotham-Light" pitchFamily="50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485B1BF-8CAF-4DFC-B79D-85E426461494}"/>
              </a:ext>
            </a:extLst>
          </p:cNvPr>
          <p:cNvSpPr txBox="1"/>
          <p:nvPr/>
        </p:nvSpPr>
        <p:spPr>
          <a:xfrm>
            <a:off x="76200" y="6819900"/>
            <a:ext cx="17866894" cy="1535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ES" sz="4200" dirty="0">
                <a:solidFill>
                  <a:srgbClr val="000000"/>
                </a:solidFill>
                <a:effectLst/>
                <a:latin typeface="Gotham-Light" pitchFamily="50" charset="0"/>
                <a:ea typeface="Arial Unicode MS"/>
                <a:cs typeface="Gotham-Light" pitchFamily="50" charset="0"/>
              </a:rPr>
              <a:t>David fue un padre negligente, y su familia estuvo llena de disensiones y tragedias </a:t>
            </a:r>
            <a:r>
              <a:rPr lang="es-ES" sz="4200" b="1" dirty="0">
                <a:solidFill>
                  <a:srgbClr val="000000"/>
                </a:solidFill>
                <a:latin typeface="Gotham-Light" pitchFamily="50" charset="0"/>
                <a:ea typeface="Arial Unicode MS"/>
                <a:cs typeface="Gotham-Light" pitchFamily="50" charset="0"/>
              </a:rPr>
              <a:t> </a:t>
            </a:r>
            <a:r>
              <a:rPr lang="es-ES" sz="4200" b="1" dirty="0">
                <a:solidFill>
                  <a:srgbClr val="000000"/>
                </a:solidFill>
                <a:effectLst/>
                <a:latin typeface="Gotham-Light" pitchFamily="50" charset="0"/>
                <a:ea typeface="Arial Unicode MS"/>
                <a:cs typeface="Gotham-Light" pitchFamily="50" charset="0"/>
              </a:rPr>
              <a:t>(2ª S. 13:15-18, 28-29; 18:33) </a:t>
            </a:r>
            <a:endParaRPr lang="es-ES" sz="4200" dirty="0">
              <a:effectLst/>
              <a:latin typeface="Gotham-Light" pitchFamily="50" charset="0"/>
              <a:ea typeface="MS Mincho" panose="02020609040205080304" pitchFamily="49" charset="-128"/>
              <a:cs typeface="Gotham-Light" pitchFamily="50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27B9C8DF-8A14-4AD3-96A4-81CAC0FF05E1}"/>
              </a:ext>
            </a:extLst>
          </p:cNvPr>
          <p:cNvSpPr txBox="1"/>
          <p:nvPr/>
        </p:nvSpPr>
        <p:spPr>
          <a:xfrm>
            <a:off x="114300" y="8637408"/>
            <a:ext cx="18059399" cy="1492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ES" sz="4200" dirty="0">
                <a:solidFill>
                  <a:srgbClr val="000000"/>
                </a:solidFill>
                <a:effectLst/>
                <a:latin typeface="Gotham-Light" pitchFamily="50" charset="0"/>
                <a:ea typeface="Arial Unicode MS"/>
                <a:cs typeface="Gotham-Light" pitchFamily="50" charset="0"/>
              </a:rPr>
              <a:t>Contrariando la orden del Señor, David censó sus tropas, haciendo que 70 mil personas murieran por una plaga </a:t>
            </a:r>
            <a:r>
              <a:rPr lang="es-ES" sz="4200" b="1" dirty="0">
                <a:solidFill>
                  <a:srgbClr val="000000"/>
                </a:solidFill>
                <a:effectLst/>
                <a:latin typeface="Gotham-Light" pitchFamily="50" charset="0"/>
                <a:ea typeface="Arial Unicode MS"/>
                <a:cs typeface="Gotham-Light" pitchFamily="50" charset="0"/>
              </a:rPr>
              <a:t>(2ª S. 24:10, 15)</a:t>
            </a:r>
            <a:r>
              <a:rPr lang="es-ES" sz="4200" dirty="0">
                <a:solidFill>
                  <a:srgbClr val="000000"/>
                </a:solidFill>
                <a:effectLst/>
                <a:latin typeface="Gotham-Light" pitchFamily="50" charset="0"/>
                <a:ea typeface="Arial Unicode MS"/>
                <a:cs typeface="Gotham-Light" pitchFamily="50" charset="0"/>
              </a:rPr>
              <a:t> </a:t>
            </a:r>
            <a:endParaRPr lang="es-ES" sz="4200" dirty="0">
              <a:effectLst/>
              <a:latin typeface="Gotham-Light" pitchFamily="50" charset="0"/>
              <a:ea typeface="MS Mincho" panose="02020609040205080304" pitchFamily="49" charset="-128"/>
              <a:cs typeface="Gotham-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9018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3360AC9E-34B1-4F50-809C-AFD43DB9AB1F}"/>
              </a:ext>
            </a:extLst>
          </p:cNvPr>
          <p:cNvSpPr txBox="1"/>
          <p:nvPr/>
        </p:nvSpPr>
        <p:spPr>
          <a:xfrm>
            <a:off x="615894" y="896755"/>
            <a:ext cx="7571371" cy="650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ES" sz="7500" b="1" dirty="0">
                <a:solidFill>
                  <a:srgbClr val="000000"/>
                </a:solidFill>
                <a:effectLst/>
                <a:latin typeface="Gotham-Book" pitchFamily="50" charset="0"/>
                <a:ea typeface="Arial Unicode MS"/>
                <a:cs typeface="Times New Roman" panose="02020603050405020304" pitchFamily="18" charset="0"/>
              </a:rPr>
              <a:t>La vida de David es un reflejo de la Gracia de Dios</a:t>
            </a:r>
            <a:endParaRPr lang="es-ES" sz="7500" dirty="0">
              <a:effectLst/>
              <a:latin typeface="Gotham-Book" pitchFamily="50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ctr"/>
            <a:endParaRPr lang="es-ES" sz="7200" dirty="0">
              <a:latin typeface="Gotham-Book" pitchFamily="50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A7E6ED7-3FE1-45B4-8362-D9DFF66534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95" y="5524500"/>
            <a:ext cx="7571371" cy="52578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771B620-342D-48A7-8141-EEFB163477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246" y="-26068"/>
            <a:ext cx="9224754" cy="1031306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0D06D49-EEAE-4352-8756-9A3CB0D04B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3400" y="372497"/>
            <a:ext cx="1898705" cy="104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412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97E0E30-9174-4992-A5AF-42467AE2291C}"/>
              </a:ext>
            </a:extLst>
          </p:cNvPr>
          <p:cNvSpPr txBox="1"/>
          <p:nvPr/>
        </p:nvSpPr>
        <p:spPr>
          <a:xfrm>
            <a:off x="204035" y="2692241"/>
            <a:ext cx="18083965" cy="763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5000" dirty="0">
                <a:solidFill>
                  <a:srgbClr val="000000"/>
                </a:solidFill>
                <a:effectLst/>
                <a:latin typeface="Gotham-Book" pitchFamily="50" charset="0"/>
                <a:ea typeface="Arial Unicode MS"/>
                <a:cs typeface="Times New Roman" panose="02020603050405020304" pitchFamily="18" charset="0"/>
              </a:rPr>
              <a:t>Era un cruel traficante de esclavos. </a:t>
            </a:r>
          </a:p>
          <a:p>
            <a:pPr algn="ctr">
              <a:lnSpc>
                <a:spcPct val="150000"/>
              </a:lnSpc>
            </a:pPr>
            <a:r>
              <a:rPr lang="es-ES" sz="5000" dirty="0">
                <a:solidFill>
                  <a:srgbClr val="000000"/>
                </a:solidFill>
                <a:effectLst/>
                <a:latin typeface="Gotham-Book" pitchFamily="50" charset="0"/>
                <a:ea typeface="Arial Unicode MS"/>
                <a:cs typeface="Times New Roman" panose="02020603050405020304" pitchFamily="18" charset="0"/>
              </a:rPr>
              <a:t>Él se describió a sí mismo como un “infeliz” hombre, perdido y en absoluta ceguera espiritual. </a:t>
            </a:r>
          </a:p>
          <a:p>
            <a:pPr algn="ctr">
              <a:lnSpc>
                <a:spcPct val="150000"/>
              </a:lnSpc>
            </a:pPr>
            <a:r>
              <a:rPr lang="es-ES" sz="5000" dirty="0">
                <a:solidFill>
                  <a:srgbClr val="000000"/>
                </a:solidFill>
                <a:effectLst/>
                <a:latin typeface="Gotham-Book" pitchFamily="50" charset="0"/>
                <a:ea typeface="Arial Unicode MS"/>
                <a:cs typeface="Times New Roman" panose="02020603050405020304" pitchFamily="18" charset="0"/>
              </a:rPr>
              <a:t>Pero un día, la gracia de Dios se aprovechó de una furiosa tempestad para hacer que el corazón de este comerciante de esclavos sintiera miedo. </a:t>
            </a:r>
          </a:p>
          <a:p>
            <a:pPr algn="ctr"/>
            <a:endParaRPr lang="es-ES" sz="4000" dirty="0">
              <a:latin typeface="Gotham-Book" pitchFamily="50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9E3DA7F-31A6-4CF3-A03D-823495A4F7DC}"/>
              </a:ext>
            </a:extLst>
          </p:cNvPr>
          <p:cNvSpPr txBox="1"/>
          <p:nvPr/>
        </p:nvSpPr>
        <p:spPr>
          <a:xfrm>
            <a:off x="1905000" y="876300"/>
            <a:ext cx="14478000" cy="1341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ES" sz="7500" b="1" dirty="0">
                <a:solidFill>
                  <a:srgbClr val="000000"/>
                </a:solidFill>
                <a:effectLst/>
                <a:latin typeface="Gotham Bold" panose="02000803030000020004" pitchFamily="2" charset="0"/>
                <a:ea typeface="Arial Unicode MS"/>
                <a:cs typeface="Times New Roman" panose="02020603050405020304" pitchFamily="18" charset="0"/>
              </a:rPr>
              <a:t>John Newton (1725-1807)</a:t>
            </a:r>
            <a:endParaRPr lang="es-ES" sz="7500" b="1" dirty="0">
              <a:latin typeface="Gotham Bold" panose="02000803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668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09D1E1B8-4466-43C0-AC10-559F874C06D5}"/>
              </a:ext>
            </a:extLst>
          </p:cNvPr>
          <p:cNvSpPr txBox="1"/>
          <p:nvPr/>
        </p:nvSpPr>
        <p:spPr>
          <a:xfrm>
            <a:off x="0" y="847070"/>
            <a:ext cx="17830800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6000" dirty="0">
                <a:solidFill>
                  <a:srgbClr val="000000"/>
                </a:solidFill>
                <a:latin typeface="Gotham-Book" pitchFamily="50" charset="0"/>
                <a:ea typeface="Arial Unicode MS"/>
                <a:cs typeface="Times New Roman" panose="02020603050405020304" pitchFamily="18" charset="0"/>
              </a:rPr>
              <a:t>Aquella tormenta lo condujo a una conversión genuina y produjo un cambio dramático en su corazón y en su manera de vivir. </a:t>
            </a:r>
          </a:p>
          <a:p>
            <a:pPr algn="ctr">
              <a:lnSpc>
                <a:spcPct val="150000"/>
              </a:lnSpc>
            </a:pPr>
            <a:endParaRPr lang="es-ES" sz="6000" i="1" dirty="0">
              <a:solidFill>
                <a:srgbClr val="000000"/>
              </a:solidFill>
              <a:latin typeface="Gotham-Book" pitchFamily="50" charset="0"/>
              <a:ea typeface="Arial Unicode MS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s-ES" sz="6000" i="1" dirty="0">
                <a:solidFill>
                  <a:srgbClr val="000000"/>
                </a:solidFill>
                <a:latin typeface="Gotham-Book" pitchFamily="50" charset="0"/>
                <a:ea typeface="Arial Unicode MS"/>
                <a:cs typeface="Times New Roman" panose="02020603050405020304" pitchFamily="18" charset="0"/>
              </a:rPr>
              <a:t>        </a:t>
            </a:r>
            <a:r>
              <a:rPr lang="es-ES" sz="6000" b="1" i="1" dirty="0">
                <a:solidFill>
                  <a:srgbClr val="000000"/>
                </a:solidFill>
                <a:latin typeface="Gotham-Book" pitchFamily="50" charset="0"/>
                <a:ea typeface="Arial Unicode MS"/>
                <a:cs typeface="Times New Roman" panose="02020603050405020304" pitchFamily="18" charset="0"/>
              </a:rPr>
              <a:t>Escribió el famoso himno</a:t>
            </a:r>
          </a:p>
          <a:p>
            <a:pPr>
              <a:lnSpc>
                <a:spcPct val="150000"/>
              </a:lnSpc>
            </a:pPr>
            <a:r>
              <a:rPr lang="es-ES" sz="6000" b="1" i="1" dirty="0">
                <a:solidFill>
                  <a:srgbClr val="000000"/>
                </a:solidFill>
                <a:latin typeface="Gotham-Book" pitchFamily="50" charset="0"/>
                <a:ea typeface="Arial Unicode MS"/>
                <a:cs typeface="Times New Roman" panose="02020603050405020304" pitchFamily="18" charset="0"/>
              </a:rPr>
              <a:t>              “Sublime gracia” </a:t>
            </a:r>
          </a:p>
          <a:p>
            <a:pPr algn="ctr"/>
            <a:endParaRPr lang="es-ES" sz="6000" dirty="0">
              <a:latin typeface="Gotham-Book" pitchFamily="50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8CFA654-46C3-624E-9066-7EE2464939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400" y="4838700"/>
            <a:ext cx="5588000" cy="5448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74904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E8113B92-ABAC-4050-B5EF-28A8262CE133}"/>
              </a:ext>
            </a:extLst>
          </p:cNvPr>
          <p:cNvSpPr txBox="1"/>
          <p:nvPr/>
        </p:nvSpPr>
        <p:spPr>
          <a:xfrm>
            <a:off x="571500" y="1409700"/>
            <a:ext cx="17145000" cy="7932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7000" dirty="0">
                <a:solidFill>
                  <a:srgbClr val="000000"/>
                </a:solidFill>
                <a:effectLst/>
                <a:latin typeface="Gotham-Book" pitchFamily="50" charset="0"/>
                <a:ea typeface="Arial Unicode MS"/>
                <a:cs typeface="Times New Roman" panose="02020603050405020304" pitchFamily="18" charset="0"/>
              </a:rPr>
              <a:t>Ser cristiano no significa que usted y yo no vamos a pecar. Volveremos a pecar, pero el pecado dejará de ser un patrón de conducta predominante </a:t>
            </a:r>
          </a:p>
          <a:p>
            <a:pPr algn="ctr">
              <a:lnSpc>
                <a:spcPct val="150000"/>
              </a:lnSpc>
            </a:pPr>
            <a:r>
              <a:rPr lang="es-ES" sz="7000" dirty="0">
                <a:solidFill>
                  <a:srgbClr val="000000"/>
                </a:solidFill>
                <a:effectLst/>
                <a:latin typeface="Gotham-Book" pitchFamily="50" charset="0"/>
                <a:ea typeface="Arial Unicode MS"/>
                <a:cs typeface="Times New Roman" panose="02020603050405020304" pitchFamily="18" charset="0"/>
              </a:rPr>
              <a:t>en nuestra vida. </a:t>
            </a:r>
          </a:p>
        </p:txBody>
      </p:sp>
    </p:spTree>
    <p:extLst>
      <p:ext uri="{BB962C8B-B14F-4D97-AF65-F5344CB8AC3E}">
        <p14:creationId xmlns:p14="http://schemas.microsoft.com/office/powerpoint/2010/main" val="27129255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AC8998E4-506E-487C-8E00-7AED6D896847}"/>
              </a:ext>
            </a:extLst>
          </p:cNvPr>
          <p:cNvSpPr txBox="1"/>
          <p:nvPr/>
        </p:nvSpPr>
        <p:spPr>
          <a:xfrm>
            <a:off x="-190500" y="1638300"/>
            <a:ext cx="18669000" cy="8010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ES" sz="6500" dirty="0">
                <a:solidFill>
                  <a:srgbClr val="000000"/>
                </a:solidFill>
                <a:effectLst/>
                <a:latin typeface="Gotham-Book" pitchFamily="50" charset="0"/>
                <a:ea typeface="Arial Unicode MS"/>
                <a:cs typeface="Times New Roman" panose="02020603050405020304" pitchFamily="18" charset="0"/>
              </a:rPr>
              <a:t>Cuando pecamos, puesto que el Espíritu Santo vive en nosotros, entonces nos sentimos culpables y nace en el corazón </a:t>
            </a:r>
          </a:p>
          <a:p>
            <a:pPr algn="ctr">
              <a:lnSpc>
                <a:spcPct val="115000"/>
              </a:lnSpc>
            </a:pPr>
            <a:r>
              <a:rPr lang="es-ES" sz="6500" dirty="0">
                <a:solidFill>
                  <a:srgbClr val="000000"/>
                </a:solidFill>
                <a:effectLst/>
                <a:latin typeface="Gotham-Book" pitchFamily="50" charset="0"/>
                <a:ea typeface="Arial Unicode MS"/>
                <a:cs typeface="Times New Roman" panose="02020603050405020304" pitchFamily="18" charset="0"/>
              </a:rPr>
              <a:t>un deseo de arrepentirnos para que el </a:t>
            </a:r>
          </a:p>
          <a:p>
            <a:pPr algn="ctr">
              <a:lnSpc>
                <a:spcPct val="115000"/>
              </a:lnSpc>
            </a:pPr>
            <a:r>
              <a:rPr lang="es-ES" sz="6500" dirty="0">
                <a:solidFill>
                  <a:srgbClr val="000000"/>
                </a:solidFill>
                <a:effectLst/>
                <a:latin typeface="Gotham-Book" pitchFamily="50" charset="0"/>
                <a:ea typeface="Arial Unicode MS"/>
                <a:cs typeface="Times New Roman" panose="02020603050405020304" pitchFamily="18" charset="0"/>
              </a:rPr>
              <a:t>gozo de nuestra amistad con Dios </a:t>
            </a:r>
          </a:p>
          <a:p>
            <a:pPr algn="ctr">
              <a:lnSpc>
                <a:spcPct val="115000"/>
              </a:lnSpc>
            </a:pPr>
            <a:r>
              <a:rPr lang="es-ES" sz="6500" dirty="0">
                <a:solidFill>
                  <a:srgbClr val="000000"/>
                </a:solidFill>
                <a:effectLst/>
                <a:latin typeface="Gotham-Book" pitchFamily="50" charset="0"/>
                <a:ea typeface="Arial Unicode MS"/>
                <a:cs typeface="Times New Roman" panose="02020603050405020304" pitchFamily="18" charset="0"/>
              </a:rPr>
              <a:t>pueda ser restablecida </a:t>
            </a:r>
          </a:p>
          <a:p>
            <a:pPr algn="ctr">
              <a:lnSpc>
                <a:spcPct val="115000"/>
              </a:lnSpc>
            </a:pPr>
            <a:r>
              <a:rPr lang="es-ES" sz="6500" dirty="0">
                <a:solidFill>
                  <a:srgbClr val="000000"/>
                </a:solidFill>
                <a:effectLst/>
                <a:latin typeface="Gotham-Book" pitchFamily="50" charset="0"/>
                <a:ea typeface="Arial Unicode MS"/>
                <a:cs typeface="Times New Roman" panose="02020603050405020304" pitchFamily="18" charset="0"/>
              </a:rPr>
              <a:t>(Sal. 51:12) </a:t>
            </a:r>
            <a:endParaRPr lang="es-ES" sz="6500" dirty="0">
              <a:latin typeface="Gotham-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042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B99A91B-88C8-48A2-A48D-3F4C65E2C96F}"/>
              </a:ext>
            </a:extLst>
          </p:cNvPr>
          <p:cNvSpPr txBox="1"/>
          <p:nvPr/>
        </p:nvSpPr>
        <p:spPr>
          <a:xfrm>
            <a:off x="9906000" y="1790700"/>
            <a:ext cx="9525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0" b="1" dirty="0">
                <a:solidFill>
                  <a:srgbClr val="000000"/>
                </a:solidFill>
                <a:effectLst/>
                <a:latin typeface="Gotham Bold" panose="02000803030000020004" pitchFamily="2" charset="0"/>
                <a:ea typeface="Arial Unicode MS"/>
                <a:cs typeface="Times New Roman" panose="02020603050405020304" pitchFamily="18" charset="0"/>
              </a:rPr>
              <a:t>PRIMERA PARTE</a:t>
            </a:r>
          </a:p>
          <a:p>
            <a:r>
              <a:rPr lang="es-ES" sz="6000" b="1" dirty="0">
                <a:solidFill>
                  <a:srgbClr val="000000"/>
                </a:solidFill>
                <a:effectLst/>
                <a:latin typeface="Gotham Bold" panose="02000803030000020004" pitchFamily="2" charset="0"/>
                <a:ea typeface="Arial Unicode MS"/>
                <a:cs typeface="Times New Roman" panose="02020603050405020304" pitchFamily="18" charset="0"/>
              </a:rPr>
              <a:t> </a:t>
            </a:r>
            <a:endParaRPr lang="es-ES" sz="6000" dirty="0">
              <a:latin typeface="Gotham Bold" panose="02000803030000020004" pitchFamily="2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F83B2E21-3B4B-4C02-A1CD-0D75B23B0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68200" y="3479170"/>
            <a:ext cx="1951246" cy="1962809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ADAEB5D2-8531-4F04-BF35-63AFB6D5A71C}"/>
              </a:ext>
            </a:extLst>
          </p:cNvPr>
          <p:cNvSpPr/>
          <p:nvPr/>
        </p:nvSpPr>
        <p:spPr>
          <a:xfrm>
            <a:off x="-12510" y="-23315"/>
            <a:ext cx="8645406" cy="103103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894B31C-4DE0-4580-8EFC-B600899605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r="32405"/>
          <a:stretch/>
        </p:blipFill>
        <p:spPr>
          <a:xfrm>
            <a:off x="-12510" y="-23315"/>
            <a:ext cx="8428180" cy="1032680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F9F8930-F159-4477-92F8-A63AECCE2F58}"/>
              </a:ext>
            </a:extLst>
          </p:cNvPr>
          <p:cNvSpPr txBox="1"/>
          <p:nvPr/>
        </p:nvSpPr>
        <p:spPr>
          <a:xfrm>
            <a:off x="9089408" y="5441979"/>
            <a:ext cx="918267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9000" b="1" i="1" dirty="0">
                <a:effectLst/>
                <a:latin typeface="Gotham Bold" panose="02000803030000020004" pitchFamily="2" charset="0"/>
                <a:ea typeface="Arial Unicode MS"/>
                <a:cs typeface="Times New Roman" panose="02020603050405020304" pitchFamily="18" charset="0"/>
              </a:rPr>
              <a:t>LA BÚSQUEDA</a:t>
            </a:r>
          </a:p>
          <a:p>
            <a:pPr algn="ctr">
              <a:lnSpc>
                <a:spcPct val="150000"/>
              </a:lnSpc>
            </a:pPr>
            <a:r>
              <a:rPr lang="es-ES" sz="9000" b="1" i="1" dirty="0">
                <a:effectLst/>
                <a:latin typeface="Gotham Bold" panose="02000803030000020004" pitchFamily="2" charset="0"/>
                <a:ea typeface="Arial Unicode MS"/>
                <a:cs typeface="Times New Roman" panose="02020603050405020304" pitchFamily="18" charset="0"/>
              </a:rPr>
              <a:t>DE DIOS</a:t>
            </a:r>
            <a:endParaRPr lang="es-ES" sz="9000" i="1" dirty="0">
              <a:effectLst/>
              <a:latin typeface="Gotham Bold" panose="02000803030000020004" pitchFamily="2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ctr"/>
            <a:endParaRPr lang="es-ES" sz="7200" dirty="0">
              <a:solidFill>
                <a:schemeClr val="bg1"/>
              </a:solidFill>
              <a:latin typeface="Gotham Bold" panose="02000803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94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5E50037-08F9-4070-8B9E-B49C9B25FCB9}"/>
              </a:ext>
            </a:extLst>
          </p:cNvPr>
          <p:cNvSpPr txBox="1"/>
          <p:nvPr/>
        </p:nvSpPr>
        <p:spPr>
          <a:xfrm>
            <a:off x="342901" y="1257300"/>
            <a:ext cx="1760219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_tradnl" sz="5500" dirty="0">
                <a:solidFill>
                  <a:srgbClr val="000000"/>
                </a:solidFill>
                <a:effectLst/>
                <a:latin typeface="Gotham-Light" pitchFamily="50" charset="0"/>
                <a:ea typeface="Arial Unicode MS"/>
                <a:cs typeface="Gotham-Light" pitchFamily="50" charset="0"/>
              </a:rPr>
              <a:t>En las Escrituras, con frecuencia se representa a Dios como si estuviera </a:t>
            </a:r>
            <a:r>
              <a:rPr lang="es-ES_tradnl" sz="5500" b="1" i="1" dirty="0">
                <a:solidFill>
                  <a:srgbClr val="000000"/>
                </a:solidFill>
                <a:effectLst/>
                <a:latin typeface="Gotham-Light" pitchFamily="50" charset="0"/>
                <a:ea typeface="Arial Unicode MS"/>
                <a:cs typeface="Gotham-Light" pitchFamily="50" charset="0"/>
              </a:rPr>
              <a:t>buscando a un hombre </a:t>
            </a:r>
            <a:r>
              <a:rPr lang="es-ES_tradnl" sz="5500" dirty="0">
                <a:solidFill>
                  <a:srgbClr val="000000"/>
                </a:solidFill>
                <a:effectLst/>
                <a:latin typeface="Gotham-Light" pitchFamily="50" charset="0"/>
                <a:ea typeface="Arial Unicode MS"/>
                <a:cs typeface="Gotham-Light" pitchFamily="50" charset="0"/>
              </a:rPr>
              <a:t>de un cierto tipo y no a varios hombres, sino a un solo hombre. No a un grupo, sino a un individuo. </a:t>
            </a:r>
            <a:endParaRPr lang="es-ES" sz="5500" dirty="0">
              <a:effectLst/>
              <a:latin typeface="Gotham-Light" pitchFamily="50" charset="0"/>
              <a:ea typeface="MS Mincho" panose="02020609040205080304" pitchFamily="49" charset="-128"/>
              <a:cs typeface="Gotham-Light" pitchFamily="50" charset="0"/>
            </a:endParaRPr>
          </a:p>
          <a:p>
            <a:endParaRPr lang="es-ES" sz="4800" dirty="0">
              <a:latin typeface="Gotham-Light" pitchFamily="50" charset="0"/>
              <a:cs typeface="Gotham-Light" pitchFamily="50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98D1C193-8AFC-5242-839F-F3C4170EC6AC}"/>
              </a:ext>
            </a:extLst>
          </p:cNvPr>
          <p:cNvSpPr/>
          <p:nvPr/>
        </p:nvSpPr>
        <p:spPr>
          <a:xfrm>
            <a:off x="495301" y="7429500"/>
            <a:ext cx="1729739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5000" b="1" dirty="0">
                <a:solidFill>
                  <a:srgbClr val="000000"/>
                </a:solidFill>
                <a:latin typeface="Avenir Book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Ez. 22:30</a:t>
            </a:r>
            <a:r>
              <a:rPr lang="es-ES" sz="5000" dirty="0">
                <a:solidFill>
                  <a:srgbClr val="000000"/>
                </a:solidFill>
                <a:latin typeface="Avenir Book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s-ES" sz="5000" b="1" i="1" dirty="0">
                <a:solidFill>
                  <a:srgbClr val="000000"/>
                </a:solidFill>
                <a:latin typeface="Avenir Book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busqué entre ellos hombre </a:t>
            </a:r>
            <a:r>
              <a:rPr lang="es-ES" sz="5000" dirty="0">
                <a:solidFill>
                  <a:srgbClr val="000000"/>
                </a:solidFill>
                <a:latin typeface="Avenir Book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 hiciese vallado y que se pusiese en la brecha</a:t>
            </a:r>
            <a:r>
              <a:rPr lang="es-ES" sz="5000" dirty="0">
                <a:latin typeface="Avenir Book" panose="02000503020000020003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s-ES" sz="5000" dirty="0">
                <a:solidFill>
                  <a:srgbClr val="000000"/>
                </a:solidFill>
                <a:latin typeface="Avenir Book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delante de mí, a favor de la tierra, para que yo no la destruyese; y </a:t>
            </a:r>
            <a:r>
              <a:rPr lang="es-ES" sz="5000" b="1" i="1" u="sng" dirty="0">
                <a:solidFill>
                  <a:srgbClr val="000000"/>
                </a:solidFill>
                <a:latin typeface="Avenir Book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 lo hallé.</a:t>
            </a:r>
            <a:endParaRPr lang="es-ES" sz="5000" b="1" i="1" u="sng" dirty="0">
              <a:latin typeface="Avenir Book" panose="02000503020000020003" pitchFamily="2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047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891ACE3-2ED1-4993-ABB4-57115F63FE96}"/>
              </a:ext>
            </a:extLst>
          </p:cNvPr>
          <p:cNvSpPr txBox="1"/>
          <p:nvPr/>
        </p:nvSpPr>
        <p:spPr>
          <a:xfrm>
            <a:off x="228600" y="1028700"/>
            <a:ext cx="17373596" cy="8654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_tradnl" sz="5500" dirty="0">
                <a:solidFill>
                  <a:srgbClr val="000000"/>
                </a:solidFill>
                <a:effectLst/>
                <a:latin typeface="Gotham-Light" pitchFamily="50" charset="0"/>
                <a:ea typeface="Arial Unicode MS"/>
                <a:cs typeface="Gotham-Light" pitchFamily="50" charset="0"/>
              </a:rPr>
              <a:t>Cuando Dios descubre a un hombre que corresponde a sus exigencias espirituales, </a:t>
            </a:r>
          </a:p>
          <a:p>
            <a:pPr algn="just">
              <a:lnSpc>
                <a:spcPct val="150000"/>
              </a:lnSpc>
            </a:pPr>
            <a:r>
              <a:rPr lang="es-ES_tradnl" sz="5500" dirty="0">
                <a:solidFill>
                  <a:srgbClr val="000000"/>
                </a:solidFill>
                <a:effectLst/>
                <a:latin typeface="Gotham-Light" pitchFamily="50" charset="0"/>
                <a:ea typeface="Arial Unicode MS"/>
                <a:cs typeface="Gotham-Light" pitchFamily="50" charset="0"/>
              </a:rPr>
              <a:t>que está dispuesto a pagar el precio </a:t>
            </a:r>
          </a:p>
          <a:p>
            <a:pPr algn="just">
              <a:lnSpc>
                <a:spcPct val="150000"/>
              </a:lnSpc>
            </a:pPr>
            <a:r>
              <a:rPr lang="es-ES_tradnl" sz="5500" dirty="0">
                <a:solidFill>
                  <a:srgbClr val="000000"/>
                </a:solidFill>
                <a:effectLst/>
                <a:latin typeface="Gotham-Light" pitchFamily="50" charset="0"/>
                <a:ea typeface="Arial Unicode MS"/>
                <a:cs typeface="Gotham-Light" pitchFamily="50" charset="0"/>
              </a:rPr>
              <a:t>total del discipulado, lo usa al </a:t>
            </a:r>
          </a:p>
          <a:p>
            <a:pPr algn="just">
              <a:lnSpc>
                <a:spcPct val="150000"/>
              </a:lnSpc>
            </a:pPr>
            <a:r>
              <a:rPr lang="es-ES_tradnl" sz="5500" dirty="0">
                <a:solidFill>
                  <a:srgbClr val="000000"/>
                </a:solidFill>
                <a:effectLst/>
                <a:latin typeface="Gotham-Light" pitchFamily="50" charset="0"/>
                <a:ea typeface="Arial Unicode MS"/>
                <a:cs typeface="Gotham-Light" pitchFamily="50" charset="0"/>
              </a:rPr>
              <a:t>máximo, sin que importen sus </a:t>
            </a:r>
          </a:p>
          <a:p>
            <a:pPr algn="just">
              <a:lnSpc>
                <a:spcPct val="150000"/>
              </a:lnSpc>
            </a:pPr>
            <a:r>
              <a:rPr lang="es-ES_tradnl" sz="5500" dirty="0">
                <a:solidFill>
                  <a:srgbClr val="000000"/>
                </a:solidFill>
                <a:effectLst/>
                <a:latin typeface="Gotham-Light" pitchFamily="50" charset="0"/>
                <a:ea typeface="Arial Unicode MS"/>
                <a:cs typeface="Gotham-Light" pitchFamily="50" charset="0"/>
              </a:rPr>
              <a:t>limitaciones. </a:t>
            </a:r>
            <a:r>
              <a:rPr lang="es-ES_tradnl" sz="5500" b="1" dirty="0">
                <a:solidFill>
                  <a:srgbClr val="000000"/>
                </a:solidFill>
                <a:effectLst/>
                <a:latin typeface="Gotham-Light" pitchFamily="50" charset="0"/>
                <a:ea typeface="Arial Unicode MS"/>
                <a:cs typeface="Gotham-Light" pitchFamily="50" charset="0"/>
              </a:rPr>
              <a:t>(J. Oswald Sanders) </a:t>
            </a:r>
            <a:endParaRPr lang="es-ES" sz="5500" dirty="0">
              <a:effectLst/>
              <a:latin typeface="Gotham-Light" pitchFamily="50" charset="0"/>
              <a:ea typeface="MS Mincho" panose="02020609040205080304" pitchFamily="49" charset="-128"/>
              <a:cs typeface="Gotham-Light" pitchFamily="50" charset="0"/>
            </a:endParaRPr>
          </a:p>
          <a:p>
            <a:pPr>
              <a:lnSpc>
                <a:spcPct val="150000"/>
              </a:lnSpc>
            </a:pPr>
            <a:endParaRPr lang="es-ES" sz="4800" dirty="0">
              <a:latin typeface="Gotham-Light" pitchFamily="50" charset="0"/>
              <a:cs typeface="Gotham-Light" pitchFamily="50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32FE643-8322-8446-9562-A5878E66E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2484" y="3390900"/>
            <a:ext cx="5186916" cy="66792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5489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B99A91B-88C8-48A2-A48D-3F4C65E2C96F}"/>
              </a:ext>
            </a:extLst>
          </p:cNvPr>
          <p:cNvSpPr txBox="1"/>
          <p:nvPr/>
        </p:nvSpPr>
        <p:spPr>
          <a:xfrm>
            <a:off x="9079930" y="3258115"/>
            <a:ext cx="9525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0" b="1" dirty="0">
                <a:solidFill>
                  <a:srgbClr val="000000"/>
                </a:solidFill>
                <a:latin typeface="Gotham Bold" panose="02000803030000020004" pitchFamily="2" charset="0"/>
                <a:ea typeface="Arial Unicode MS"/>
                <a:cs typeface="Times New Roman" panose="02020603050405020304" pitchFamily="18" charset="0"/>
              </a:rPr>
              <a:t>Capítulo 1</a:t>
            </a:r>
            <a:endParaRPr lang="es-ES" sz="8000" b="1" dirty="0">
              <a:solidFill>
                <a:srgbClr val="000000"/>
              </a:solidFill>
              <a:effectLst/>
              <a:latin typeface="Gotham Bold" panose="02000803030000020004" pitchFamily="2" charset="0"/>
              <a:ea typeface="Arial Unicode MS"/>
              <a:cs typeface="Times New Roman" panose="02020603050405020304" pitchFamily="18" charset="0"/>
            </a:endParaRPr>
          </a:p>
          <a:p>
            <a:r>
              <a:rPr lang="es-ES" sz="6000" b="1" dirty="0">
                <a:solidFill>
                  <a:srgbClr val="000000"/>
                </a:solidFill>
                <a:effectLst/>
                <a:latin typeface="Gotham Bold" panose="02000803030000020004" pitchFamily="2" charset="0"/>
                <a:ea typeface="Arial Unicode MS"/>
                <a:cs typeface="Times New Roman" panose="02020603050405020304" pitchFamily="18" charset="0"/>
              </a:rPr>
              <a:t> </a:t>
            </a:r>
            <a:endParaRPr lang="es-ES" sz="6000" dirty="0">
              <a:latin typeface="Gotham Bold" panose="02000803030000020004" pitchFamily="2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DAEB5D2-8531-4F04-BF35-63AFB6D5A71C}"/>
              </a:ext>
            </a:extLst>
          </p:cNvPr>
          <p:cNvSpPr/>
          <p:nvPr/>
        </p:nvSpPr>
        <p:spPr>
          <a:xfrm>
            <a:off x="-12510" y="-23315"/>
            <a:ext cx="8645406" cy="103103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F9F8930-F159-4477-92F8-A63AECCE2F58}"/>
              </a:ext>
            </a:extLst>
          </p:cNvPr>
          <p:cNvSpPr txBox="1"/>
          <p:nvPr/>
        </p:nvSpPr>
        <p:spPr>
          <a:xfrm>
            <a:off x="9079930" y="5905500"/>
            <a:ext cx="918267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0" b="1" dirty="0">
                <a:effectLst/>
                <a:latin typeface="Gotham Bold" panose="02000803030000020004" pitchFamily="2" charset="0"/>
                <a:ea typeface="Arial Unicode MS"/>
                <a:cs typeface="Times New Roman" panose="02020603050405020304" pitchFamily="18" charset="0"/>
              </a:rPr>
              <a:t>¿CUÁL ES EL ANHELO DE SU CORAZÓN?</a:t>
            </a:r>
          </a:p>
          <a:p>
            <a:endParaRPr lang="es-ES" sz="8000" dirty="0">
              <a:effectLst/>
              <a:latin typeface="Gotham Bold" panose="02000803030000020004" pitchFamily="2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ctr"/>
            <a:endParaRPr lang="es-ES" sz="7200" dirty="0">
              <a:solidFill>
                <a:schemeClr val="bg1"/>
              </a:solidFill>
              <a:latin typeface="Gotham Bold" panose="02000803030000020004" pitchFamily="2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EC955B-3B66-46D2-9056-81942A214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3200" y="1034698"/>
            <a:ext cx="2286000" cy="310519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2E56239-C15C-4D6E-AC9B-5C50F8C285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1" r="11122"/>
          <a:stretch/>
        </p:blipFill>
        <p:spPr>
          <a:xfrm>
            <a:off x="-12510" y="-16042"/>
            <a:ext cx="8470710" cy="1034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642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B8411EBE-0CB8-416E-A6DA-CF6EA90E5DCF}"/>
              </a:ext>
            </a:extLst>
          </p:cNvPr>
          <p:cNvSpPr txBox="1"/>
          <p:nvPr/>
        </p:nvSpPr>
        <p:spPr>
          <a:xfrm>
            <a:off x="347913" y="1790700"/>
            <a:ext cx="17592174" cy="2573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ES" sz="7500" b="1" dirty="0">
                <a:solidFill>
                  <a:srgbClr val="000000"/>
                </a:solidFill>
                <a:effectLst/>
                <a:latin typeface="Gotham-Book" pitchFamily="50" charset="0"/>
                <a:ea typeface="Arial Unicode MS"/>
                <a:cs typeface="Times New Roman" panose="02020603050405020304" pitchFamily="18" charset="0"/>
              </a:rPr>
              <a:t>¿Qué podemos aprender de David?</a:t>
            </a:r>
            <a:endParaRPr lang="es-ES" sz="7500" dirty="0">
              <a:effectLst/>
              <a:latin typeface="Gotham-Book" pitchFamily="50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ctr"/>
            <a:endParaRPr lang="es-ES" sz="7500" dirty="0">
              <a:latin typeface="Gotham-Book" pitchFamily="50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F969484-A2C7-4278-B1BC-52872D9B094B}"/>
              </a:ext>
            </a:extLst>
          </p:cNvPr>
          <p:cNvSpPr txBox="1"/>
          <p:nvPr/>
        </p:nvSpPr>
        <p:spPr>
          <a:xfrm>
            <a:off x="495300" y="4762500"/>
            <a:ext cx="172974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ES" sz="8000" dirty="0">
                <a:solidFill>
                  <a:srgbClr val="000000"/>
                </a:solidFill>
                <a:effectLst/>
                <a:latin typeface="Gotham-Book" pitchFamily="50" charset="0"/>
                <a:ea typeface="Arial Unicode MS"/>
                <a:cs typeface="Times New Roman" panose="02020603050405020304" pitchFamily="18" charset="0"/>
              </a:rPr>
              <a:t>La vida de David ofrece la posibilidad de hacer un estudio fascinante sobre </a:t>
            </a:r>
            <a:r>
              <a:rPr lang="es-ES" sz="8000" b="1" i="1" dirty="0">
                <a:solidFill>
                  <a:srgbClr val="000000"/>
                </a:solidFill>
                <a:effectLst/>
                <a:latin typeface="Gotham-Book" pitchFamily="50" charset="0"/>
                <a:ea typeface="Arial Unicode MS"/>
                <a:cs typeface="Times New Roman" panose="02020603050405020304" pitchFamily="18" charset="0"/>
              </a:rPr>
              <a:t>EL CARÁCTER</a:t>
            </a:r>
            <a:r>
              <a:rPr lang="es-ES" sz="8000" dirty="0">
                <a:solidFill>
                  <a:srgbClr val="000000"/>
                </a:solidFill>
                <a:effectLst/>
                <a:latin typeface="Gotham-Book" pitchFamily="50" charset="0"/>
                <a:ea typeface="Arial Unicode MS"/>
                <a:cs typeface="Times New Roman" panose="02020603050405020304" pitchFamily="18" charset="0"/>
              </a:rPr>
              <a:t>. </a:t>
            </a:r>
            <a:endParaRPr lang="es-ES" sz="8000" dirty="0">
              <a:effectLst/>
              <a:latin typeface="Gotham-Book" pitchFamily="50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ctr"/>
            <a:endParaRPr lang="es-ES" sz="6000" dirty="0">
              <a:latin typeface="Gotham-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4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4075CFC9-B54C-284B-AA78-4E2904CE70D2}"/>
              </a:ext>
            </a:extLst>
          </p:cNvPr>
          <p:cNvSpPr/>
          <p:nvPr/>
        </p:nvSpPr>
        <p:spPr>
          <a:xfrm>
            <a:off x="419100" y="880794"/>
            <a:ext cx="17449800" cy="8344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7500" b="1" u="sng" baseline="30000" dirty="0">
                <a:solidFill>
                  <a:srgbClr val="000000"/>
                </a:solidFill>
                <a:latin typeface="Avenir Book" panose="02000503020000020003" pitchFamily="2" charset="0"/>
              </a:rPr>
              <a:t>1ª TIMOTEO 3:1-7</a:t>
            </a:r>
          </a:p>
          <a:p>
            <a:pPr algn="just">
              <a:lnSpc>
                <a:spcPct val="150000"/>
              </a:lnSpc>
            </a:pPr>
            <a:r>
              <a:rPr lang="es-ES" sz="5200" b="1" baseline="30000" dirty="0">
                <a:solidFill>
                  <a:srgbClr val="000000"/>
                </a:solidFill>
                <a:latin typeface="Avenir Book" panose="02000503020000020003" pitchFamily="2" charset="0"/>
              </a:rPr>
              <a:t>1</a:t>
            </a:r>
            <a:r>
              <a:rPr lang="es-ES" sz="5200" dirty="0">
                <a:solidFill>
                  <a:srgbClr val="000000"/>
                </a:solidFill>
                <a:latin typeface="Avenir Book" panose="02000503020000020003" pitchFamily="2" charset="0"/>
              </a:rPr>
              <a:t>Si alguno anhela obispado, buena obra desea.</a:t>
            </a:r>
          </a:p>
          <a:p>
            <a:pPr algn="just">
              <a:lnSpc>
                <a:spcPct val="150000"/>
              </a:lnSpc>
            </a:pPr>
            <a:r>
              <a:rPr lang="es-ES" sz="5200" b="1" baseline="30000" dirty="0">
                <a:solidFill>
                  <a:srgbClr val="000000"/>
                </a:solidFill>
                <a:latin typeface="Avenir Book" panose="02000503020000020003" pitchFamily="2" charset="0"/>
              </a:rPr>
              <a:t>2 </a:t>
            </a:r>
            <a:r>
              <a:rPr lang="es-ES" sz="5200" dirty="0">
                <a:solidFill>
                  <a:srgbClr val="000000"/>
                </a:solidFill>
                <a:latin typeface="Avenir Book" panose="02000503020000020003" pitchFamily="2" charset="0"/>
              </a:rPr>
              <a:t>Pero </a:t>
            </a:r>
            <a:r>
              <a:rPr lang="es-ES" sz="5200" b="1" i="1" u="sng" dirty="0">
                <a:solidFill>
                  <a:srgbClr val="000000"/>
                </a:solidFill>
                <a:latin typeface="Avenir Book" panose="02000503020000020003" pitchFamily="2" charset="0"/>
              </a:rPr>
              <a:t>es necesario</a:t>
            </a:r>
            <a:r>
              <a:rPr lang="es-ES" sz="5200" b="1" i="1" dirty="0">
                <a:solidFill>
                  <a:srgbClr val="000000"/>
                </a:solidFill>
                <a:latin typeface="Avenir Book" panose="02000503020000020003" pitchFamily="2" charset="0"/>
              </a:rPr>
              <a:t> </a:t>
            </a:r>
            <a:r>
              <a:rPr lang="es-ES" sz="5200" dirty="0">
                <a:solidFill>
                  <a:srgbClr val="000000"/>
                </a:solidFill>
                <a:latin typeface="Avenir Book" panose="02000503020000020003" pitchFamily="2" charset="0"/>
              </a:rPr>
              <a:t>que el obispo sea </a:t>
            </a:r>
            <a:r>
              <a:rPr lang="es-ES" sz="5200" i="1" dirty="0">
                <a:solidFill>
                  <a:srgbClr val="000000"/>
                </a:solidFill>
                <a:latin typeface="Avenir Book" panose="02000503020000020003" pitchFamily="2" charset="0"/>
              </a:rPr>
              <a:t>irreprensible, marido de una sola mujer, sobrio, prudente, decoroso, hospedador, apto para enseñar;</a:t>
            </a:r>
          </a:p>
          <a:p>
            <a:pPr algn="just">
              <a:lnSpc>
                <a:spcPct val="150000"/>
              </a:lnSpc>
            </a:pPr>
            <a:r>
              <a:rPr lang="es-ES" sz="5200" b="1" baseline="30000" dirty="0">
                <a:solidFill>
                  <a:srgbClr val="000000"/>
                </a:solidFill>
                <a:latin typeface="Avenir Book" panose="02000503020000020003" pitchFamily="2" charset="0"/>
              </a:rPr>
              <a:t>3 </a:t>
            </a:r>
            <a:r>
              <a:rPr lang="es-ES" sz="5200" i="1" dirty="0">
                <a:solidFill>
                  <a:srgbClr val="000000"/>
                </a:solidFill>
                <a:latin typeface="Avenir Book" panose="02000503020000020003" pitchFamily="2" charset="0"/>
              </a:rPr>
              <a:t>no dado al vino, no pendenciero, no codicioso de ganancias deshonestas, sino amable, apacible, no avaro;</a:t>
            </a:r>
          </a:p>
        </p:txBody>
      </p:sp>
    </p:spTree>
    <p:extLst>
      <p:ext uri="{BB962C8B-B14F-4D97-AF65-F5344CB8AC3E}">
        <p14:creationId xmlns:p14="http://schemas.microsoft.com/office/powerpoint/2010/main" val="4142926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4075CFC9-B54C-284B-AA78-4E2904CE70D2}"/>
              </a:ext>
            </a:extLst>
          </p:cNvPr>
          <p:cNvSpPr/>
          <p:nvPr/>
        </p:nvSpPr>
        <p:spPr>
          <a:xfrm>
            <a:off x="190500" y="363319"/>
            <a:ext cx="18326100" cy="10495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5200" b="1" baseline="30000" dirty="0">
                <a:solidFill>
                  <a:srgbClr val="000000"/>
                </a:solidFill>
                <a:latin typeface="Avenir Book" panose="02000503020000020003" pitchFamily="2" charset="0"/>
              </a:rPr>
              <a:t>4 </a:t>
            </a:r>
            <a:r>
              <a:rPr lang="es-ES" sz="5200" i="1" dirty="0">
                <a:solidFill>
                  <a:srgbClr val="000000"/>
                </a:solidFill>
                <a:latin typeface="Avenir Book" panose="02000503020000020003" pitchFamily="2" charset="0"/>
              </a:rPr>
              <a:t>que gobierne bien su casa, que tenga a sus </a:t>
            </a:r>
          </a:p>
          <a:p>
            <a:pPr algn="just">
              <a:lnSpc>
                <a:spcPct val="150000"/>
              </a:lnSpc>
            </a:pPr>
            <a:r>
              <a:rPr lang="es-ES" sz="5200" i="1" dirty="0">
                <a:solidFill>
                  <a:srgbClr val="000000"/>
                </a:solidFill>
                <a:latin typeface="Avenir Book" panose="02000503020000020003" pitchFamily="2" charset="0"/>
              </a:rPr>
              <a:t>  hijos en sujeción con toda honestidad</a:t>
            </a:r>
          </a:p>
          <a:p>
            <a:pPr algn="just">
              <a:lnSpc>
                <a:spcPct val="150000"/>
              </a:lnSpc>
            </a:pPr>
            <a:r>
              <a:rPr lang="es-ES" sz="5200" b="1" baseline="30000" dirty="0">
                <a:solidFill>
                  <a:srgbClr val="000000"/>
                </a:solidFill>
                <a:latin typeface="Avenir Book" panose="02000503020000020003" pitchFamily="2" charset="0"/>
              </a:rPr>
              <a:t>5 </a:t>
            </a:r>
            <a:r>
              <a:rPr lang="es-ES" sz="5200" dirty="0">
                <a:solidFill>
                  <a:srgbClr val="000000"/>
                </a:solidFill>
                <a:latin typeface="Avenir Book" panose="02000503020000020003" pitchFamily="2" charset="0"/>
              </a:rPr>
              <a:t>(pues el que no sabe gobernar su propia casa, </a:t>
            </a:r>
          </a:p>
          <a:p>
            <a:pPr algn="just">
              <a:lnSpc>
                <a:spcPct val="150000"/>
              </a:lnSpc>
            </a:pPr>
            <a:r>
              <a:rPr lang="es-ES" sz="5200" dirty="0">
                <a:solidFill>
                  <a:srgbClr val="000000"/>
                </a:solidFill>
                <a:latin typeface="Avenir Book" panose="02000503020000020003" pitchFamily="2" charset="0"/>
              </a:rPr>
              <a:t>¿cómo cuidará de la iglesia de Dios?);</a:t>
            </a:r>
          </a:p>
          <a:p>
            <a:pPr>
              <a:lnSpc>
                <a:spcPct val="150000"/>
              </a:lnSpc>
            </a:pPr>
            <a:r>
              <a:rPr lang="es-ES" sz="5200" b="1" baseline="30000" dirty="0">
                <a:solidFill>
                  <a:srgbClr val="000000"/>
                </a:solidFill>
                <a:latin typeface="Avenir Book" panose="02000503020000020003" pitchFamily="2" charset="0"/>
              </a:rPr>
              <a:t>6 </a:t>
            </a:r>
            <a:r>
              <a:rPr lang="es-ES" sz="5200" dirty="0">
                <a:latin typeface="Avenir Book" panose="02000503020000020003" pitchFamily="2" charset="0"/>
              </a:rPr>
              <a:t>no un neófito, no sea que envaneciéndose caiga en la condenación del diablo.</a:t>
            </a:r>
          </a:p>
          <a:p>
            <a:pPr>
              <a:lnSpc>
                <a:spcPct val="150000"/>
              </a:lnSpc>
            </a:pPr>
            <a:r>
              <a:rPr lang="es-ES" sz="5200" b="1" baseline="30000" dirty="0">
                <a:latin typeface="Avenir Book" panose="02000503020000020003" pitchFamily="2" charset="0"/>
              </a:rPr>
              <a:t>7 </a:t>
            </a:r>
            <a:r>
              <a:rPr lang="es-ES" sz="5200" dirty="0">
                <a:latin typeface="Avenir Book" panose="02000503020000020003" pitchFamily="2" charset="0"/>
              </a:rPr>
              <a:t>También </a:t>
            </a:r>
            <a:r>
              <a:rPr lang="es-ES" sz="5200" b="1" i="1" u="sng" dirty="0">
                <a:latin typeface="Avenir Book" panose="02000503020000020003" pitchFamily="2" charset="0"/>
              </a:rPr>
              <a:t>es necesario </a:t>
            </a:r>
            <a:r>
              <a:rPr lang="es-ES" sz="5200" dirty="0">
                <a:latin typeface="Avenir Book" panose="02000503020000020003" pitchFamily="2" charset="0"/>
              </a:rPr>
              <a:t>que tenga buen testimonio de los de afuera, para que no caiga en descrédito y en lazo del diablo.</a:t>
            </a:r>
          </a:p>
          <a:p>
            <a:pPr algn="just"/>
            <a:endParaRPr lang="es-ES" sz="5200" b="0" i="0" dirty="0">
              <a:solidFill>
                <a:srgbClr val="000000"/>
              </a:solidFill>
              <a:effectLst/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938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6D8088FB-D079-234A-8B51-9B7658C951D3}"/>
              </a:ext>
            </a:extLst>
          </p:cNvPr>
          <p:cNvSpPr/>
          <p:nvPr/>
        </p:nvSpPr>
        <p:spPr>
          <a:xfrm>
            <a:off x="381000" y="-422683"/>
            <a:ext cx="17602200" cy="12195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7500" b="1" u="sng" baseline="30000" dirty="0">
                <a:solidFill>
                  <a:srgbClr val="000000"/>
                </a:solidFill>
                <a:latin typeface="Avenir Book" panose="02000503020000020003" pitchFamily="2" charset="0"/>
              </a:rPr>
              <a:t>1ª TIMOTEO 3:8-10, 12</a:t>
            </a:r>
            <a:endParaRPr lang="es-ES" sz="7500" dirty="0">
              <a:solidFill>
                <a:srgbClr val="000000"/>
              </a:solidFill>
              <a:latin typeface="Avenir Book" panose="02000503020000020003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s-ES" sz="5000" b="1" baseline="30000" dirty="0">
                <a:solidFill>
                  <a:srgbClr val="000000"/>
                </a:solidFill>
                <a:latin typeface="Avenir Book" panose="02000503020000020003" pitchFamily="2" charset="0"/>
              </a:rPr>
              <a:t>8 </a:t>
            </a:r>
            <a:r>
              <a:rPr lang="es-ES" sz="5000" dirty="0">
                <a:solidFill>
                  <a:srgbClr val="000000"/>
                </a:solidFill>
                <a:latin typeface="Avenir Book" panose="02000503020000020003" pitchFamily="2" charset="0"/>
              </a:rPr>
              <a:t>Los diáconos asimismo </a:t>
            </a:r>
            <a:r>
              <a:rPr lang="es-ES" sz="5000" b="1" i="1" u="sng" dirty="0">
                <a:solidFill>
                  <a:srgbClr val="000000"/>
                </a:solidFill>
                <a:latin typeface="Avenir Book" panose="02000503020000020003" pitchFamily="2" charset="0"/>
              </a:rPr>
              <a:t>deben ser </a:t>
            </a:r>
            <a:r>
              <a:rPr lang="es-ES" sz="5000" dirty="0">
                <a:solidFill>
                  <a:srgbClr val="000000"/>
                </a:solidFill>
                <a:latin typeface="Avenir Book" panose="02000503020000020003" pitchFamily="2" charset="0"/>
              </a:rPr>
              <a:t>honestos, sin doblez, no dados a mucho vino, no codiciosos de ganancias deshonestas;</a:t>
            </a:r>
          </a:p>
          <a:p>
            <a:pPr algn="just">
              <a:lnSpc>
                <a:spcPct val="150000"/>
              </a:lnSpc>
            </a:pPr>
            <a:r>
              <a:rPr lang="es-ES" sz="5000" b="1" baseline="30000" dirty="0">
                <a:solidFill>
                  <a:srgbClr val="000000"/>
                </a:solidFill>
                <a:latin typeface="Avenir Book" panose="02000503020000020003" pitchFamily="2" charset="0"/>
              </a:rPr>
              <a:t>9 </a:t>
            </a:r>
            <a:r>
              <a:rPr lang="es-ES" sz="5000" dirty="0">
                <a:solidFill>
                  <a:srgbClr val="000000"/>
                </a:solidFill>
                <a:latin typeface="Avenir Book" panose="02000503020000020003" pitchFamily="2" charset="0"/>
              </a:rPr>
              <a:t>que guarden el misterio de la fe con limpia conciencia.</a:t>
            </a:r>
          </a:p>
          <a:p>
            <a:pPr algn="just">
              <a:lnSpc>
                <a:spcPct val="150000"/>
              </a:lnSpc>
            </a:pPr>
            <a:r>
              <a:rPr lang="es-ES" sz="5000" b="1" baseline="30000" dirty="0">
                <a:solidFill>
                  <a:srgbClr val="000000"/>
                </a:solidFill>
                <a:latin typeface="Avenir Book" panose="02000503020000020003" pitchFamily="2" charset="0"/>
              </a:rPr>
              <a:t>10 </a:t>
            </a:r>
            <a:r>
              <a:rPr lang="es-ES" sz="5000" dirty="0">
                <a:solidFill>
                  <a:srgbClr val="000000"/>
                </a:solidFill>
                <a:latin typeface="Avenir Book" panose="02000503020000020003" pitchFamily="2" charset="0"/>
              </a:rPr>
              <a:t>Y éstos también sean sometidos a prueba primero, </a:t>
            </a:r>
          </a:p>
          <a:p>
            <a:pPr algn="just">
              <a:lnSpc>
                <a:spcPct val="150000"/>
              </a:lnSpc>
            </a:pPr>
            <a:r>
              <a:rPr lang="es-ES" sz="5000" dirty="0">
                <a:solidFill>
                  <a:srgbClr val="000000"/>
                </a:solidFill>
                <a:latin typeface="Avenir Book" panose="02000503020000020003" pitchFamily="2" charset="0"/>
              </a:rPr>
              <a:t> y entonces ejerzan el diaconado, si son irreprensibles.</a:t>
            </a:r>
          </a:p>
          <a:p>
            <a:pPr algn="just">
              <a:lnSpc>
                <a:spcPct val="150000"/>
              </a:lnSpc>
            </a:pPr>
            <a:r>
              <a:rPr lang="es-ES" sz="5000" b="1" baseline="30000" dirty="0">
                <a:solidFill>
                  <a:srgbClr val="000000"/>
                </a:solidFill>
                <a:latin typeface="Avenir Book" panose="02000503020000020003" pitchFamily="2" charset="0"/>
              </a:rPr>
              <a:t>12 </a:t>
            </a:r>
            <a:r>
              <a:rPr lang="es-ES" sz="5000" dirty="0">
                <a:latin typeface="Avenir Book" panose="02000503020000020003" pitchFamily="2" charset="0"/>
              </a:rPr>
              <a:t>Los diáconos sean maridos de una sola mujer, y que gobiernen bien sus hijos y sus casas.</a:t>
            </a:r>
            <a:endParaRPr lang="es-ES" sz="5000" dirty="0">
              <a:solidFill>
                <a:srgbClr val="000000"/>
              </a:solidFill>
              <a:latin typeface="Avenir Book" panose="02000503020000020003" pitchFamily="2" charset="0"/>
            </a:endParaRPr>
          </a:p>
          <a:p>
            <a:pPr algn="just">
              <a:lnSpc>
                <a:spcPct val="150000"/>
              </a:lnSpc>
            </a:pPr>
            <a:endParaRPr lang="es-ES" sz="5400" b="0" i="0" dirty="0">
              <a:solidFill>
                <a:srgbClr val="000000"/>
              </a:solidFill>
              <a:effectLst/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01280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7050</TotalTime>
  <Words>717</Words>
  <Application>Microsoft Macintosh PowerPoint</Application>
  <PresentationFormat>Personalizado</PresentationFormat>
  <Paragraphs>58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6" baseType="lpstr">
      <vt:lpstr>Gotham Bold</vt:lpstr>
      <vt:lpstr>Gotham-Book</vt:lpstr>
      <vt:lpstr>Montserrat Light</vt:lpstr>
      <vt:lpstr>Calibri</vt:lpstr>
      <vt:lpstr>Optima</vt:lpstr>
      <vt:lpstr>Arial</vt:lpstr>
      <vt:lpstr>Avenir Book</vt:lpstr>
      <vt:lpstr>Gotham-Light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RPEREZ</dc:creator>
  <cp:lastModifiedBy>Microsoft Office User</cp:lastModifiedBy>
  <cp:revision>169</cp:revision>
  <dcterms:created xsi:type="dcterms:W3CDTF">2006-08-16T00:00:00Z</dcterms:created>
  <dcterms:modified xsi:type="dcterms:W3CDTF">2021-03-11T14:32:52Z</dcterms:modified>
  <dc:identifier>DAEJdFlZSwY</dc:identifier>
</cp:coreProperties>
</file>