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26" r:id="rId1"/>
  </p:sldMasterIdLst>
  <p:notesMasterIdLst>
    <p:notesMasterId r:id="rId24"/>
  </p:notesMasterIdLst>
  <p:handoutMasterIdLst>
    <p:handoutMasterId r:id="rId25"/>
  </p:handoutMasterIdLst>
  <p:sldIdLst>
    <p:sldId id="520" r:id="rId2"/>
    <p:sldId id="510" r:id="rId3"/>
    <p:sldId id="524" r:id="rId4"/>
    <p:sldId id="545" r:id="rId5"/>
    <p:sldId id="578" r:id="rId6"/>
    <p:sldId id="549" r:id="rId7"/>
    <p:sldId id="560" r:id="rId8"/>
    <p:sldId id="552" r:id="rId9"/>
    <p:sldId id="563" r:id="rId10"/>
    <p:sldId id="556" r:id="rId11"/>
    <p:sldId id="557" r:id="rId12"/>
    <p:sldId id="566" r:id="rId13"/>
    <p:sldId id="573" r:id="rId14"/>
    <p:sldId id="579" r:id="rId15"/>
    <p:sldId id="574" r:id="rId16"/>
    <p:sldId id="561" r:id="rId17"/>
    <p:sldId id="575" r:id="rId18"/>
    <p:sldId id="577" r:id="rId19"/>
    <p:sldId id="576" r:id="rId20"/>
    <p:sldId id="562" r:id="rId21"/>
    <p:sldId id="572" r:id="rId22"/>
    <p:sldId id="571" r:id="rId23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Gotham Bold" panose="020F0502020204030204" pitchFamily="34" charset="0"/>
      <p:regular r:id="rId32"/>
      <p:bold r:id="rId33"/>
      <p:italic r:id="rId34"/>
      <p:boldItalic r:id="rId35"/>
    </p:embeddedFont>
    <p:embeddedFont>
      <p:font typeface="Meiryo" panose="020B0604030504040204" pitchFamily="34" charset="-128"/>
      <p:regular r:id="rId36"/>
      <p:bold r:id="rId37"/>
      <p:italic r:id="rId38"/>
      <p:boldItalic r:id="rId39"/>
    </p:embeddedFont>
    <p:embeddedFont>
      <p:font typeface="Montserrat Light" pitchFamily="2" charset="77"/>
      <p:regular r:id="rId40"/>
    </p:embeddedFont>
    <p:embeddedFont>
      <p:font typeface="Rockwell" panose="02060603020205020403" pitchFamily="18" charset="77"/>
      <p:regular r:id="rId41"/>
      <p:bold r:id="rId42"/>
      <p:italic r:id="rId43"/>
      <p:boldItalic r:id="rId4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608"/>
    <a:srgbClr val="FFF089"/>
    <a:srgbClr val="FBDD62"/>
    <a:srgbClr val="CEA389"/>
    <a:srgbClr val="196FB6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31" autoAdjust="0"/>
    <p:restoredTop sz="94662" autoAdjust="0"/>
  </p:normalViewPr>
  <p:slideViewPr>
    <p:cSldViewPr>
      <p:cViewPr varScale="1">
        <p:scale>
          <a:sx n="75" d="100"/>
          <a:sy n="75" d="100"/>
        </p:scale>
        <p:origin x="67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F60ECF8-B5EA-4555-B4FC-77B25605B3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5DF9AA1-59E0-414D-A940-D8BD469F99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E86D7-EE6C-4EDC-86C7-2D06174448A2}" type="datetimeFigureOut">
              <a:rPr lang="es-ES" smtClean="0"/>
              <a:t>30/9/21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38A7B16-E1A4-4069-90D1-29C12751CD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F87F3A4-C7C0-4F15-A2E4-C57B4076F9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CD424-D625-4545-92AF-B410892187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9892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CBDE4-121A-42F8-8F33-6D4E03F3BE2D}" type="datetimeFigureOut">
              <a:rPr lang="es-ES" smtClean="0"/>
              <a:t>30/9/21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86E4A-866D-4841-844A-0630AD3846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5155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F71D34-EDA6-44AB-9CBB-0BC622CA82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A2348F-7F00-4BBB-872C-7CD77579A4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66676F-3CD2-47FA-936E-63B5884AB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6C86B2-39DF-4B1E-88E0-EAB646624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616800-E372-4FF7-84BF-F26B61FDB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52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C9CEA5-CCDD-4645-8164-B4A7EC679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C514AC1-83CC-47ED-8D17-61F26FDACE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F30109-9A1F-4BF3-B8AE-0C247C31D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449772-08EB-49F1-863D-DD2C65206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82AA3F-4FD0-4AEF-A273-EFEB66334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50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B1CE55-6B7F-4C87-839E-73DC99436D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6847C6-14F6-4AF6-A276-C81BAABD55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6E79D3-7E74-4D59-8021-A52881983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D63C8E-C404-469F-8BA5-A1A2D8B9C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F12C84-FFBF-4892-BC72-E0A91F1C6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C20917-551E-4030-A80A-3858EF4CB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327185-47D8-4605-B792-3664C5393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06B882-49F8-4D82-8F14-40EC8DE0C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8E0152-FB1B-4853-9416-A7916FC5A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584E8B-5F81-4DD2-9AA3-4932331C0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02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074C65-4A3A-4F42-808F-4A45974C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19397E-6853-4668-AFD6-A9588A30B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D598BE-B36B-417F-B643-321D30831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2E4996-8FB5-4818-8E94-217632CC2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1CEFD0-0829-4A8D-AA32-D7B2B0E6A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85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5361F2-4C8C-40F4-BD51-F282CB378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2949B9-6C3A-4DEE-9A52-B05669B49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1CE0786-3A1C-4E7D-9D40-B7033F4FE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5EF6A08-6B5B-42E0-87A3-24D3FC651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9/30/21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33DBD37-35E5-4BB0-B430-B7305BBD4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AD0F02-1C48-44B1-B5FA-A8E5CB54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24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B2CC08-2584-4C01-9EDE-53CED6022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A0DECB-0A5D-4E0A-8561-1D8E5ECE4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4CFBCFC-8900-4009-9E0D-97F4E7DC5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D61D754-71C4-4BDA-9628-B84E24E15C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243C711-287F-469F-A592-BEE5F3F868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735414C-B04C-442E-832B-37E5921D0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9/30/21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5156E43-E3AE-46E1-A0F8-CEE26BEDF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242F6D9-A71F-42A5-9936-2504D953F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1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080F47-ACB0-471B-956F-A0B2A36A6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882F7C6-05AD-43F8-9AC3-32347F71B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9/30/21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F6CBE7-4091-4E55-B4F3-DE37D83D6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937B774-9A3D-4C8D-926D-DAE283434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67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AC15C30-4789-49E6-8A8F-62863B065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9/30/21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91EC254-8AE9-4C40-8BF0-8E78A1AC4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D48100-513A-427F-86F7-533709288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26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9FAE85-3A28-4EDF-9F7D-F643D9B1B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FB1CC6-3187-435F-82F1-B9CD1D679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8BA8E9-5E8E-49DF-B88E-BE304D9E4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36C9EF-E717-4F91-B42D-D49E4D24A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9/30/21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C8405C-7681-4F2F-B831-19049E535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487A3B-C718-439A-97A3-ED2601CDB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465C31-A1DA-4513-8AE2-CBB6AAFD6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27DA303-BA98-47D5-8EA9-59DFCE8C6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131AD25-60A0-4779-A76C-7BA317752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B8128D-8377-497C-ADA1-048AC58FC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9/30/21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EAA748-BE8A-433E-A5D3-49AA5ACF0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B0FB3E-9684-4B83-A7E2-942F031D3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42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3D41E63-8CCA-4D5F-A4FF-8EC9E1D65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5B657E-1251-436E-BE56-E548D70EA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4AA12F-4546-45DE-BE77-05537A4843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9/30/21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5173B9-8F38-4DF4-853E-9C49266A60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454C44-6047-4984-9593-D1CA85C032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E5B3A6B-7B4A-4D75-8E52-C4D88444C1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400" y="372497"/>
            <a:ext cx="1898705" cy="104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Montserrat Light" panose="00000400000000000000" pitchFamily="50" charset="0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56C8AEB-E68B-CC4A-851F-A70F564760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3"/>
          <a:stretch/>
        </p:blipFill>
        <p:spPr>
          <a:xfrm>
            <a:off x="609600" y="0"/>
            <a:ext cx="171069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5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C61CF17-54CC-45C6-B4C4-330AD8A3D1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" b="15123"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28" name="Rectangle 2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80213"/>
            <a:ext cx="18288000" cy="110482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ED3842A-5779-4BB2-BD61-967B3E563B23}"/>
              </a:ext>
            </a:extLst>
          </p:cNvPr>
          <p:cNvSpPr txBox="1"/>
          <p:nvPr/>
        </p:nvSpPr>
        <p:spPr>
          <a:xfrm>
            <a:off x="785812" y="7975860"/>
            <a:ext cx="16816388" cy="1117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3. El amor de Cristo es un amor que ALIMENTA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. 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  <a:ea typeface="+mj-ea"/>
              <a:cs typeface="+mj-cs"/>
            </a:endParaRPr>
          </a:p>
        </p:txBody>
      </p:sp>
      <p:cxnSp>
        <p:nvCxnSpPr>
          <p:cNvPr id="29" name="Straight Connector 2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7862974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9202278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863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76E5BAC-7315-47B1-8812-E73AD715A1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2" b="7202"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80213"/>
            <a:ext cx="18288000" cy="110482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A45FDB0-C0E4-45F5-BCCB-07FAE3ED31EE}"/>
              </a:ext>
            </a:extLst>
          </p:cNvPr>
          <p:cNvSpPr txBox="1"/>
          <p:nvPr/>
        </p:nvSpPr>
        <p:spPr>
          <a:xfrm>
            <a:off x="785812" y="7975860"/>
            <a:ext cx="16816388" cy="1117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4. El amor de Cristo es un amor PERDURABLE. </a:t>
            </a:r>
            <a:endParaRPr lang="en-US" sz="66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  <a:ea typeface="+mj-ea"/>
              <a:cs typeface="+mj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7862974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9202278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073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76E5BAC-7315-47B1-8812-E73AD715A1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7" b="7547"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80213"/>
            <a:ext cx="18288000" cy="110482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A45FDB0-C0E4-45F5-BCCB-07FAE3ED31EE}"/>
              </a:ext>
            </a:extLst>
          </p:cNvPr>
          <p:cNvSpPr txBox="1"/>
          <p:nvPr/>
        </p:nvSpPr>
        <p:spPr>
          <a:xfrm>
            <a:off x="785812" y="7975860"/>
            <a:ext cx="16816388" cy="1117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72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5. El amor de Cristo es un amor ACTIVO.  </a:t>
            </a:r>
            <a:endParaRPr kumimoji="0" lang="en-US" sz="72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7862974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9202278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050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51C913-4B59-4734-82F4-8882346B6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-12032" y="10"/>
            <a:ext cx="18287980" cy="1028699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3DFB2CA-586A-45E3-9202-C1940282A0F7}"/>
              </a:ext>
            </a:extLst>
          </p:cNvPr>
          <p:cNvSpPr txBox="1"/>
          <p:nvPr/>
        </p:nvSpPr>
        <p:spPr>
          <a:xfrm>
            <a:off x="1828800" y="2469848"/>
            <a:ext cx="15392400" cy="53473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miter lim="800000"/>
                </a:ln>
                <a:noFill/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El verdadero amor bíblico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miter lim="800000"/>
                </a:ln>
                <a:noFill/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es sacrificial, purificador, nutriente y perdurable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1E0A361-14C1-4921-B1B4-25CAD1429B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0" y="391420"/>
            <a:ext cx="2119924" cy="117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89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494511" y="1936363"/>
            <a:ext cx="14554200" cy="8360268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5676" y="3016111"/>
            <a:ext cx="11060907" cy="7273338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7026" y="2671357"/>
            <a:ext cx="12053888" cy="7625274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591" y="813520"/>
            <a:ext cx="15501937" cy="9483113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551" y="9268126"/>
            <a:ext cx="757238" cy="1022291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591" y="-89064"/>
            <a:ext cx="16637794" cy="10385694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591" y="-2874"/>
            <a:ext cx="1585912" cy="921736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551" y="-10057"/>
            <a:ext cx="892970" cy="529100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591" y="-2874"/>
            <a:ext cx="535781" cy="320812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39901" y="-2874"/>
            <a:ext cx="8682038" cy="10270776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3852521" y="4308"/>
            <a:ext cx="4426744" cy="3832987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5031239" y="-2874"/>
            <a:ext cx="3248025" cy="2037397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6936239" y="-2874"/>
            <a:ext cx="1343025" cy="802030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1128117" y="3327060"/>
            <a:ext cx="6628135" cy="6389413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5251F17-3EF9-9B4E-A88D-B2B0DA910AF6}"/>
              </a:ext>
            </a:extLst>
          </p:cNvPr>
          <p:cNvSpPr/>
          <p:nvPr/>
        </p:nvSpPr>
        <p:spPr>
          <a:xfrm>
            <a:off x="1388806" y="652878"/>
            <a:ext cx="16687801" cy="6541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7200" dirty="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 </a:t>
            </a:r>
            <a:endParaRPr lang="es-ES" sz="7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s-ES" sz="7200" b="1" i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1ªJn. 3:18 </a:t>
            </a:r>
          </a:p>
          <a:p>
            <a:pPr algn="ctr">
              <a:lnSpc>
                <a:spcPct val="150000"/>
              </a:lnSpc>
            </a:pPr>
            <a:r>
              <a:rPr lang="es-ES" sz="7200" i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“No amemos de palabra ni con la lengua, </a:t>
            </a:r>
          </a:p>
          <a:p>
            <a:pPr algn="ctr">
              <a:lnSpc>
                <a:spcPct val="150000"/>
              </a:lnSpc>
            </a:pPr>
            <a:r>
              <a:rPr lang="es-ES" sz="7200" i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sino con hechos y de verdad”</a:t>
            </a:r>
            <a:endParaRPr lang="es-ES" sz="7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228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1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" y="0"/>
            <a:ext cx="18287543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FB470C1-96C3-484E-88B3-DE1FC1D76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/>
          <a:stretch/>
        </p:blipFill>
        <p:spPr>
          <a:xfrm>
            <a:off x="20" y="10"/>
            <a:ext cx="14920603" cy="10286990"/>
          </a:xfrm>
          <a:prstGeom prst="rect">
            <a:avLst/>
          </a:prstGeom>
        </p:spPr>
      </p:pic>
      <p:sp>
        <p:nvSpPr>
          <p:cNvPr id="49" name="Freeform: Shape 43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479073" y="0"/>
            <a:ext cx="7808927" cy="10287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46" name="Freeform: Shape 45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22339" y="0"/>
            <a:ext cx="7565661" cy="10287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045519" y="0"/>
            <a:ext cx="3794585" cy="10287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969484-A2C7-4278-B1BC-52872D9B094B}"/>
              </a:ext>
            </a:extLst>
          </p:cNvPr>
          <p:cNvSpPr txBox="1"/>
          <p:nvPr/>
        </p:nvSpPr>
        <p:spPr>
          <a:xfrm>
            <a:off x="11049000" y="1866900"/>
            <a:ext cx="7238999" cy="419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6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¿</a:t>
            </a:r>
            <a:r>
              <a:rPr kumimoji="0" lang="en-US" sz="66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Cuáles</a:t>
            </a:r>
            <a:r>
              <a:rPr kumimoji="0" lang="en-US" sz="66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son las </a:t>
            </a:r>
            <a:r>
              <a:rPr kumimoji="0" lang="en-US" sz="66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acciones</a:t>
            </a:r>
            <a:r>
              <a:rPr kumimoji="0" lang="en-US" sz="66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que </a:t>
            </a:r>
            <a:r>
              <a:rPr kumimoji="0" lang="en-US" sz="66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puedes</a:t>
            </a:r>
            <a:r>
              <a:rPr kumimoji="0" lang="en-US" sz="66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66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realizar</a:t>
            </a:r>
            <a:r>
              <a:rPr kumimoji="0" lang="en-US" sz="66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para </a:t>
            </a:r>
            <a:r>
              <a:rPr kumimoji="0" lang="en-US" sz="66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demostrar</a:t>
            </a:r>
            <a:r>
              <a:rPr kumimoji="0" lang="en-US" sz="66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66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activamente</a:t>
            </a:r>
            <a:r>
              <a:rPr kumimoji="0" lang="en-US" sz="66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un amor </a:t>
            </a:r>
            <a:r>
              <a:rPr kumimoji="0" lang="en-US" sz="66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como</a:t>
            </a:r>
            <a:r>
              <a:rPr kumimoji="0" lang="en-US" sz="66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el de Cristo a </a:t>
            </a:r>
            <a:r>
              <a:rPr lang="en-US" sz="6600" dirty="0"/>
              <a:t>t</a:t>
            </a:r>
            <a:r>
              <a:rPr kumimoji="0" lang="en-US" sz="66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u </a:t>
            </a:r>
            <a:r>
              <a:rPr kumimoji="0" lang="en-US" sz="66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esposa</a:t>
            </a:r>
            <a:r>
              <a:rPr kumimoji="0" lang="en-US" sz="66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04595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494511" y="1936363"/>
            <a:ext cx="14554200" cy="8360268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5676" y="3016111"/>
            <a:ext cx="11060907" cy="7273338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7026" y="2671357"/>
            <a:ext cx="12053888" cy="7625274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591" y="813520"/>
            <a:ext cx="15501937" cy="9483113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551" y="9268126"/>
            <a:ext cx="757238" cy="1022291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591" y="-89064"/>
            <a:ext cx="16637794" cy="10385694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591" y="-2874"/>
            <a:ext cx="1585912" cy="921736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551" y="-10057"/>
            <a:ext cx="892970" cy="529100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591" y="-2874"/>
            <a:ext cx="535781" cy="320812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39901" y="-2874"/>
            <a:ext cx="8682038" cy="10270776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3852521" y="4308"/>
            <a:ext cx="4426744" cy="3832987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969484-A2C7-4278-B1BC-52872D9B094B}"/>
              </a:ext>
            </a:extLst>
          </p:cNvPr>
          <p:cNvSpPr txBox="1"/>
          <p:nvPr/>
        </p:nvSpPr>
        <p:spPr>
          <a:xfrm>
            <a:off x="12241813" y="5988543"/>
            <a:ext cx="5771312" cy="37033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1500" b="1" dirty="0" err="1">
                <a:effectLst/>
                <a:latin typeface="+mj-lt"/>
                <a:ea typeface="+mj-ea"/>
                <a:cs typeface="+mj-cs"/>
              </a:rPr>
              <a:t>Sacrificio</a:t>
            </a:r>
            <a:endParaRPr lang="en-US" sz="11500" dirty="0"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57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5031239" y="-2874"/>
            <a:ext cx="3248025" cy="2037397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6936239" y="-2874"/>
            <a:ext cx="1343025" cy="802030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1128117" y="3327060"/>
            <a:ext cx="6628135" cy="6389413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Imagen 2" descr="Foto en blanco y negro de una persona en un campo de pasto seco&#10;&#10;Descripción generada automáticamente con confianza media">
            <a:extLst>
              <a:ext uri="{FF2B5EF4-FFF2-40B4-BE49-F238E27FC236}">
                <a16:creationId xmlns:a16="http://schemas.microsoft.com/office/drawing/2014/main" id="{2DD30AE3-827D-4551-9E2C-5C9EC371B1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r="1" b="1"/>
          <a:stretch/>
        </p:blipFill>
        <p:spPr>
          <a:xfrm>
            <a:off x="1382865" y="697864"/>
            <a:ext cx="11642886" cy="8014598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6836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494511" y="1936363"/>
            <a:ext cx="14554200" cy="8360268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5676" y="3016111"/>
            <a:ext cx="11060907" cy="7273338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7026" y="2671357"/>
            <a:ext cx="12053888" cy="7625274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591" y="813520"/>
            <a:ext cx="15501937" cy="9483113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551" y="9268126"/>
            <a:ext cx="757238" cy="1022291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591" y="-89064"/>
            <a:ext cx="16637794" cy="10385694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591" y="-2874"/>
            <a:ext cx="1585912" cy="921736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551" y="-10057"/>
            <a:ext cx="892970" cy="529100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591" y="-2874"/>
            <a:ext cx="535781" cy="320812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39901" y="-2874"/>
            <a:ext cx="8682038" cy="10270776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3852521" y="4308"/>
            <a:ext cx="4426744" cy="3832987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969484-A2C7-4278-B1BC-52872D9B094B}"/>
              </a:ext>
            </a:extLst>
          </p:cNvPr>
          <p:cNvSpPr txBox="1"/>
          <p:nvPr/>
        </p:nvSpPr>
        <p:spPr>
          <a:xfrm>
            <a:off x="13614622" y="6116497"/>
            <a:ext cx="4757287" cy="37033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Pureza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7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5031239" y="-2874"/>
            <a:ext cx="3248025" cy="2037397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6936239" y="-2874"/>
            <a:ext cx="1343025" cy="802030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1128117" y="3327060"/>
            <a:ext cx="6628135" cy="6389413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Imagen 2" descr="Foto en blanco y negro de una persona en un campo de pasto seco&#10;&#10;Descripción generada automáticamente con confianza media">
            <a:extLst>
              <a:ext uri="{FF2B5EF4-FFF2-40B4-BE49-F238E27FC236}">
                <a16:creationId xmlns:a16="http://schemas.microsoft.com/office/drawing/2014/main" id="{2DD30AE3-827D-4551-9E2C-5C9EC371B1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r="1" b="1"/>
          <a:stretch/>
        </p:blipFill>
        <p:spPr>
          <a:xfrm>
            <a:off x="1382865" y="697864"/>
            <a:ext cx="11642886" cy="8014598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9849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494511" y="1936363"/>
            <a:ext cx="14554200" cy="8360268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5676" y="3016111"/>
            <a:ext cx="11060907" cy="7273338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7026" y="2671357"/>
            <a:ext cx="12053888" cy="7625274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591" y="813520"/>
            <a:ext cx="15501937" cy="9483113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551" y="9268126"/>
            <a:ext cx="757238" cy="1022291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591" y="-89064"/>
            <a:ext cx="16637794" cy="10385694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591" y="-2874"/>
            <a:ext cx="1585912" cy="921736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551" y="-10057"/>
            <a:ext cx="892970" cy="529100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591" y="-2874"/>
            <a:ext cx="535781" cy="320812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39901" y="-2874"/>
            <a:ext cx="8682038" cy="10270776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3852521" y="4308"/>
            <a:ext cx="4426744" cy="3832987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969484-A2C7-4278-B1BC-52872D9B094B}"/>
              </a:ext>
            </a:extLst>
          </p:cNvPr>
          <p:cNvSpPr txBox="1"/>
          <p:nvPr/>
        </p:nvSpPr>
        <p:spPr>
          <a:xfrm>
            <a:off x="12309470" y="5818354"/>
            <a:ext cx="5873338" cy="37033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Nutrición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7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5031239" y="-2874"/>
            <a:ext cx="3248025" cy="2037397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6936239" y="-2874"/>
            <a:ext cx="1343025" cy="802030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1128117" y="3327060"/>
            <a:ext cx="6628135" cy="6389413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Imagen 2" descr="Foto en blanco y negro de una persona en un campo de pasto seco&#10;&#10;Descripción generada automáticamente con confianza media">
            <a:extLst>
              <a:ext uri="{FF2B5EF4-FFF2-40B4-BE49-F238E27FC236}">
                <a16:creationId xmlns:a16="http://schemas.microsoft.com/office/drawing/2014/main" id="{2DD30AE3-827D-4551-9E2C-5C9EC371B1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r="1" b="1"/>
          <a:stretch/>
        </p:blipFill>
        <p:spPr>
          <a:xfrm>
            <a:off x="1382865" y="697864"/>
            <a:ext cx="11642886" cy="8014598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01941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494511" y="1936363"/>
            <a:ext cx="14554200" cy="8360268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5676" y="3016111"/>
            <a:ext cx="11060907" cy="7273338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7026" y="2671357"/>
            <a:ext cx="12053888" cy="7625274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591" y="813520"/>
            <a:ext cx="15501937" cy="9483113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551" y="9268126"/>
            <a:ext cx="757238" cy="1022291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591" y="-89064"/>
            <a:ext cx="16637794" cy="10385694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591" y="-2874"/>
            <a:ext cx="1585912" cy="921736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551" y="-10057"/>
            <a:ext cx="892970" cy="529100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591" y="-2874"/>
            <a:ext cx="535781" cy="320812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39901" y="-2874"/>
            <a:ext cx="8682038" cy="10270776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3852521" y="4308"/>
            <a:ext cx="4426744" cy="3832987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969484-A2C7-4278-B1BC-52872D9B094B}"/>
              </a:ext>
            </a:extLst>
          </p:cNvPr>
          <p:cNvSpPr txBox="1"/>
          <p:nvPr/>
        </p:nvSpPr>
        <p:spPr>
          <a:xfrm>
            <a:off x="11247901" y="6075951"/>
            <a:ext cx="7040099" cy="37033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Resistencia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7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5031239" y="-2874"/>
            <a:ext cx="3248025" cy="2037397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6936239" y="-2874"/>
            <a:ext cx="1343025" cy="802030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1128117" y="3327060"/>
            <a:ext cx="6628135" cy="6389413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Imagen 2" descr="Foto en blanco y negro de una persona en un campo de pasto seco&#10;&#10;Descripción generada automáticamente con confianza media">
            <a:extLst>
              <a:ext uri="{FF2B5EF4-FFF2-40B4-BE49-F238E27FC236}">
                <a16:creationId xmlns:a16="http://schemas.microsoft.com/office/drawing/2014/main" id="{2DD30AE3-827D-4551-9E2C-5C9EC371B1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r="1" b="1"/>
          <a:stretch/>
        </p:blipFill>
        <p:spPr>
          <a:xfrm>
            <a:off x="1382865" y="697864"/>
            <a:ext cx="11642886" cy="8014598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21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ADAEB5D2-8531-4F04-BF35-63AFB6D5A71C}"/>
              </a:ext>
            </a:extLst>
          </p:cNvPr>
          <p:cNvSpPr/>
          <p:nvPr/>
        </p:nvSpPr>
        <p:spPr>
          <a:xfrm>
            <a:off x="-12510" y="-23315"/>
            <a:ext cx="8645406" cy="10310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D5C4D4A-0AAD-444C-8531-935DA426480D}"/>
              </a:ext>
            </a:extLst>
          </p:cNvPr>
          <p:cNvSpPr txBox="1"/>
          <p:nvPr/>
        </p:nvSpPr>
        <p:spPr>
          <a:xfrm>
            <a:off x="9176657" y="1828084"/>
            <a:ext cx="9982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0" b="1" dirty="0">
                <a:solidFill>
                  <a:srgbClr val="000000"/>
                </a:solidFill>
                <a:effectLst/>
                <a:latin typeface="Gotham Bold" panose="02000803030000020004" pitchFamily="2" charset="0"/>
                <a:ea typeface="Arial Unicode MS"/>
                <a:cs typeface="Times New Roman" panose="02020603050405020304" pitchFamily="18" charset="0"/>
              </a:rPr>
              <a:t>SEGUNDA PARTE</a:t>
            </a:r>
          </a:p>
          <a:p>
            <a:r>
              <a:rPr lang="es-ES" sz="6000" b="1" dirty="0">
                <a:solidFill>
                  <a:srgbClr val="000000"/>
                </a:solidFill>
                <a:effectLst/>
                <a:latin typeface="Gotham Bold" panose="02000803030000020004" pitchFamily="2" charset="0"/>
                <a:ea typeface="Arial Unicode MS"/>
                <a:cs typeface="Times New Roman" panose="02020603050405020304" pitchFamily="18" charset="0"/>
              </a:rPr>
              <a:t> </a:t>
            </a:r>
            <a:endParaRPr lang="es-ES" sz="6000" dirty="0">
              <a:latin typeface="Gotham Bold" panose="02000803030000020004" pitchFamily="2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A7C87B7D-AB40-FF42-ADAA-538698E02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92000" y="3980149"/>
            <a:ext cx="2186546" cy="232670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492066D-F396-CD43-97DC-3764B8A63F0E}"/>
              </a:ext>
            </a:extLst>
          </p:cNvPr>
          <p:cNvSpPr txBox="1"/>
          <p:nvPr/>
        </p:nvSpPr>
        <p:spPr>
          <a:xfrm>
            <a:off x="9176657" y="6932139"/>
            <a:ext cx="864540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6600" b="1" dirty="0">
                <a:effectLst/>
                <a:latin typeface="Gotham Bold" panose="02000803030000020004" pitchFamily="2" charset="0"/>
                <a:ea typeface="Arial Unicode MS"/>
                <a:cs typeface="Times New Roman" panose="02020603050405020304" pitchFamily="18" charset="0"/>
              </a:rPr>
              <a:t>EN BUSCA DE LAS PRIORIDADES DE DIOS</a:t>
            </a:r>
            <a:endParaRPr lang="es-ES" sz="6600" dirty="0">
              <a:effectLst/>
              <a:latin typeface="Gotham Bold" panose="02000803030000020004" pitchFamily="2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/>
            <a:endParaRPr lang="es-ES" sz="9600" dirty="0">
              <a:solidFill>
                <a:schemeClr val="bg1"/>
              </a:solidFill>
              <a:latin typeface="Gotham Bold" panose="02000803030000020004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687212A-FD1D-496E-ADF8-8E3795FAE8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4" r="7485"/>
          <a:stretch/>
        </p:blipFill>
        <p:spPr>
          <a:xfrm>
            <a:off x="-12510" y="0"/>
            <a:ext cx="822960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4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2542" y="-1"/>
            <a:ext cx="18288000" cy="1028699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0650FF0-434F-4853-9DE3-D9E0BAC1D836}"/>
              </a:ext>
            </a:extLst>
          </p:cNvPr>
          <p:cNvSpPr txBox="1"/>
          <p:nvPr/>
        </p:nvSpPr>
        <p:spPr>
          <a:xfrm>
            <a:off x="228600" y="197442"/>
            <a:ext cx="8686800" cy="2468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latin typeface="+mj-lt"/>
                <a:ea typeface="+mj-ea"/>
                <a:cs typeface="+mj-cs"/>
              </a:rPr>
              <a:t>JESÚS ES EL EJEMPLO SUPREMO DE CÓMO AMAR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969484-A2C7-4278-B1BC-52872D9B094B}"/>
              </a:ext>
            </a:extLst>
          </p:cNvPr>
          <p:cNvSpPr txBox="1"/>
          <p:nvPr/>
        </p:nvSpPr>
        <p:spPr>
          <a:xfrm>
            <a:off x="54320" y="2666238"/>
            <a:ext cx="8442695" cy="5862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US" sz="4800" dirty="0" err="1"/>
              <a:t>Él</a:t>
            </a:r>
            <a:r>
              <a:rPr lang="en-US" sz="4800" dirty="0"/>
              <a:t> </a:t>
            </a:r>
            <a:r>
              <a:rPr lang="en-US" sz="4800" dirty="0" err="1"/>
              <a:t>nos</a:t>
            </a:r>
            <a:r>
              <a:rPr lang="en-US" sz="4800" dirty="0"/>
              <a:t> </a:t>
            </a:r>
            <a:r>
              <a:rPr lang="en-US" sz="4800" dirty="0" err="1"/>
              <a:t>muestra</a:t>
            </a:r>
            <a:r>
              <a:rPr lang="en-US" sz="4800" dirty="0"/>
              <a:t> </a:t>
            </a:r>
            <a:r>
              <a:rPr lang="en-US" sz="4800" dirty="0" err="1"/>
              <a:t>cómo</a:t>
            </a:r>
            <a:r>
              <a:rPr lang="en-US" sz="4800" dirty="0"/>
              <a:t> </a:t>
            </a:r>
            <a:r>
              <a:rPr lang="en-US" sz="4800" dirty="0" err="1"/>
              <a:t>nosotros</a:t>
            </a:r>
            <a:r>
              <a:rPr lang="en-US" sz="4800" dirty="0"/>
              <a:t> los hombres </a:t>
            </a:r>
            <a:r>
              <a:rPr lang="en-US" sz="4800" dirty="0" err="1"/>
              <a:t>conforme</a:t>
            </a:r>
            <a:r>
              <a:rPr lang="en-US" sz="4800" dirty="0"/>
              <a:t> al </a:t>
            </a:r>
            <a:r>
              <a:rPr lang="en-US" sz="4800" dirty="0" err="1"/>
              <a:t>corazón</a:t>
            </a:r>
            <a:r>
              <a:rPr lang="en-US" sz="4800" dirty="0"/>
              <a:t> de Dios </a:t>
            </a:r>
            <a:r>
              <a:rPr lang="en-US" sz="4800" dirty="0" err="1"/>
              <a:t>deberíamos</a:t>
            </a:r>
            <a:r>
              <a:rPr lang="en-US" sz="4800" dirty="0"/>
              <a:t> </a:t>
            </a:r>
            <a:r>
              <a:rPr lang="en-US" sz="4800" dirty="0" err="1"/>
              <a:t>amar</a:t>
            </a:r>
            <a:r>
              <a:rPr lang="en-US" sz="4800" dirty="0"/>
              <a:t> a </a:t>
            </a:r>
            <a:r>
              <a:rPr lang="en-US" sz="4800" dirty="0" err="1"/>
              <a:t>nuestras</a:t>
            </a:r>
            <a:r>
              <a:rPr lang="en-US" sz="4800" dirty="0"/>
              <a:t> </a:t>
            </a:r>
            <a:r>
              <a:rPr lang="en-US" sz="4800" dirty="0" err="1"/>
              <a:t>esposas</a:t>
            </a:r>
            <a:r>
              <a:rPr lang="en-US" sz="4800" dirty="0"/>
              <a:t>.</a:t>
            </a:r>
          </a:p>
          <a:p>
            <a:pPr algn="just">
              <a:spcAft>
                <a:spcPts val="600"/>
              </a:spcAft>
            </a:pPr>
            <a:endParaRPr lang="en-US" sz="4800" dirty="0"/>
          </a:p>
          <a:p>
            <a:pPr algn="just">
              <a:spcAft>
                <a:spcPts val="600"/>
              </a:spcAft>
            </a:pPr>
            <a:r>
              <a:rPr lang="en-US" sz="4800" dirty="0"/>
              <a:t>¿</a:t>
            </a:r>
            <a:r>
              <a:rPr lang="en-US" sz="4800" dirty="0" err="1"/>
              <a:t>Cómo</a:t>
            </a:r>
            <a:r>
              <a:rPr lang="en-US" sz="4800" dirty="0"/>
              <a:t>? </a:t>
            </a:r>
            <a:r>
              <a:rPr lang="en-US" sz="4800" dirty="0" err="1"/>
              <a:t>En</a:t>
            </a:r>
            <a:r>
              <a:rPr lang="en-US" sz="4800" dirty="0"/>
              <a:t> la </a:t>
            </a:r>
            <a:r>
              <a:rPr lang="en-US" sz="4800" dirty="0" err="1"/>
              <a:t>misma</a:t>
            </a:r>
            <a:r>
              <a:rPr lang="en-US" sz="4800" dirty="0"/>
              <a:t> forma </a:t>
            </a:r>
            <a:r>
              <a:rPr lang="en-US" sz="4800" dirty="0" err="1"/>
              <a:t>en</a:t>
            </a:r>
            <a:r>
              <a:rPr lang="en-US" sz="4800" dirty="0"/>
              <a:t> que </a:t>
            </a:r>
            <a:r>
              <a:rPr lang="en-US" sz="4800" dirty="0" err="1"/>
              <a:t>Él</a:t>
            </a:r>
            <a:r>
              <a:rPr lang="en-US" sz="4800" dirty="0"/>
              <a:t> </a:t>
            </a:r>
            <a:r>
              <a:rPr lang="en-US" sz="4800" dirty="0" err="1"/>
              <a:t>amó</a:t>
            </a:r>
            <a:r>
              <a:rPr lang="en-US" sz="4800" dirty="0"/>
              <a:t> a la </a:t>
            </a:r>
            <a:r>
              <a:rPr lang="en-US" sz="4800" dirty="0" err="1"/>
              <a:t>iglesia</a:t>
            </a:r>
            <a:r>
              <a:rPr lang="en-US" sz="4800" dirty="0"/>
              <a:t> y se </a:t>
            </a:r>
            <a:r>
              <a:rPr lang="en-US" sz="4800" dirty="0" err="1"/>
              <a:t>dio</a:t>
            </a:r>
            <a:r>
              <a:rPr lang="en-US" sz="4800" dirty="0"/>
              <a:t> a </a:t>
            </a:r>
            <a:r>
              <a:rPr lang="en-US" sz="4800" dirty="0" err="1"/>
              <a:t>sí</a:t>
            </a:r>
            <a:r>
              <a:rPr lang="en-US" sz="4800" dirty="0"/>
              <a:t> </a:t>
            </a:r>
            <a:r>
              <a:rPr lang="en-US" sz="4800" dirty="0" err="1"/>
              <a:t>mismo</a:t>
            </a:r>
            <a:r>
              <a:rPr lang="en-US" sz="4800" dirty="0"/>
              <a:t> por </a:t>
            </a:r>
            <a:r>
              <a:rPr lang="en-US" sz="4800" dirty="0" err="1"/>
              <a:t>ella</a:t>
            </a:r>
            <a:r>
              <a:rPr lang="en-US" sz="4800" dirty="0"/>
              <a:t>, con un amor </a:t>
            </a:r>
            <a:r>
              <a:rPr lang="en-US" sz="4800" i="1" dirty="0"/>
              <a:t>sacrificial, </a:t>
            </a:r>
            <a:r>
              <a:rPr lang="en-US" sz="4800" i="1" dirty="0" err="1"/>
              <a:t>purificador</a:t>
            </a:r>
            <a:r>
              <a:rPr lang="en-US" sz="4800" i="1" dirty="0"/>
              <a:t>, </a:t>
            </a:r>
            <a:r>
              <a:rPr lang="en-US" sz="4800" i="1" dirty="0" err="1"/>
              <a:t>preocupado</a:t>
            </a:r>
            <a:r>
              <a:rPr lang="en-US" sz="4800" i="1" dirty="0"/>
              <a:t> y </a:t>
            </a:r>
            <a:r>
              <a:rPr lang="en-US" sz="4800" i="1" dirty="0" err="1"/>
              <a:t>permanente</a:t>
            </a:r>
            <a:r>
              <a:rPr lang="en-US" sz="4800" i="1" dirty="0"/>
              <a:t>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130FC6-E8A5-402B-8316-C4749DBD33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5" r="22405"/>
          <a:stretch/>
        </p:blipFill>
        <p:spPr>
          <a:xfrm>
            <a:off x="8534400" y="1"/>
            <a:ext cx="9753600" cy="10286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39176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8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0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480157" cy="10287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0650FF0-434F-4853-9DE3-D9E0BAC1D836}"/>
              </a:ext>
            </a:extLst>
          </p:cNvPr>
          <p:cNvSpPr txBox="1"/>
          <p:nvPr/>
        </p:nvSpPr>
        <p:spPr>
          <a:xfrm>
            <a:off x="457200" y="-6193"/>
            <a:ext cx="6528172" cy="1996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 AMOR ES ACTIVO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969484-A2C7-4278-B1BC-52872D9B094B}"/>
              </a:ext>
            </a:extLst>
          </p:cNvPr>
          <p:cNvSpPr txBox="1"/>
          <p:nvPr/>
        </p:nvSpPr>
        <p:spPr>
          <a:xfrm>
            <a:off x="152400" y="2229865"/>
            <a:ext cx="6934200" cy="5862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8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Decirle</a:t>
            </a:r>
            <a:r>
              <a:rPr kumimoji="0" lang="en-US" sz="48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a </a:t>
            </a:r>
            <a:r>
              <a:rPr kumimoji="0" lang="en-US" sz="48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su</a:t>
            </a:r>
            <a:r>
              <a:rPr kumimoji="0" lang="en-US" sz="48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48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esposa</a:t>
            </a:r>
            <a:r>
              <a:rPr kumimoji="0" lang="en-US" sz="48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que la ama es </a:t>
            </a:r>
            <a:r>
              <a:rPr kumimoji="0" lang="en-US" sz="48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importante</a:t>
            </a:r>
            <a:r>
              <a:rPr kumimoji="0" lang="en-US" sz="48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sz="48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pero</a:t>
            </a:r>
            <a:r>
              <a:rPr kumimoji="0" lang="en-US" sz="48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48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más</a:t>
            </a:r>
            <a:r>
              <a:rPr kumimoji="0" lang="en-US" sz="48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48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importante</a:t>
            </a:r>
            <a:r>
              <a:rPr kumimoji="0" lang="en-US" sz="48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que las palabras son </a:t>
            </a:r>
            <a:r>
              <a:rPr kumimoji="0" lang="en-US" sz="48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nuestras</a:t>
            </a:r>
            <a:r>
              <a:rPr kumimoji="0" lang="en-US" sz="48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48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acciones</a:t>
            </a:r>
            <a:r>
              <a:rPr kumimoji="0" lang="en-US" sz="48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.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4800" dirty="0"/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8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Demostramos</a:t>
            </a:r>
            <a:r>
              <a:rPr kumimoji="0" lang="en-US" sz="48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a </a:t>
            </a:r>
            <a:r>
              <a:rPr kumimoji="0" lang="en-US" sz="48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nuestras</a:t>
            </a:r>
            <a:r>
              <a:rPr kumimoji="0" lang="en-US" sz="48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48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esposas</a:t>
            </a:r>
            <a:r>
              <a:rPr kumimoji="0" lang="en-US" sz="48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que </a:t>
            </a:r>
            <a:r>
              <a:rPr kumimoji="0" lang="en-US" sz="48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en</a:t>
            </a:r>
            <a:r>
              <a:rPr kumimoji="0" lang="en-US" sz="48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48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realidad</a:t>
            </a:r>
            <a:r>
              <a:rPr kumimoji="0" lang="en-US" sz="48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las </a:t>
            </a:r>
            <a:r>
              <a:rPr kumimoji="0" lang="en-US" sz="48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amamos</a:t>
            </a:r>
            <a:r>
              <a:rPr kumimoji="0" lang="en-US" sz="48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con </a:t>
            </a:r>
            <a:r>
              <a:rPr kumimoji="0" lang="en-US" sz="48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nuestras</a:t>
            </a:r>
            <a:r>
              <a:rPr kumimoji="0" lang="en-US" sz="48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48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obras</a:t>
            </a:r>
            <a:r>
              <a:rPr kumimoji="0" lang="en-US" sz="48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no solo con </a:t>
            </a:r>
            <a:r>
              <a:rPr kumimoji="0" lang="en-US" sz="48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nuestras</a:t>
            </a:r>
            <a:r>
              <a:rPr kumimoji="0" lang="en-US" sz="48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palabras.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130FC6-E8A5-402B-8316-C4749DBD3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0" r="16540"/>
          <a:stretch/>
        </p:blipFill>
        <p:spPr>
          <a:xfrm>
            <a:off x="8605491" y="992874"/>
            <a:ext cx="8358099" cy="833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63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480157" cy="10287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0650FF0-434F-4853-9DE3-D9E0BAC1D836}"/>
              </a:ext>
            </a:extLst>
          </p:cNvPr>
          <p:cNvSpPr txBox="1"/>
          <p:nvPr/>
        </p:nvSpPr>
        <p:spPr>
          <a:xfrm>
            <a:off x="-206643" y="191560"/>
            <a:ext cx="8077200" cy="1996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CONSEJOS PARA MEJORAR EL MATRIMONIO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969484-A2C7-4278-B1BC-52872D9B094B}"/>
              </a:ext>
            </a:extLst>
          </p:cNvPr>
          <p:cNvSpPr txBox="1"/>
          <p:nvPr/>
        </p:nvSpPr>
        <p:spPr>
          <a:xfrm>
            <a:off x="135331" y="3086100"/>
            <a:ext cx="7393251" cy="5862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fontAlgn="auto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1.	Tener </a:t>
            </a:r>
            <a:r>
              <a:rPr kumimoji="0" lang="en-US" sz="4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buena</a:t>
            </a: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4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comunicación</a:t>
            </a: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  <a:p>
            <a:pPr marR="0" lvl="0" fontAlgn="auto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2.	</a:t>
            </a:r>
            <a:r>
              <a:rPr kumimoji="0" lang="en-US" sz="4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Decir</a:t>
            </a: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“</a:t>
            </a:r>
            <a:r>
              <a:rPr kumimoji="0" lang="en-US" sz="4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Te</a:t>
            </a: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4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amo</a:t>
            </a: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” </a:t>
            </a:r>
          </a:p>
          <a:p>
            <a:pPr marR="0" lvl="0" fontAlgn="auto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3.	</a:t>
            </a:r>
            <a:r>
              <a:rPr kumimoji="0" lang="en-US" sz="4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Orar</a:t>
            </a: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4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juntos</a:t>
            </a: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  <a:p>
            <a:pPr marR="0" lvl="0" fontAlgn="auto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4.	</a:t>
            </a:r>
            <a:r>
              <a:rPr kumimoji="0" lang="en-US" sz="4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Compartir</a:t>
            </a: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la Palabra</a:t>
            </a:r>
          </a:p>
          <a:p>
            <a:pPr marR="0" lvl="0" fontAlgn="auto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5.	</a:t>
            </a:r>
            <a:r>
              <a:rPr kumimoji="0" lang="en-US" sz="4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Realizar</a:t>
            </a: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regalos </a:t>
            </a:r>
          </a:p>
          <a:p>
            <a:pPr marR="0" lvl="0" fontAlgn="auto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6.	</a:t>
            </a:r>
            <a:r>
              <a:rPr kumimoji="0" lang="en-US" sz="4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Cuidar</a:t>
            </a: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4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el</a:t>
            </a: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4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área</a:t>
            </a: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de </a:t>
            </a:r>
            <a:r>
              <a:rPr kumimoji="0" lang="en-US" sz="4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intimidad</a:t>
            </a: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  <a:p>
            <a:pPr marR="0" lvl="0" fontAlgn="auto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7.	</a:t>
            </a:r>
            <a:r>
              <a:rPr kumimoji="0" lang="en-US" sz="4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Colaborar</a:t>
            </a: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4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en</a:t>
            </a: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casa </a:t>
            </a:r>
          </a:p>
          <a:p>
            <a:pPr marR="0" lvl="0" fontAlgn="auto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8.	</a:t>
            </a:r>
            <a:r>
              <a:rPr kumimoji="0" lang="en-US" sz="4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Salir</a:t>
            </a: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4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juntos</a:t>
            </a: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a </a:t>
            </a:r>
            <a:r>
              <a:rPr kumimoji="0" lang="en-US" sz="4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solas</a:t>
            </a: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  <a:p>
            <a:pPr marR="0" lvl="0" fontAlgn="auto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9.	Ser </a:t>
            </a:r>
            <a:r>
              <a:rPr kumimoji="0" lang="en-US" sz="4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agradecido</a:t>
            </a: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  <a:p>
            <a:pPr marR="0" lvl="0" fontAlgn="auto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10.	</a:t>
            </a:r>
            <a:r>
              <a:rPr kumimoji="0" lang="en-US" sz="4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Valorar</a:t>
            </a: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a </a:t>
            </a:r>
            <a:r>
              <a:rPr kumimoji="0" lang="en-US" sz="4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tu</a:t>
            </a: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4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mujer</a:t>
            </a: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130FC6-E8A5-402B-8316-C4749DBD33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9" r="37032"/>
          <a:stretch/>
        </p:blipFill>
        <p:spPr>
          <a:xfrm>
            <a:off x="9966935" y="992874"/>
            <a:ext cx="5635211" cy="833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47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7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969484-A2C7-4278-B1BC-52872D9B094B}"/>
              </a:ext>
            </a:extLst>
          </p:cNvPr>
          <p:cNvSpPr txBox="1"/>
          <p:nvPr/>
        </p:nvSpPr>
        <p:spPr>
          <a:xfrm>
            <a:off x="10896600" y="3924300"/>
            <a:ext cx="7543800" cy="35710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Un </a:t>
            </a:r>
            <a:r>
              <a:rPr lang="en-US" sz="9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corazón</a:t>
            </a:r>
            <a:r>
              <a:rPr lang="en-US" sz="9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que ama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9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su</a:t>
            </a:r>
            <a:r>
              <a:rPr lang="en-US" sz="9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9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esposa</a:t>
            </a:r>
            <a:endParaRPr lang="en-US" sz="95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Imagen 3" descr="Mujer con vestido de flores&#10;&#10;Descripción generada automáticamente con confianza media">
            <a:extLst>
              <a:ext uri="{FF2B5EF4-FFF2-40B4-BE49-F238E27FC236}">
                <a16:creationId xmlns:a16="http://schemas.microsoft.com/office/drawing/2014/main" id="{4ECC87DC-A2CD-4BF4-9DD6-54AADD4BE2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5" r="12695"/>
          <a:stretch/>
        </p:blipFill>
        <p:spPr>
          <a:xfrm>
            <a:off x="20" y="1"/>
            <a:ext cx="11498369" cy="10286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308B270-AA67-49D0-B126-E2B262E08C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1763" y="456217"/>
            <a:ext cx="1822289" cy="100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31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51C913-4B59-4734-82F4-8882346B6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-12032" y="-14037"/>
            <a:ext cx="18287980" cy="1028699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3DFB2CA-586A-45E3-9202-C1940282A0F7}"/>
              </a:ext>
            </a:extLst>
          </p:cNvPr>
          <p:cNvSpPr txBox="1"/>
          <p:nvPr/>
        </p:nvSpPr>
        <p:spPr>
          <a:xfrm>
            <a:off x="-990600" y="-723890"/>
            <a:ext cx="19583400" cy="102869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8000" b="1" dirty="0">
                <a:ln w="22225">
                  <a:solidFill>
                    <a:schemeClr val="tx1"/>
                  </a:solidFill>
                  <a:miter lim="800000"/>
                </a:ln>
                <a:noFill/>
                <a:effectLst/>
                <a:latin typeface="+mj-lt"/>
                <a:ea typeface="+mj-ea"/>
                <a:cs typeface="+mj-cs"/>
              </a:rPr>
              <a:t>Maridos, amad a vuestras mujeres, </a:t>
            </a:r>
          </a:p>
          <a:p>
            <a:pPr algn="ctr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8000" b="1" dirty="0">
                <a:ln w="22225">
                  <a:solidFill>
                    <a:schemeClr val="tx1"/>
                  </a:solidFill>
                  <a:miter lim="800000"/>
                </a:ln>
                <a:noFill/>
                <a:effectLst/>
                <a:latin typeface="+mj-lt"/>
                <a:ea typeface="+mj-ea"/>
                <a:cs typeface="+mj-cs"/>
              </a:rPr>
              <a:t>así como Cristo amó a la iglesia, </a:t>
            </a:r>
          </a:p>
          <a:p>
            <a:pPr algn="ctr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8000" b="1" dirty="0">
                <a:ln w="22225">
                  <a:solidFill>
                    <a:schemeClr val="tx1"/>
                  </a:solidFill>
                  <a:miter lim="800000"/>
                </a:ln>
                <a:noFill/>
                <a:effectLst/>
                <a:latin typeface="+mj-lt"/>
                <a:ea typeface="+mj-ea"/>
                <a:cs typeface="+mj-cs"/>
              </a:rPr>
              <a:t>y se entregó a si mismo por ella…</a:t>
            </a:r>
          </a:p>
          <a:p>
            <a:pPr algn="ctr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8000" b="1" dirty="0">
                <a:ln w="22225">
                  <a:solidFill>
                    <a:schemeClr val="tx1"/>
                  </a:solidFill>
                  <a:miter lim="800000"/>
                </a:ln>
                <a:noFill/>
                <a:effectLst/>
                <a:latin typeface="+mj-lt"/>
                <a:ea typeface="+mj-ea"/>
                <a:cs typeface="+mj-cs"/>
              </a:rPr>
              <a:t>Efesios 5:25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1E0A361-14C1-4921-B1B4-25CAD1429B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0" y="391420"/>
            <a:ext cx="2119924" cy="117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86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51C913-4B59-4734-82F4-8882346B6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-12032" y="-14037"/>
            <a:ext cx="18287980" cy="102869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1E0A361-14C1-4921-B1B4-25CAD1429B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0" y="391420"/>
            <a:ext cx="2119924" cy="117068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656C41C-B7C0-6E49-B6A4-B65D0001B82D}"/>
              </a:ext>
            </a:extLst>
          </p:cNvPr>
          <p:cNvSpPr txBox="1"/>
          <p:nvPr/>
        </p:nvSpPr>
        <p:spPr>
          <a:xfrm>
            <a:off x="152400" y="4114499"/>
            <a:ext cx="11887180" cy="61852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16000" b="1" dirty="0">
                <a:ln w="22225">
                  <a:solidFill>
                    <a:schemeClr val="tx1"/>
                  </a:solidFill>
                  <a:miter lim="800000"/>
                </a:ln>
                <a:noFill/>
                <a:latin typeface="+mj-lt"/>
                <a:ea typeface="+mj-ea"/>
                <a:cs typeface="+mj-cs"/>
              </a:rPr>
              <a:t>EJERCICIO</a:t>
            </a:r>
            <a:endParaRPr lang="es-ES" sz="16000" b="1" dirty="0">
              <a:ln w="22225">
                <a:solidFill>
                  <a:schemeClr val="tx1"/>
                </a:solidFill>
                <a:miter lim="800000"/>
              </a:ln>
              <a:noFill/>
              <a:effectLst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41881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51C913-4B59-4734-82F4-8882346B6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3DFB2CA-586A-45E3-9202-C1940282A0F7}"/>
              </a:ext>
            </a:extLst>
          </p:cNvPr>
          <p:cNvSpPr txBox="1"/>
          <p:nvPr/>
        </p:nvSpPr>
        <p:spPr>
          <a:xfrm>
            <a:off x="6629400" y="2400300"/>
            <a:ext cx="11887180" cy="61852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17300" b="1" dirty="0">
                <a:ln w="22225">
                  <a:solidFill>
                    <a:schemeClr val="tx1"/>
                  </a:solidFill>
                  <a:miter lim="800000"/>
                </a:ln>
                <a:noFill/>
                <a:effectLst/>
                <a:latin typeface="+mj-lt"/>
                <a:ea typeface="+mj-ea"/>
                <a:cs typeface="+mj-cs"/>
              </a:rPr>
              <a:t>Debemos dejar ATRÁS el PASADO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17300" b="1" dirty="0">
                <a:ln w="22225">
                  <a:solidFill>
                    <a:schemeClr val="tx1"/>
                  </a:solidFill>
                  <a:miter lim="800000"/>
                </a:ln>
                <a:noFill/>
                <a:effectLst/>
                <a:latin typeface="+mj-lt"/>
                <a:ea typeface="+mj-ea"/>
                <a:cs typeface="+mj-cs"/>
              </a:rPr>
              <a:t>y movernos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17300" b="1" dirty="0">
                <a:ln w="22225">
                  <a:solidFill>
                    <a:schemeClr val="tx1"/>
                  </a:solidFill>
                  <a:miter lim="800000"/>
                </a:ln>
                <a:noFill/>
                <a:effectLst/>
                <a:latin typeface="+mj-lt"/>
                <a:ea typeface="+mj-ea"/>
                <a:cs typeface="+mj-cs"/>
              </a:rPr>
              <a:t>HACIA ADELANTE.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5DC18E-4D7B-4C3A-841A-BF2D9E600A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0" y="391420"/>
            <a:ext cx="2119924" cy="117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59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" y="0"/>
            <a:ext cx="18287543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FB470C1-96C3-484E-88B3-DE1FC1D76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3"/>
          <a:stretch/>
        </p:blipFill>
        <p:spPr>
          <a:xfrm>
            <a:off x="20" y="10"/>
            <a:ext cx="14920603" cy="10286990"/>
          </a:xfrm>
          <a:prstGeom prst="rect">
            <a:avLst/>
          </a:prstGeom>
        </p:spPr>
      </p:pic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479073" y="0"/>
            <a:ext cx="7808927" cy="10287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04" name="Freeform: Shape 103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22339" y="0"/>
            <a:ext cx="7565661" cy="10287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045519" y="0"/>
            <a:ext cx="3794585" cy="10287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969484-A2C7-4278-B1BC-52872D9B094B}"/>
              </a:ext>
            </a:extLst>
          </p:cNvPr>
          <p:cNvSpPr txBox="1"/>
          <p:nvPr/>
        </p:nvSpPr>
        <p:spPr>
          <a:xfrm>
            <a:off x="10744200" y="3543300"/>
            <a:ext cx="7808927" cy="4050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dirty="0"/>
              <a:t>AMAR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dirty="0">
                <a:effectLst/>
              </a:rPr>
              <a:t>A LA ESPOSA</a:t>
            </a:r>
            <a:endParaRPr lang="en-US" sz="9600" dirty="0">
              <a:effectLst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43FFB8F-8D78-4338-87C1-ADD484DDE8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1763" y="456217"/>
            <a:ext cx="1822289" cy="100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26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F45BE8E-2584-4C1E-A8EA-10A153A89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2" b="5598"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50" name="Rectangle 2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80213"/>
            <a:ext cx="18288000" cy="110482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969484-A2C7-4278-B1BC-52872D9B094B}"/>
              </a:ext>
            </a:extLst>
          </p:cNvPr>
          <p:cNvSpPr txBox="1"/>
          <p:nvPr/>
        </p:nvSpPr>
        <p:spPr>
          <a:xfrm>
            <a:off x="785812" y="7975860"/>
            <a:ext cx="16816388" cy="1117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1. El amor de Cristo es un amor SACRIFICIAL</a:t>
            </a:r>
            <a:endParaRPr lang="en-US" sz="66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  <a:ea typeface="+mj-ea"/>
              <a:cs typeface="+mj-cs"/>
            </a:endParaRPr>
          </a:p>
        </p:txBody>
      </p:sp>
      <p:cxnSp>
        <p:nvCxnSpPr>
          <p:cNvPr id="51" name="Straight Connector 2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7862974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2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9202278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7241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00AF555-A20C-4B13-93C5-CC0E4D341C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3278"/>
            <a:ext cx="18288000" cy="110482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B57202-BC46-44C4-BB9E-A2D1EFC53471}"/>
              </a:ext>
            </a:extLst>
          </p:cNvPr>
          <p:cNvSpPr txBox="1"/>
          <p:nvPr/>
        </p:nvSpPr>
        <p:spPr>
          <a:xfrm>
            <a:off x="785812" y="638925"/>
            <a:ext cx="16816388" cy="1117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2. El amor de Cristo es un amor PURIFICADOR.</a:t>
            </a:r>
            <a:endParaRPr lang="en-US" sz="66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  <a:ea typeface="+mj-ea"/>
              <a:cs typeface="+mj-cs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6039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865343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6776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10235</TotalTime>
  <Words>342</Words>
  <Application>Microsoft Macintosh PowerPoint</Application>
  <PresentationFormat>Personalizado</PresentationFormat>
  <Paragraphs>51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1" baseType="lpstr">
      <vt:lpstr>Rockwell</vt:lpstr>
      <vt:lpstr>Arial</vt:lpstr>
      <vt:lpstr>Gotham Bold</vt:lpstr>
      <vt:lpstr>Montserrat Light</vt:lpstr>
      <vt:lpstr>Calibri Light</vt:lpstr>
      <vt:lpstr>Times New Roman</vt:lpstr>
      <vt:lpstr>Meiryo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RPEREZ</dc:creator>
  <cp:lastModifiedBy>moisespeinadodiaz@gmail.com</cp:lastModifiedBy>
  <cp:revision>202</cp:revision>
  <dcterms:created xsi:type="dcterms:W3CDTF">2006-08-16T00:00:00Z</dcterms:created>
  <dcterms:modified xsi:type="dcterms:W3CDTF">2021-09-30T18:50:59Z</dcterms:modified>
  <dc:identifier>DAEJdFlZSwY</dc:identifier>
</cp:coreProperties>
</file>