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26" r:id="rId1"/>
  </p:sldMasterIdLst>
  <p:notesMasterIdLst>
    <p:notesMasterId r:id="rId38"/>
  </p:notesMasterIdLst>
  <p:handoutMasterIdLst>
    <p:handoutMasterId r:id="rId39"/>
  </p:handoutMasterIdLst>
  <p:sldIdLst>
    <p:sldId id="520" r:id="rId2"/>
    <p:sldId id="674" r:id="rId3"/>
    <p:sldId id="537" r:id="rId4"/>
    <p:sldId id="566" r:id="rId5"/>
    <p:sldId id="578" r:id="rId6"/>
    <p:sldId id="627" r:id="rId7"/>
    <p:sldId id="631" r:id="rId8"/>
    <p:sldId id="628" r:id="rId9"/>
    <p:sldId id="675" r:id="rId10"/>
    <p:sldId id="630" r:id="rId11"/>
    <p:sldId id="632" r:id="rId12"/>
    <p:sldId id="633" r:id="rId13"/>
    <p:sldId id="634" r:id="rId14"/>
    <p:sldId id="635" r:id="rId15"/>
    <p:sldId id="676" r:id="rId16"/>
    <p:sldId id="677" r:id="rId17"/>
    <p:sldId id="678" r:id="rId18"/>
    <p:sldId id="660" r:id="rId19"/>
    <p:sldId id="636" r:id="rId20"/>
    <p:sldId id="638" r:id="rId21"/>
    <p:sldId id="661" r:id="rId22"/>
    <p:sldId id="673" r:id="rId23"/>
    <p:sldId id="662" r:id="rId24"/>
    <p:sldId id="663" r:id="rId25"/>
    <p:sldId id="664" r:id="rId26"/>
    <p:sldId id="665" r:id="rId27"/>
    <p:sldId id="679" r:id="rId28"/>
    <p:sldId id="680" r:id="rId29"/>
    <p:sldId id="666" r:id="rId30"/>
    <p:sldId id="681" r:id="rId31"/>
    <p:sldId id="667" r:id="rId32"/>
    <p:sldId id="668" r:id="rId33"/>
    <p:sldId id="683" r:id="rId34"/>
    <p:sldId id="669" r:id="rId35"/>
    <p:sldId id="682" r:id="rId36"/>
    <p:sldId id="551" r:id="rId37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viar Dreams" panose="020B0402020204020504" pitchFamily="34" charset="0"/>
      <p:regular r:id="rId44"/>
      <p:bold r:id="rId45"/>
      <p:italic r:id="rId46"/>
      <p:boldItalic r:id="rId47"/>
    </p:embeddedFont>
    <p:embeddedFont>
      <p:font typeface="Montserrat Light" pitchFamily="2" charset="77"/>
      <p:regular r:id="rId4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quel Perez" initials="RP" lastIdx="1" clrIdx="0">
    <p:extLst>
      <p:ext uri="{19B8F6BF-5375-455C-9EA6-DF929625EA0E}">
        <p15:presenceInfo xmlns:p15="http://schemas.microsoft.com/office/powerpoint/2012/main" userId="9eea1d4fce98e85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C01F"/>
    <a:srgbClr val="EDAE37"/>
    <a:srgbClr val="75341F"/>
    <a:srgbClr val="F16357"/>
    <a:srgbClr val="2F9B8E"/>
    <a:srgbClr val="FF735C"/>
    <a:srgbClr val="99B183"/>
    <a:srgbClr val="D14D68"/>
    <a:srgbClr val="261734"/>
    <a:srgbClr val="CD5C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43" autoAdjust="0"/>
    <p:restoredTop sz="94662" autoAdjust="0"/>
  </p:normalViewPr>
  <p:slideViewPr>
    <p:cSldViewPr>
      <p:cViewPr varScale="1">
        <p:scale>
          <a:sx n="72" d="100"/>
          <a:sy n="72" d="100"/>
        </p:scale>
        <p:origin x="256" y="7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98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F60ECF8-B5EA-4555-B4FC-77B25605B3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5DF9AA1-59E0-414D-A940-D8BD469F99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E86D7-EE6C-4EDC-86C7-2D06174448A2}" type="datetimeFigureOut">
              <a:rPr lang="es-ES" smtClean="0"/>
              <a:t>26/4/22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8A7B16-E1A4-4069-90D1-29C12751CD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87F3A4-C7C0-4F15-A2E4-C57B4076F9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CD424-D625-4545-92AF-B410892187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9892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CBDE4-121A-42F8-8F33-6D4E03F3BE2D}" type="datetimeFigureOut">
              <a:rPr lang="es-ES" smtClean="0"/>
              <a:t>26/4/22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6E4A-866D-4841-844A-0630AD3846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515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F71D34-EDA6-44AB-9CBB-0BC622CA8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A2348F-7F00-4BBB-872C-7CD77579A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66676F-3CD2-47FA-936E-63B5884AB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6C86B2-39DF-4B1E-88E0-EAB64662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616800-E372-4FF7-84BF-F26B61FDB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5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C9CEA5-CCDD-4645-8164-B4A7EC679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C514AC1-83CC-47ED-8D17-61F26FDAC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F30109-9A1F-4BF3-B8AE-0C247C31D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449772-08EB-49F1-863D-DD2C6520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82AA3F-4FD0-4AEF-A273-EFEB6633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50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B1CE55-6B7F-4C87-839E-73DC99436D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6847C6-14F6-4AF6-A276-C81BAABD5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6E79D3-7E74-4D59-8021-A52881983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D63C8E-C404-469F-8BA5-A1A2D8B9C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F12C84-FFBF-4892-BC72-E0A91F1C6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20917-551E-4030-A80A-3858EF4C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327185-47D8-4605-B792-3664C5393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06B882-49F8-4D82-8F14-40EC8DE0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8E0152-FB1B-4853-9416-A7916FC5A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584E8B-5F81-4DD2-9AA3-4932331C0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0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074C65-4A3A-4F42-808F-4A45974C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19397E-6853-4668-AFD6-A9588A30B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D598BE-B36B-417F-B643-321D30831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2E4996-8FB5-4818-8E94-217632CC2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1CEFD0-0829-4A8D-AA32-D7B2B0E6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8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361F2-4C8C-40F4-BD51-F282CB378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2949B9-6C3A-4DEE-9A52-B05669B49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CE0786-3A1C-4E7D-9D40-B7033F4FE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EF6A08-6B5B-42E0-87A3-24D3FC65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3DBD37-35E5-4BB0-B430-B7305BBD4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AD0F02-1C48-44B1-B5FA-A8E5CB54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2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B2CC08-2584-4C01-9EDE-53CED602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A0DECB-0A5D-4E0A-8561-1D8E5ECE4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CFBCFC-8900-4009-9E0D-97F4E7DC5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D61D754-71C4-4BDA-9628-B84E24E15C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243C711-287F-469F-A592-BEE5F3F86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735414C-B04C-442E-832B-37E5921D0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4/26/22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5156E43-E3AE-46E1-A0F8-CEE26BED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242F6D9-A71F-42A5-9936-2504D953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080F47-ACB0-471B-956F-A0B2A36A6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882F7C6-05AD-43F8-9AC3-32347F71B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4/26/22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F6CBE7-4091-4E55-B4F3-DE37D83D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937B774-9A3D-4C8D-926D-DAE283434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6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AC15C30-4789-49E6-8A8F-62863B065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4/26/22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91EC254-8AE9-4C40-8BF0-8E78A1AC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D48100-513A-427F-86F7-53370928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26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FAE85-3A28-4EDF-9F7D-F643D9B1B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FB1CC6-3187-435F-82F1-B9CD1D679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8BA8E9-5E8E-49DF-B88E-BE304D9E4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36C9EF-E717-4F91-B42D-D49E4D24A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C8405C-7681-4F2F-B831-19049E535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487A3B-C718-439A-97A3-ED2601CD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465C31-A1DA-4513-8AE2-CBB6AAFD6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27DA303-BA98-47D5-8EA9-59DFCE8C6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31AD25-60A0-4779-A76C-7BA317752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B8128D-8377-497C-ADA1-048AC58FC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EAA748-BE8A-433E-A5D3-49AA5ACF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B0FB3E-9684-4B83-A7E2-942F031D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4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3D41E63-8CCA-4D5F-A4FF-8EC9E1D65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5B657E-1251-436E-BE56-E548D70EA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4AA12F-4546-45DE-BE77-05537A484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4/26/22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5173B9-8F38-4DF4-853E-9C49266A6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454C44-6047-4984-9593-D1CA85C03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Montserrat Light" panose="00000400000000000000" pitchFamily="50" charset="0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B9E3E3-E94F-4DB1-BA53-62D99B058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-30983"/>
            <a:ext cx="6868886" cy="1030332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69E0EDA-849C-4077-ABA4-339D3961C667}"/>
              </a:ext>
            </a:extLst>
          </p:cNvPr>
          <p:cNvSpPr txBox="1"/>
          <p:nvPr/>
        </p:nvSpPr>
        <p:spPr>
          <a:xfrm>
            <a:off x="8288620" y="4674297"/>
            <a:ext cx="9448800" cy="2190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6000" b="1" dirty="0">
                <a:effectLst/>
                <a:latin typeface="Caviar Dreams" panose="020B0402020204020504" pitchFamily="34" charset="0"/>
                <a:ea typeface="Arial Unicode MS"/>
              </a:rPr>
              <a:t>CURSO DE </a:t>
            </a:r>
          </a:p>
          <a:p>
            <a:pPr algn="ctr">
              <a:lnSpc>
                <a:spcPct val="115000"/>
              </a:lnSpc>
            </a:pPr>
            <a:r>
              <a:rPr lang="es-ES" sz="6600" dirty="0">
                <a:solidFill>
                  <a:srgbClr val="0080B8"/>
                </a:solidFill>
                <a:effectLst/>
                <a:latin typeface="Caviar Dreams" panose="020B0402020204020504" pitchFamily="34" charset="0"/>
                <a:ea typeface="Arial Unicode MS"/>
              </a:rPr>
              <a:t>CONSEJERÍA </a:t>
            </a:r>
            <a:r>
              <a:rPr lang="es-ES" sz="6600" dirty="0">
                <a:solidFill>
                  <a:srgbClr val="0080B8"/>
                </a:solidFill>
                <a:latin typeface="Caviar Dreams" panose="020B0402020204020504" pitchFamily="34" charset="0"/>
                <a:ea typeface="Arial Unicode MS"/>
              </a:rPr>
              <a:t>BÍBLICA</a:t>
            </a:r>
            <a:endParaRPr lang="es-ES" sz="6600" dirty="0">
              <a:solidFill>
                <a:srgbClr val="0080B8"/>
              </a:solidFill>
              <a:effectLst/>
              <a:latin typeface="Caviar Dreams" panose="020B04020202040205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9CFB529-83A3-4BB8-AD9D-E2597EF46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857" y="1559916"/>
            <a:ext cx="2950326" cy="162925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6DE9ABC-C64E-45BE-91CC-6EB5F4BC8EAC}"/>
              </a:ext>
            </a:extLst>
          </p:cNvPr>
          <p:cNvSpPr txBox="1"/>
          <p:nvPr/>
        </p:nvSpPr>
        <p:spPr>
          <a:xfrm>
            <a:off x="8288621" y="8833706"/>
            <a:ext cx="9448800" cy="1034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6000" dirty="0">
                <a:latin typeface="Caviar Dreams" panose="020B0402020204020504" pitchFamily="34" charset="0"/>
                <a:ea typeface="Arial Unicode MS"/>
              </a:rPr>
              <a:t>Pastor Moisés Peinado</a:t>
            </a:r>
            <a:endParaRPr lang="es-ES" sz="6000" dirty="0">
              <a:effectLst/>
              <a:latin typeface="Caviar Dreams" panose="020B04020202040205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4399206-64E9-41D0-B5DE-BC57BFEBD2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416169"/>
            <a:ext cx="1287869" cy="128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5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DB4EE4A-7082-4550-884B-14C127F4BE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7" y="208586"/>
            <a:ext cx="17691485" cy="65535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BE719B9-486E-4D29-B9DB-88F9C2FEA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5416" y="8240613"/>
            <a:ext cx="2524125" cy="6286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0E0319A-AB0C-42C0-8FE5-BE0826F01D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0" y="247286"/>
            <a:ext cx="1898705" cy="1048517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3F996F0-ECD4-4CA8-A3CA-606A8F0A5BC4}"/>
              </a:ext>
            </a:extLst>
          </p:cNvPr>
          <p:cNvSpPr/>
          <p:nvPr/>
        </p:nvSpPr>
        <p:spPr>
          <a:xfrm>
            <a:off x="0" y="5981700"/>
            <a:ext cx="18288000" cy="42748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9B18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6BA7F1A-9A14-47E3-B6C2-6FF237B85284}"/>
              </a:ext>
            </a:extLst>
          </p:cNvPr>
          <p:cNvSpPr txBox="1"/>
          <p:nvPr/>
        </p:nvSpPr>
        <p:spPr>
          <a:xfrm>
            <a:off x="1711352" y="6312368"/>
            <a:ext cx="14782800" cy="6189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5400" b="1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Nadie cambia por causa </a:t>
            </a:r>
          </a:p>
          <a:p>
            <a:pPr algn="ctr">
              <a:lnSpc>
                <a:spcPct val="150000"/>
              </a:lnSpc>
            </a:pPr>
            <a:r>
              <a:rPr lang="es-ES" sz="5400" b="1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 las </a:t>
            </a:r>
            <a:r>
              <a:rPr lang="es-ES" sz="5400" b="1" dirty="0">
                <a:solidFill>
                  <a:srgbClr val="DDC01F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disciplinas espirituales</a:t>
            </a:r>
            <a:r>
              <a:rPr lang="es-ES" sz="5400" b="1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s-ES" sz="5400" b="1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pero nadie cambia sin hacer uso de ellas.</a:t>
            </a:r>
          </a:p>
          <a:p>
            <a:pPr algn="ctr">
              <a:lnSpc>
                <a:spcPct val="150000"/>
              </a:lnSpc>
            </a:pPr>
            <a:endParaRPr lang="es-ES" sz="5400" b="1" dirty="0">
              <a:solidFill>
                <a:schemeClr val="accent6">
                  <a:lumMod val="60000"/>
                  <a:lumOff val="40000"/>
                </a:schemeClr>
              </a:solidFill>
              <a:latin typeface="Caviar Dreams" panose="020B04020202040205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s-ES" sz="5400" b="1" i="1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       </a:t>
            </a:r>
            <a:endParaRPr lang="es-ES" sz="5400" i="1" dirty="0">
              <a:solidFill>
                <a:schemeClr val="accent6">
                  <a:lumMod val="60000"/>
                  <a:lumOff val="40000"/>
                </a:schemeClr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689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AC28A16F-36B5-4499-8BC0-8F3AE304A855}"/>
              </a:ext>
            </a:extLst>
          </p:cNvPr>
          <p:cNvSpPr/>
          <p:nvPr/>
        </p:nvSpPr>
        <p:spPr>
          <a:xfrm>
            <a:off x="0" y="-25400"/>
            <a:ext cx="7391400" cy="10287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2FA496-F1AF-4CF2-8268-A7A3F7FBE423}"/>
              </a:ext>
            </a:extLst>
          </p:cNvPr>
          <p:cNvSpPr txBox="1"/>
          <p:nvPr/>
        </p:nvSpPr>
        <p:spPr>
          <a:xfrm>
            <a:off x="8941574" y="2324100"/>
            <a:ext cx="8694224" cy="6619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800" b="1" dirty="0">
                <a:solidFill>
                  <a:srgbClr val="C00000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¡TU ERES RESPONSABLE POR CAMBIAR!</a:t>
            </a:r>
          </a:p>
          <a:p>
            <a:pPr algn="ctr">
              <a:lnSpc>
                <a:spcPct val="150000"/>
              </a:lnSpc>
            </a:pPr>
            <a:r>
              <a:rPr lang="es-ES" sz="48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Sí, tú no puedes cambiar lo que amas, pero tú sí puedes exponer tu corazón </a:t>
            </a:r>
          </a:p>
          <a:p>
            <a:pPr algn="ctr">
              <a:lnSpc>
                <a:spcPct val="150000"/>
              </a:lnSpc>
            </a:pPr>
            <a:r>
              <a:rPr lang="es-ES" sz="48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 Aquel que puede hacerlo. </a:t>
            </a:r>
            <a:endParaRPr lang="es-ES" sz="4800" dirty="0">
              <a:solidFill>
                <a:srgbClr val="272418"/>
              </a:solidFill>
              <a:latin typeface="Caviar Dreams" panose="020B04020202040205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108CDB4-1A8E-4698-8D30-CC31B1CF0E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723900"/>
            <a:ext cx="2345773" cy="1295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03FEDC7-7D8D-41B1-9683-3E679478FC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76" y="423843"/>
            <a:ext cx="7055055" cy="469425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5F130DE-4A6B-47E2-8DED-9962D78BC0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76" y="5326043"/>
            <a:ext cx="7043224" cy="469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62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F97A381-6F05-46E2-AAE8-B180BED3E8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4" r="21956"/>
          <a:stretch/>
        </p:blipFill>
        <p:spPr>
          <a:xfrm>
            <a:off x="6857999" y="0"/>
            <a:ext cx="11430001" cy="10287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E433CD1-D741-4C3B-A77F-1DFC8B3F2E15}"/>
              </a:ext>
            </a:extLst>
          </p:cNvPr>
          <p:cNvSpPr txBox="1"/>
          <p:nvPr/>
        </p:nvSpPr>
        <p:spPr>
          <a:xfrm>
            <a:off x="534665" y="3086100"/>
            <a:ext cx="10817870" cy="6754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8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«Las disciplinas </a:t>
            </a:r>
          </a:p>
          <a:p>
            <a:pPr algn="ctr">
              <a:lnSpc>
                <a:spcPct val="150000"/>
              </a:lnSpc>
            </a:pPr>
            <a:r>
              <a:rPr lang="es-ES" sz="48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son el medio que Dios utiliza para </a:t>
            </a:r>
            <a:r>
              <a:rPr lang="es-ES" sz="4800" b="1" dirty="0">
                <a:solidFill>
                  <a:srgbClr val="FF735C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recuperar</a:t>
            </a:r>
            <a:r>
              <a:rPr lang="es-ES" sz="48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s-ES" sz="4800" b="1" dirty="0">
                <a:solidFill>
                  <a:srgbClr val="FF735C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renovar</a:t>
            </a:r>
            <a:r>
              <a:rPr lang="es-ES" sz="48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s-ES" sz="48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y </a:t>
            </a:r>
            <a:r>
              <a:rPr lang="es-ES" sz="4800" b="1" dirty="0">
                <a:solidFill>
                  <a:srgbClr val="FF735C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aumentar</a:t>
            </a:r>
            <a:r>
              <a:rPr lang="es-ES" sz="48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s-E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el gozo </a:t>
            </a:r>
            <a:r>
              <a:rPr lang="es-ES" sz="48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y el aprecio de </a:t>
            </a:r>
          </a:p>
          <a:p>
            <a:pPr algn="ctr">
              <a:lnSpc>
                <a:spcPct val="150000"/>
              </a:lnSpc>
            </a:pPr>
            <a:r>
              <a:rPr lang="es-ES" sz="54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CRISTO</a:t>
            </a:r>
            <a:r>
              <a:rPr lang="es-ES" sz="48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»</a:t>
            </a:r>
            <a:endParaRPr lang="es-ES" sz="4800" dirty="0">
              <a:latin typeface="Caviar Dreams" panose="020B04020202040205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728F39-D81C-4965-A106-E17337058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4580"/>
            <a:ext cx="2432105" cy="13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43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C1A3ADB0-229B-4838-91D4-0520CF1170B3}"/>
              </a:ext>
            </a:extLst>
          </p:cNvPr>
          <p:cNvSpPr/>
          <p:nvPr/>
        </p:nvSpPr>
        <p:spPr>
          <a:xfrm>
            <a:off x="10363200" y="0"/>
            <a:ext cx="7924800" cy="10287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0D1888-4251-4947-A328-19A986A94418}"/>
              </a:ext>
            </a:extLst>
          </p:cNvPr>
          <p:cNvSpPr txBox="1"/>
          <p:nvPr/>
        </p:nvSpPr>
        <p:spPr>
          <a:xfrm>
            <a:off x="1108529" y="1978648"/>
            <a:ext cx="8035471" cy="7090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Mi deber más importante es </a:t>
            </a:r>
            <a:r>
              <a:rPr lang="es-ES" sz="4400" b="1" dirty="0">
                <a:solidFill>
                  <a:srgbClr val="C00000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PROTEGER MI CORAZÓN </a:t>
            </a:r>
          </a:p>
          <a:p>
            <a:pPr algn="ctr">
              <a:lnSpc>
                <a:spcPct val="150000"/>
              </a:lnSpc>
            </a:pPr>
            <a:r>
              <a:rPr lang="es-E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 todo aquello que pueda mitigar mi apetito por Dios </a:t>
            </a:r>
          </a:p>
          <a:p>
            <a:pPr algn="ctr">
              <a:lnSpc>
                <a:spcPct val="150000"/>
              </a:lnSpc>
            </a:pPr>
            <a:r>
              <a:rPr lang="es-E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y </a:t>
            </a:r>
            <a:r>
              <a:rPr lang="es-ES" sz="4400" b="1" dirty="0">
                <a:solidFill>
                  <a:srgbClr val="C00000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EXPONER MI CORAZÓN </a:t>
            </a:r>
          </a:p>
          <a:p>
            <a:pPr algn="ctr">
              <a:lnSpc>
                <a:spcPct val="150000"/>
              </a:lnSpc>
            </a:pPr>
            <a:r>
              <a:rPr lang="es-E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 todo aquello que pueda aumentar mi hambre por él. </a:t>
            </a:r>
            <a:endParaRPr lang="es-ES" sz="4400" dirty="0">
              <a:solidFill>
                <a:schemeClr val="tx1">
                  <a:lumMod val="95000"/>
                  <a:lumOff val="5000"/>
                </a:schemeClr>
              </a:solidFill>
              <a:latin typeface="Caviar Dreams" panose="020B04020202040205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A19A641-7688-4A5E-9486-C6D4663809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57100"/>
            <a:ext cx="2391768" cy="1320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3CFE00-C951-4EED-9D78-FDE1AE278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5317" y="1416817"/>
            <a:ext cx="7652683" cy="765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85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9A4C097-EA3E-4B0B-BB98-FB8892BA55C5}"/>
              </a:ext>
            </a:extLst>
          </p:cNvPr>
          <p:cNvSpPr txBox="1"/>
          <p:nvPr/>
        </p:nvSpPr>
        <p:spPr>
          <a:xfrm>
            <a:off x="1353671" y="3314700"/>
            <a:ext cx="7772400" cy="3234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7200" b="1" dirty="0">
                <a:solidFill>
                  <a:srgbClr val="F16357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Protegiendo </a:t>
            </a:r>
          </a:p>
          <a:p>
            <a:pPr algn="ctr">
              <a:lnSpc>
                <a:spcPct val="150000"/>
              </a:lnSpc>
            </a:pPr>
            <a:r>
              <a:rPr lang="es-ES" sz="7200" b="1" dirty="0">
                <a:solidFill>
                  <a:srgbClr val="F16357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EL CORAZÓN</a:t>
            </a:r>
            <a:endParaRPr lang="es-ES" sz="7200" dirty="0">
              <a:solidFill>
                <a:srgbClr val="F16357"/>
              </a:solidFill>
              <a:latin typeface="Caviar Dreams" panose="020B04020202040205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39CAFF-2C77-499A-877F-841F1F4142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86" y="1675825"/>
            <a:ext cx="2623828" cy="14489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80000F-DA67-498E-B299-8F21D807D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7353300"/>
            <a:ext cx="3590554" cy="8008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BE19A95-B2D2-4F34-93E1-5111131DE4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8" t="4321" r="19407" b="6049"/>
          <a:stretch/>
        </p:blipFill>
        <p:spPr>
          <a:xfrm>
            <a:off x="9448800" y="495300"/>
            <a:ext cx="8153400" cy="967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60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9DD114D-BEFE-570A-29E4-6E12BE26C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82689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72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0F3A20E-B672-E611-F3EB-7AF95D3E1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82689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28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2164382-BCA2-B5FF-C1C1-4FB83C327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68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9360EA8-997E-4F60-A7CA-15B0C5F979D0}"/>
              </a:ext>
            </a:extLst>
          </p:cNvPr>
          <p:cNvSpPr/>
          <p:nvPr/>
        </p:nvSpPr>
        <p:spPr>
          <a:xfrm>
            <a:off x="8839200" y="-30480"/>
            <a:ext cx="9448800" cy="10287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9A4C097-EA3E-4B0B-BB98-FB8892BA55C5}"/>
              </a:ext>
            </a:extLst>
          </p:cNvPr>
          <p:cNvSpPr txBox="1"/>
          <p:nvPr/>
        </p:nvSpPr>
        <p:spPr>
          <a:xfrm>
            <a:off x="397514" y="3619500"/>
            <a:ext cx="7772400" cy="2710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000" b="1" dirty="0">
                <a:solidFill>
                  <a:srgbClr val="75341F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Necesito desarrollar nuevos hábitos</a:t>
            </a:r>
            <a:endParaRPr lang="es-ES" sz="6000" dirty="0">
              <a:solidFill>
                <a:srgbClr val="75341F"/>
              </a:solidFill>
              <a:latin typeface="Caviar Dreams" panose="020B04020202040205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39CAFF-2C77-499A-877F-841F1F4142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790700"/>
            <a:ext cx="2623828" cy="14489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80000F-DA67-498E-B299-8F21D807D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437" y="7200900"/>
            <a:ext cx="3590554" cy="80086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3A275FD-AED8-458F-97C2-BFF654DAA2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5" t="7778" r="4507" b="6297"/>
          <a:stretch/>
        </p:blipFill>
        <p:spPr>
          <a:xfrm>
            <a:off x="9677400" y="693420"/>
            <a:ext cx="7772399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87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752C15F-7375-4D27-A017-90A3A12E5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C8B59E4-0A87-419B-B4E3-75A51048185E}"/>
              </a:ext>
            </a:extLst>
          </p:cNvPr>
          <p:cNvSpPr/>
          <p:nvPr/>
        </p:nvSpPr>
        <p:spPr>
          <a:xfrm>
            <a:off x="0" y="7542467"/>
            <a:ext cx="17221200" cy="2514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CAD93B4-743F-4100-9500-82E1D9108AE2}"/>
              </a:ext>
            </a:extLst>
          </p:cNvPr>
          <p:cNvSpPr txBox="1"/>
          <p:nvPr/>
        </p:nvSpPr>
        <p:spPr>
          <a:xfrm>
            <a:off x="1044388" y="7706198"/>
            <a:ext cx="15468600" cy="2187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8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Tus hábitos no te pueden cambiar, </a:t>
            </a:r>
          </a:p>
          <a:p>
            <a:pPr algn="ctr">
              <a:lnSpc>
                <a:spcPct val="150000"/>
              </a:lnSpc>
            </a:pPr>
            <a:r>
              <a:rPr lang="es-ES" sz="48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pero sí te exponen a Aquel que puede cambiarte.</a:t>
            </a:r>
            <a:endParaRPr lang="es-ES" sz="4800" dirty="0">
              <a:solidFill>
                <a:schemeClr val="bg1"/>
              </a:solidFill>
              <a:latin typeface="Caviar Dreams" panose="020B04020202040205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B17876-1573-4BF4-A4A4-D7C97788F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9933"/>
            <a:ext cx="1898705" cy="104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11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631585A-D5A0-42A6-BD84-B0E5BCE402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1"/>
          <a:stretch/>
        </p:blipFill>
        <p:spPr>
          <a:xfrm>
            <a:off x="609600" y="5509146"/>
            <a:ext cx="7954685" cy="439053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B99A91B-88C8-48A2-A48D-3F4C65E2C96F}"/>
              </a:ext>
            </a:extLst>
          </p:cNvPr>
          <p:cNvSpPr txBox="1"/>
          <p:nvPr/>
        </p:nvSpPr>
        <p:spPr>
          <a:xfrm>
            <a:off x="4721252" y="917266"/>
            <a:ext cx="9525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TERCERA PARTE</a:t>
            </a:r>
            <a:endParaRPr lang="es-ES" sz="8000" b="1" dirty="0">
              <a:effectLst/>
              <a:latin typeface="Caviar Dreams" panose="020B0402020204020504" pitchFamily="34" charset="0"/>
              <a:ea typeface="Arial Unicode MS"/>
              <a:cs typeface="Times New Roman" panose="02020603050405020304" pitchFamily="18" charset="0"/>
            </a:endParaRPr>
          </a:p>
          <a:p>
            <a:pPr algn="ctr"/>
            <a:r>
              <a:rPr lang="es-ES" sz="8000" b="1" dirty="0">
                <a:effectLst/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 </a:t>
            </a:r>
            <a:endParaRPr lang="es-ES" sz="8000" b="1" dirty="0">
              <a:latin typeface="Caviar Dreams" panose="020B04020202040205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F9F8930-F159-4477-92F8-A63AECCE2F58}"/>
              </a:ext>
            </a:extLst>
          </p:cNvPr>
          <p:cNvSpPr txBox="1"/>
          <p:nvPr/>
        </p:nvSpPr>
        <p:spPr>
          <a:xfrm>
            <a:off x="1949155" y="1430785"/>
            <a:ext cx="14398653" cy="6499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lvl="0" indent="-8572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7200" b="1" dirty="0">
              <a:latin typeface="Caviar Dreams" panose="020B04020202040205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s-ES" sz="7200" dirty="0">
                <a:latin typeface="Caviar Dreams" panose="020B0402020204020504" pitchFamily="34" charset="0"/>
              </a:rPr>
              <a:t>¿Cuáles son los resultados de un</a:t>
            </a:r>
            <a:r>
              <a:rPr lang="es-ES" sz="7200" dirty="0">
                <a:solidFill>
                  <a:srgbClr val="72A21C"/>
                </a:solidFill>
                <a:latin typeface="Caviar Dreams" panose="020B0402020204020504" pitchFamily="34" charset="0"/>
              </a:rPr>
              <a:t> </a:t>
            </a:r>
          </a:p>
          <a:p>
            <a:pPr lvl="0" algn="ctr">
              <a:lnSpc>
                <a:spcPct val="150000"/>
              </a:lnSpc>
            </a:pPr>
            <a:r>
              <a:rPr lang="es-ES" sz="7200" b="1" dirty="0">
                <a:solidFill>
                  <a:srgbClr val="E73046"/>
                </a:solidFill>
                <a:latin typeface="Caviar Dreams" panose="020B0402020204020504" pitchFamily="34" charset="0"/>
              </a:rPr>
              <a:t>CAMBIO PROFUNDO</a:t>
            </a:r>
            <a:r>
              <a:rPr lang="es-ES" sz="7200" dirty="0">
                <a:latin typeface="Caviar Dreams" panose="020B0402020204020504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endParaRPr lang="es-ES" sz="7200" dirty="0">
              <a:latin typeface="Caviar Dreams" panose="020B04020202040205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60ECFE0-D8F1-4006-8CD2-B481746555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797" y="353133"/>
            <a:ext cx="1898705" cy="104851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3495977-1290-45E4-A8DD-43BDA4AE6A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326" y="8724900"/>
            <a:ext cx="1048517" cy="104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5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A8D32EDF-A999-4C29-AACE-627999C36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2" t="-123" r="15555" b="123"/>
          <a:stretch/>
        </p:blipFill>
        <p:spPr>
          <a:xfrm>
            <a:off x="-1" y="-1"/>
            <a:ext cx="8610600" cy="10287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3E9CDD1-88D5-4321-8FEB-54696DE14B35}"/>
              </a:ext>
            </a:extLst>
          </p:cNvPr>
          <p:cNvSpPr/>
          <p:nvPr/>
        </p:nvSpPr>
        <p:spPr>
          <a:xfrm>
            <a:off x="8610598" y="-76201"/>
            <a:ext cx="9677401" cy="10286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CB76FE8-C26C-4B04-B35E-7316B1D31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8"/>
            <a:ext cx="1898705" cy="104851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9868852-69AF-4F70-AA8A-B790E2FAF632}"/>
              </a:ext>
            </a:extLst>
          </p:cNvPr>
          <p:cNvSpPr txBox="1"/>
          <p:nvPr/>
        </p:nvSpPr>
        <p:spPr>
          <a:xfrm>
            <a:off x="8839200" y="1327813"/>
            <a:ext cx="8984577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¿Cómo hago para arruinar mi apetito por Dios?</a:t>
            </a:r>
          </a:p>
          <a:p>
            <a:pPr algn="ctr"/>
            <a:r>
              <a:rPr lang="es-ES" sz="4800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Manteniendo hábitos </a:t>
            </a:r>
          </a:p>
          <a:p>
            <a:pPr algn="ctr"/>
            <a:r>
              <a:rPr lang="es-ES" sz="4800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que me alejan de él.</a:t>
            </a:r>
          </a:p>
          <a:p>
            <a:pPr algn="ctr"/>
            <a:endParaRPr lang="es-ES" sz="4800" dirty="0">
              <a:solidFill>
                <a:schemeClr val="bg1"/>
              </a:solidFill>
              <a:effectLst/>
              <a:latin typeface="Caviar Dreams" panose="020B04020202040205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ctr"/>
            <a:endParaRPr lang="es-ES" sz="4800" dirty="0">
              <a:solidFill>
                <a:schemeClr val="bg1"/>
              </a:solidFill>
              <a:effectLst/>
              <a:latin typeface="Caviar Dreams" panose="020B04020202040205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es-ES" sz="48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¿Cómo hago para aumentar mi hambre por Dios?</a:t>
            </a:r>
          </a:p>
          <a:p>
            <a:pPr algn="ctr"/>
            <a:r>
              <a:rPr lang="es-ES" sz="4800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Desarrollando hábitos </a:t>
            </a:r>
          </a:p>
          <a:p>
            <a:pPr algn="ctr"/>
            <a:r>
              <a:rPr lang="es-ES" sz="4800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que me acerquen a él.</a:t>
            </a:r>
          </a:p>
        </p:txBody>
      </p:sp>
    </p:spTree>
    <p:extLst>
      <p:ext uri="{BB962C8B-B14F-4D97-AF65-F5344CB8AC3E}">
        <p14:creationId xmlns:p14="http://schemas.microsoft.com/office/powerpoint/2010/main" val="887596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7192456-1251-4451-920E-E54842ACF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49"/>
            <a:ext cx="18288000" cy="103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90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93D96F3-9AC5-4697-AB3A-68A171412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3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31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3CFA07-C37E-46B2-ACD7-53B0BCD02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3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13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08AEC5-DAA8-4A5E-9038-3636B7ED8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3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56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90829AF-00E4-4901-9536-D8278C4D4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3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59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19AC0E-6D38-421F-BF1D-2ECB31E0F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727"/>
            <a:ext cx="18288000" cy="103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20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57C5B6C-B71F-F733-BEAE-FBFA2E420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36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8C990AC-E326-EC5F-920B-D08027D4D7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0740" r="15834" b="39439"/>
          <a:stretch/>
        </p:blipFill>
        <p:spPr>
          <a:xfrm>
            <a:off x="-381000" y="20171"/>
            <a:ext cx="18592800" cy="10287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C5B0FBA-08A1-A892-B4BD-988187EBCF0A}"/>
              </a:ext>
            </a:extLst>
          </p:cNvPr>
          <p:cNvSpPr/>
          <p:nvPr/>
        </p:nvSpPr>
        <p:spPr>
          <a:xfrm>
            <a:off x="10363200" y="5372100"/>
            <a:ext cx="69252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000" b="1" dirty="0" err="1">
                <a:solidFill>
                  <a:srgbClr val="272418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www.iebcadiz.com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3152331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55CB36-8A37-4A99-833B-31EAD8F19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89"/>
            <a:ext cx="18249900" cy="1028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06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BCDE88B-6B19-4077-A1F5-5E26D07F1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" y="30480"/>
            <a:ext cx="18280380" cy="1028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08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D659546-3847-0F40-CF9C-27DB7E070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24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97855BB-CABD-4F1D-BC5A-756AE2FB8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8307050" cy="103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01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B413173-353F-45D6-A2C6-CD11031A4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3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12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291415-3F6A-8FC0-B257-B51DA07E0F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10741"/>
          <a:stretch/>
        </p:blipFill>
        <p:spPr>
          <a:xfrm>
            <a:off x="0" y="0"/>
            <a:ext cx="18059400" cy="10287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8FE9781-D231-C315-CB57-8A40CEC41C37}"/>
              </a:ext>
            </a:extLst>
          </p:cNvPr>
          <p:cNvSpPr/>
          <p:nvPr/>
        </p:nvSpPr>
        <p:spPr>
          <a:xfrm>
            <a:off x="9829800" y="7505700"/>
            <a:ext cx="69252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000" b="1" dirty="0" err="1">
                <a:solidFill>
                  <a:srgbClr val="272418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www.iebcadiz.com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1428836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0F8BE6-A78F-4D14-9C69-DAE6B594F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3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28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64B7503-A771-202C-892F-59C15A5D1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533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11E67F-CB8A-456C-91A9-02E49C562F20}"/>
              </a:ext>
            </a:extLst>
          </p:cNvPr>
          <p:cNvSpPr txBox="1"/>
          <p:nvPr/>
        </p:nvSpPr>
        <p:spPr>
          <a:xfrm>
            <a:off x="186021" y="1421014"/>
            <a:ext cx="18063879" cy="7476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REFLEXIÓN EN GRUPOS PEQUEÑOS</a:t>
            </a:r>
          </a:p>
          <a:p>
            <a:pPr algn="ctr"/>
            <a:endParaRPr lang="es-ES" sz="2800" b="1" u="sng" dirty="0">
              <a:solidFill>
                <a:srgbClr val="000000"/>
              </a:solidFill>
              <a:effectLst/>
              <a:latin typeface="Caviar Dreams" panose="020B04020202040205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endParaRPr lang="es-ES" sz="2800" b="1" dirty="0">
              <a:effectLst/>
              <a:latin typeface="Caviar Dreams" panose="020B0402020204020504" pitchFamily="34" charset="0"/>
              <a:ea typeface="Times New Roman" panose="02020603050405020304" pitchFamily="18" charset="0"/>
            </a:endParaRP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s-ES" sz="2800" b="1" i="0" dirty="0">
                <a:solidFill>
                  <a:srgbClr val="222222"/>
                </a:solidFill>
                <a:effectLst/>
                <a:latin typeface="Caviar Dreams" panose="020B0402020204020504" pitchFamily="34" charset="0"/>
              </a:rPr>
              <a:t>¿Qué es lo más útil que podrías utilizar de este capítulo para la consejería?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s-ES" sz="2800" b="1" i="0" dirty="0">
                <a:solidFill>
                  <a:srgbClr val="222222"/>
                </a:solidFill>
                <a:effectLst/>
                <a:latin typeface="Caviar Dreams" panose="020B0402020204020504" pitchFamily="34" charset="0"/>
              </a:rPr>
              <a:t>En la lista de las 15 disciplinas marca las 5 que más sueles realizar y las 5 que más te cuestan poner en práctica. (Cuenta los beneficios que las disciplinas ofrecen a tu vida y explica porque otras te cuestan tanto practicarlas)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s-ES" sz="2800" b="1" i="0" dirty="0">
                <a:solidFill>
                  <a:srgbClr val="222222"/>
                </a:solidFill>
                <a:effectLst/>
                <a:latin typeface="Caviar Dreams" panose="020B0402020204020504" pitchFamily="34" charset="0"/>
              </a:rPr>
              <a:t>¿Qué cosas crees que tienes que cortar para proteger la salud espiritual de tu corazón?</a:t>
            </a:r>
          </a:p>
          <a:p>
            <a:pPr algn="l">
              <a:lnSpc>
                <a:spcPct val="150000"/>
              </a:lnSpc>
            </a:pPr>
            <a:r>
              <a:rPr lang="es-ES" sz="2800" b="1" i="0" dirty="0">
                <a:solidFill>
                  <a:srgbClr val="222222"/>
                </a:solidFill>
                <a:effectLst/>
                <a:latin typeface="Caviar Dreams" panose="020B0402020204020504" pitchFamily="34" charset="0"/>
              </a:rPr>
              <a:t>    (Piensa en diferentes cosas que te afectan personalmente)</a:t>
            </a:r>
          </a:p>
          <a:p>
            <a:pPr algn="l">
              <a:lnSpc>
                <a:spcPct val="150000"/>
              </a:lnSpc>
            </a:pPr>
            <a:r>
              <a:rPr lang="es-ES" sz="2800" b="1" i="0" dirty="0">
                <a:solidFill>
                  <a:srgbClr val="222222"/>
                </a:solidFill>
                <a:effectLst/>
                <a:latin typeface="Caviar Dreams" panose="020B0402020204020504" pitchFamily="34" charset="0"/>
              </a:rPr>
              <a:t>4. ¿Qué piensas sobre la responsabilidad que tenemos para cambiar? </a:t>
            </a:r>
          </a:p>
          <a:p>
            <a:pPr algn="l">
              <a:lnSpc>
                <a:spcPct val="150000"/>
              </a:lnSpc>
            </a:pPr>
            <a:r>
              <a:rPr lang="es-ES" sz="2800" b="1" dirty="0">
                <a:solidFill>
                  <a:srgbClr val="222222"/>
                </a:solidFill>
                <a:latin typeface="Caviar Dreams" panose="020B0402020204020504" pitchFamily="34" charset="0"/>
              </a:rPr>
              <a:t>    </a:t>
            </a:r>
            <a:r>
              <a:rPr lang="es-ES" sz="2800" b="1" i="0" dirty="0">
                <a:solidFill>
                  <a:srgbClr val="222222"/>
                </a:solidFill>
                <a:effectLst/>
                <a:latin typeface="Caviar Dreams" panose="020B0402020204020504" pitchFamily="34" charset="0"/>
              </a:rPr>
              <a:t>(Medita sobre la ilustración de la lluvia y del bronceado)</a:t>
            </a:r>
          </a:p>
          <a:p>
            <a:pPr algn="l">
              <a:lnSpc>
                <a:spcPct val="150000"/>
              </a:lnSpc>
            </a:pPr>
            <a:r>
              <a:rPr lang="es-ES" sz="2800" b="1" dirty="0">
                <a:solidFill>
                  <a:srgbClr val="222222"/>
                </a:solidFill>
                <a:latin typeface="Caviar Dreams" panose="020B0402020204020504" pitchFamily="34" charset="0"/>
              </a:rPr>
              <a:t>5. </a:t>
            </a:r>
            <a:r>
              <a:rPr lang="es-ES" sz="2800" b="1" i="0" dirty="0">
                <a:solidFill>
                  <a:srgbClr val="222222"/>
                </a:solidFill>
                <a:effectLst/>
                <a:latin typeface="Caviar Dreams" panose="020B0402020204020504" pitchFamily="34" charset="0"/>
              </a:rPr>
              <a:t>¿Qué hábitos crees que podrías comenzar a trabajar para obtener cambios profundos en  tu vida? </a:t>
            </a:r>
            <a:endParaRPr lang="es-ES" sz="2800" b="1" dirty="0">
              <a:solidFill>
                <a:srgbClr val="000000"/>
              </a:solidFill>
              <a:latin typeface="Caviar Dreams" panose="020B0402020204020504" pitchFamily="34" charset="0"/>
              <a:ea typeface="Arial Unicode MS" panose="020B0604020202020204" pitchFamily="34" charset="-128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06A0DE-5061-4D89-8FEA-50467D4342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1" y="252046"/>
            <a:ext cx="1524000" cy="1524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498B7B4-8E67-4CDF-B8CC-CBD3B830A4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372497"/>
            <a:ext cx="1898705" cy="104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86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7724213-01BE-49CE-9C94-5599822AE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" y="-38100"/>
            <a:ext cx="18281941" cy="103251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C5E5A4F-0455-4DFB-82E4-097D7F3A59B3}"/>
              </a:ext>
            </a:extLst>
          </p:cNvPr>
          <p:cNvSpPr/>
          <p:nvPr/>
        </p:nvSpPr>
        <p:spPr>
          <a:xfrm>
            <a:off x="244046" y="1320687"/>
            <a:ext cx="8302199" cy="7381191"/>
          </a:xfrm>
          <a:prstGeom prst="rect">
            <a:avLst/>
          </a:prstGeom>
          <a:solidFill>
            <a:srgbClr val="99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EAB1D13-7291-4300-B3C7-8A09710AFFD7}"/>
              </a:ext>
            </a:extLst>
          </p:cNvPr>
          <p:cNvSpPr/>
          <p:nvPr/>
        </p:nvSpPr>
        <p:spPr>
          <a:xfrm>
            <a:off x="10515600" y="3519491"/>
            <a:ext cx="7162801" cy="5182387"/>
          </a:xfrm>
          <a:prstGeom prst="rect">
            <a:avLst/>
          </a:prstGeom>
          <a:solidFill>
            <a:srgbClr val="99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F0FE9C6-6338-4F1D-B4E7-4516766C0AA5}"/>
              </a:ext>
            </a:extLst>
          </p:cNvPr>
          <p:cNvSpPr txBox="1"/>
          <p:nvPr/>
        </p:nvSpPr>
        <p:spPr>
          <a:xfrm>
            <a:off x="401984" y="1674343"/>
            <a:ext cx="7986322" cy="667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5400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Todos tenemos </a:t>
            </a:r>
          </a:p>
          <a:p>
            <a:pPr algn="ctr">
              <a:lnSpc>
                <a:spcPct val="115000"/>
              </a:lnSpc>
            </a:pPr>
            <a:r>
              <a:rPr lang="es-ES" sz="5400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la inclinación de buscar a Dios para intentar ser </a:t>
            </a:r>
            <a:r>
              <a:rPr lang="es-ES" sz="54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aceptados por él</a:t>
            </a:r>
            <a:r>
              <a:rPr lang="es-ES" sz="5400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15000"/>
              </a:lnSpc>
            </a:pPr>
            <a:r>
              <a:rPr lang="es-ES" sz="5400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para sentirnos bien </a:t>
            </a:r>
          </a:p>
          <a:p>
            <a:pPr algn="ctr">
              <a:lnSpc>
                <a:spcPct val="115000"/>
              </a:lnSpc>
            </a:pPr>
            <a:r>
              <a:rPr lang="es-ES" sz="5400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con nosotros mismos </a:t>
            </a:r>
          </a:p>
          <a:p>
            <a:pPr algn="ctr">
              <a:lnSpc>
                <a:spcPct val="115000"/>
              </a:lnSpc>
            </a:pPr>
            <a:r>
              <a:rPr lang="es-ES" sz="5400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o probar nuestro valor.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0567D7-30A5-4EA6-9C95-2296AEE59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945" y="272170"/>
            <a:ext cx="1898705" cy="10485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B2DB04E-1AC7-461F-B020-75056E424F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54"/>
          <a:stretch/>
        </p:blipFill>
        <p:spPr>
          <a:xfrm>
            <a:off x="9434868" y="2705100"/>
            <a:ext cx="7946953" cy="57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50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2A7415-FC91-4ADC-A26D-52224421E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8364200" cy="10356918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6D9AEDA-5BD5-4D2A-B7D9-7948F0B2A2F3}"/>
              </a:ext>
            </a:extLst>
          </p:cNvPr>
          <p:cNvSpPr/>
          <p:nvPr/>
        </p:nvSpPr>
        <p:spPr>
          <a:xfrm>
            <a:off x="914400" y="6819900"/>
            <a:ext cx="16459200" cy="3333198"/>
          </a:xfrm>
          <a:prstGeom prst="rect">
            <a:avLst/>
          </a:prstGeom>
          <a:solidFill>
            <a:srgbClr val="D14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EF8A1A0-A1C7-4B65-BD92-F2A2AEBBD400}"/>
              </a:ext>
            </a:extLst>
          </p:cNvPr>
          <p:cNvSpPr txBox="1"/>
          <p:nvPr/>
        </p:nvSpPr>
        <p:spPr>
          <a:xfrm>
            <a:off x="2319065" y="6819900"/>
            <a:ext cx="13901464" cy="3295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8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¿Me estoy acercando a Dios como resultado de que soy amado por Dios o me estoy acercando a Dios para ser amado por él?</a:t>
            </a:r>
            <a:endParaRPr lang="es-ES" sz="4800" dirty="0">
              <a:solidFill>
                <a:schemeClr val="bg1"/>
              </a:solidFill>
              <a:latin typeface="Caviar Dreams" panose="020B04020202040205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4C215EA-512D-4CCD-BCA9-53A6D81229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529" y="108018"/>
            <a:ext cx="1762670" cy="97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51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C73B0C6-AB30-48E6-96A5-8082CF9AE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18" y="-50800"/>
            <a:ext cx="18348475" cy="10337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8F3CD1-012E-4A12-93EE-DCB2492536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1"/>
          <a:stretch/>
        </p:blipFill>
        <p:spPr>
          <a:xfrm>
            <a:off x="338062" y="-52086"/>
            <a:ext cx="8228457" cy="103378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23558EF-9C24-4E14-B3D9-23D6548784B3}"/>
              </a:ext>
            </a:extLst>
          </p:cNvPr>
          <p:cNvSpPr txBox="1"/>
          <p:nvPr/>
        </p:nvSpPr>
        <p:spPr>
          <a:xfrm>
            <a:off x="9112619" y="1508160"/>
            <a:ext cx="8610599" cy="6878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0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¿Estás contento </a:t>
            </a:r>
          </a:p>
          <a:p>
            <a:pPr algn="ctr">
              <a:lnSpc>
                <a:spcPct val="150000"/>
              </a:lnSpc>
            </a:pPr>
            <a:r>
              <a:rPr lang="es-ES" sz="60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cuando buscas a Dios </a:t>
            </a:r>
          </a:p>
          <a:p>
            <a:pPr algn="ctr">
              <a:lnSpc>
                <a:spcPct val="150000"/>
              </a:lnSpc>
            </a:pPr>
            <a:r>
              <a:rPr lang="es-ES" sz="6000" b="1" dirty="0">
                <a:solidFill>
                  <a:srgbClr val="75341F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o estás contento cuando percibes </a:t>
            </a:r>
          </a:p>
          <a:p>
            <a:pPr algn="ctr">
              <a:lnSpc>
                <a:spcPct val="150000"/>
              </a:lnSpc>
            </a:pPr>
            <a:r>
              <a:rPr lang="es-ES" sz="6000" b="1" dirty="0">
                <a:solidFill>
                  <a:srgbClr val="75341F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su amor por ti</a:t>
            </a:r>
            <a:r>
              <a:rPr lang="es-ES" sz="60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0D8F6AC-A93A-429A-AB0B-C1CD533C01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688" y="225597"/>
            <a:ext cx="2286000" cy="12623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117D057-A167-4019-8DCC-D0A9DF72C7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157" y="8038375"/>
            <a:ext cx="3289483" cy="18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29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86E92DA6-69E1-4AAF-858D-1AFC16EABC00}"/>
              </a:ext>
            </a:extLst>
          </p:cNvPr>
          <p:cNvSpPr/>
          <p:nvPr/>
        </p:nvSpPr>
        <p:spPr>
          <a:xfrm>
            <a:off x="0" y="0"/>
            <a:ext cx="5486400" cy="10287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6BDF48-B4BD-48F2-B2CA-6034576D68DD}"/>
              </a:ext>
            </a:extLst>
          </p:cNvPr>
          <p:cNvSpPr txBox="1"/>
          <p:nvPr/>
        </p:nvSpPr>
        <p:spPr>
          <a:xfrm>
            <a:off x="9829800" y="2813345"/>
            <a:ext cx="8299504" cy="4496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Los medios </a:t>
            </a:r>
          </a:p>
          <a:p>
            <a:pPr algn="ctr">
              <a:lnSpc>
                <a:spcPct val="150000"/>
              </a:lnSpc>
            </a:pPr>
            <a:r>
              <a:rPr lang="es-ES" sz="6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que </a:t>
            </a:r>
            <a:r>
              <a:rPr lang="es-ES" sz="6600" b="1" dirty="0">
                <a:solidFill>
                  <a:srgbClr val="EDAE37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Dios</a:t>
            </a:r>
            <a:r>
              <a:rPr lang="es-ES" sz="6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usa </a:t>
            </a:r>
          </a:p>
          <a:p>
            <a:pPr algn="ctr">
              <a:lnSpc>
                <a:spcPct val="150000"/>
              </a:lnSpc>
            </a:pPr>
            <a:r>
              <a:rPr lang="es-ES" sz="6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para cambiarme </a:t>
            </a:r>
            <a:endParaRPr lang="es-ES" sz="6600" dirty="0">
              <a:solidFill>
                <a:schemeClr val="tx1">
                  <a:lumMod val="95000"/>
                  <a:lumOff val="5000"/>
                </a:schemeClr>
              </a:solidFill>
              <a:latin typeface="Caviar Dreams" panose="020B04020202040205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B7E445A-EA2F-43B2-A9A3-B23BD49B5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1585731"/>
            <a:ext cx="2459385" cy="13581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B593D65-F40E-402B-B10A-94611FAB0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38300"/>
            <a:ext cx="10931518" cy="772984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3460985-CDE0-4278-8EBC-ECEA6F78A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6443" y="7739250"/>
            <a:ext cx="3590554" cy="80086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3E8F286-99E7-4E82-AEA4-56BC615DD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7362">
            <a:off x="14821491" y="635697"/>
            <a:ext cx="2485552" cy="222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77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F0C7468-D69C-4A9E-B035-767DFD96D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63"/>
            <a:ext cx="18288000" cy="1030372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90FB162-1E23-4F80-A0FD-EB289A0D9236}"/>
              </a:ext>
            </a:extLst>
          </p:cNvPr>
          <p:cNvSpPr txBox="1"/>
          <p:nvPr/>
        </p:nvSpPr>
        <p:spPr>
          <a:xfrm>
            <a:off x="1977390" y="756802"/>
            <a:ext cx="14333220" cy="1096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6000" b="1" dirty="0"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LAS DISCIPLINAS ESPIRITUALES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0B7D4F5-CB87-4A86-ADA7-91F4D65D64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947" y="409533"/>
            <a:ext cx="1898705" cy="104851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A03CB0F-6F97-4E6B-AA8C-D1FB3202F93C}"/>
              </a:ext>
            </a:extLst>
          </p:cNvPr>
          <p:cNvSpPr txBox="1"/>
          <p:nvPr/>
        </p:nvSpPr>
        <p:spPr>
          <a:xfrm>
            <a:off x="1245205" y="2623096"/>
            <a:ext cx="15366393" cy="6730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5400" b="1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La Meditación // La oración </a:t>
            </a:r>
          </a:p>
          <a:p>
            <a:pPr marL="685800" indent="-685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5400" b="1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La lectura de la Biblia y libros cristianos </a:t>
            </a:r>
          </a:p>
          <a:p>
            <a:pPr marL="685800" indent="-685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5400" b="1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El ayuno // Escuchar predicaciones </a:t>
            </a:r>
          </a:p>
          <a:p>
            <a:pPr marL="685800" indent="-685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5400" b="1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La confesión // el evangelismo</a:t>
            </a:r>
          </a:p>
          <a:p>
            <a:pPr marL="685800" indent="-685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5400" b="1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El retiro // el servicio </a:t>
            </a:r>
          </a:p>
          <a:p>
            <a:pPr marL="685800" indent="-685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5400" b="1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La adoración // La memorización </a:t>
            </a:r>
          </a:p>
          <a:p>
            <a:pPr marL="685800" indent="-685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5400" b="1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El diario personal // El discipulado </a:t>
            </a:r>
          </a:p>
        </p:txBody>
      </p:sp>
    </p:spTree>
    <p:extLst>
      <p:ext uri="{BB962C8B-B14F-4D97-AF65-F5344CB8AC3E}">
        <p14:creationId xmlns:p14="http://schemas.microsoft.com/office/powerpoint/2010/main" val="357996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417558-7A5E-65DD-9761-9C7E8A4F0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11111" r="15600" b="26667"/>
          <a:stretch/>
        </p:blipFill>
        <p:spPr>
          <a:xfrm>
            <a:off x="0" y="114300"/>
            <a:ext cx="18288000" cy="101727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4482129-1365-80AA-A270-446DF0F8521F}"/>
              </a:ext>
            </a:extLst>
          </p:cNvPr>
          <p:cNvSpPr/>
          <p:nvPr/>
        </p:nvSpPr>
        <p:spPr>
          <a:xfrm>
            <a:off x="2286000" y="114300"/>
            <a:ext cx="51312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b="1" dirty="0" err="1">
                <a:solidFill>
                  <a:srgbClr val="272418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www.iebcadiz.com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26945850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16243</TotalTime>
  <Words>456</Words>
  <Application>Microsoft Macintosh PowerPoint</Application>
  <PresentationFormat>Personalizado</PresentationFormat>
  <Paragraphs>72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Montserrat Light</vt:lpstr>
      <vt:lpstr>Caviar Dreams</vt:lpstr>
      <vt:lpstr>Calibri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RPEREZ</dc:creator>
  <cp:lastModifiedBy>moisespeinadodiaz@gmail.com</cp:lastModifiedBy>
  <cp:revision>261</cp:revision>
  <dcterms:created xsi:type="dcterms:W3CDTF">2006-08-16T00:00:00Z</dcterms:created>
  <dcterms:modified xsi:type="dcterms:W3CDTF">2022-04-26T14:36:40Z</dcterms:modified>
  <dc:identifier>DAEJdFlZSwY</dc:identifier>
</cp:coreProperties>
</file>