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74" r:id="rId7"/>
    <p:sldId id="281" r:id="rId8"/>
    <p:sldId id="280" r:id="rId9"/>
    <p:sldId id="261" r:id="rId10"/>
    <p:sldId id="283" r:id="rId11"/>
    <p:sldId id="284" r:id="rId12"/>
    <p:sldId id="285" r:id="rId13"/>
    <p:sldId id="286" r:id="rId14"/>
    <p:sldId id="287" r:id="rId15"/>
    <p:sldId id="288" r:id="rId16"/>
    <p:sldId id="272" r:id="rId17"/>
    <p:sldId id="267" r:id="rId18"/>
    <p:sldId id="282" r:id="rId19"/>
    <p:sldId id="264" r:id="rId20"/>
    <p:sldId id="266" r:id="rId21"/>
    <p:sldId id="273" r:id="rId22"/>
    <p:sldId id="275" r:id="rId23"/>
    <p:sldId id="263" r:id="rId24"/>
    <p:sldId id="279" r:id="rId25"/>
    <p:sldId id="276" r:id="rId26"/>
    <p:sldId id="289" r:id="rId27"/>
    <p:sldId id="277" r:id="rId28"/>
    <p:sldId id="278" r:id="rId29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7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7" autoAdjust="0"/>
    <p:restoredTop sz="94674"/>
  </p:normalViewPr>
  <p:slideViewPr>
    <p:cSldViewPr snapToGrid="0" snapToObjects="1">
      <p:cViewPr>
        <p:scale>
          <a:sx n="63" d="100"/>
          <a:sy n="63" d="100"/>
        </p:scale>
        <p:origin x="6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92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3086100"/>
            <a:ext cx="5898357" cy="5717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107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47775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20574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27432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547687"/>
            <a:ext cx="15773401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2521744"/>
            <a:ext cx="7736683" cy="123586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9258299" y="2521744"/>
            <a:ext cx="7774784" cy="123586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9682" y="3086099"/>
            <a:ext cx="5898358" cy="57173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699331" y="9622949"/>
            <a:ext cx="331370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4" descr="Imagen 4"/>
          <p:cNvPicPr>
            <a:picLocks noChangeAspect="1"/>
          </p:cNvPicPr>
          <p:nvPr/>
        </p:nvPicPr>
        <p:blipFill>
          <a:blip r:embed="rId2"/>
          <a:srcRect b="6083"/>
          <a:stretch>
            <a:fillRect/>
          </a:stretch>
        </p:blipFill>
        <p:spPr>
          <a:xfrm>
            <a:off x="609600" y="-1"/>
            <a:ext cx="17106900" cy="10287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TRABAJO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FAMILIA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DIOS</a:t>
            </a:r>
            <a:r>
              <a:rPr lang="es-ES" sz="4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5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DIOS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TRABAJO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FAMILIA</a:t>
            </a:r>
            <a:r>
              <a:rPr lang="es-ES" sz="4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395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TRABAJO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FAMILIA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DIOS</a:t>
            </a:r>
            <a:r>
              <a:rPr lang="es-ES" sz="4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622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TRABAJO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DIOS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chemeClr val="tx1"/>
                </a:solidFill>
                <a:latin typeface="Candara" panose="020E0502030303020204" pitchFamily="34" charset="0"/>
              </a:rPr>
              <a:t>FAMILIA</a:t>
            </a:r>
            <a:r>
              <a:rPr lang="es-ES" sz="4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81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002060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002060"/>
                </a:solidFill>
                <a:latin typeface="Candara" panose="020E0502030303020204" pitchFamily="34" charset="0"/>
              </a:rPr>
              <a:t>TRABAJO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002060"/>
                </a:solidFill>
                <a:latin typeface="Candara" panose="020E0502030303020204" pitchFamily="34" charset="0"/>
              </a:rPr>
              <a:t>DIOS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002060"/>
                </a:solidFill>
                <a:latin typeface="Candara" panose="020E0502030303020204" pitchFamily="34" charset="0"/>
              </a:rPr>
              <a:t>FAMILIA</a:t>
            </a:r>
            <a:r>
              <a:rPr lang="es-ES" sz="4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06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DIOS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FAMILIA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TRABAJO</a:t>
            </a:r>
            <a:r>
              <a:rPr lang="es-ES" sz="4800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  <p:sp>
        <p:nvSpPr>
          <p:cNvPr id="5" name="CuadroTexto 6">
            <a:extLst>
              <a:ext uri="{FF2B5EF4-FFF2-40B4-BE49-F238E27FC236}">
                <a16:creationId xmlns:a16="http://schemas.microsoft.com/office/drawing/2014/main" id="{915993DE-A317-1942-A6F7-FF6525E7EC48}"/>
              </a:ext>
            </a:extLst>
          </p:cNvPr>
          <p:cNvSpPr txBox="1"/>
          <p:nvPr/>
        </p:nvSpPr>
        <p:spPr>
          <a:xfrm>
            <a:off x="8493760" y="4116004"/>
            <a:ext cx="10009837" cy="544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5400"/>
            </a:pPr>
            <a:r>
              <a:rPr lang="es-ES" sz="8000" dirty="0">
                <a:latin typeface="Optima" panose="02000503060000020004" pitchFamily="2" charset="0"/>
              </a:rPr>
              <a:t>REALIZA </a:t>
            </a:r>
          </a:p>
          <a:p>
            <a:pPr algn="ctr">
              <a:lnSpc>
                <a:spcPct val="150000"/>
              </a:lnSpc>
              <a:defRPr sz="5400"/>
            </a:pPr>
            <a:r>
              <a:rPr lang="es-ES" sz="8000" dirty="0">
                <a:latin typeface="Optima" panose="02000503060000020004" pitchFamily="2" charset="0"/>
              </a:rPr>
              <a:t>TU </a:t>
            </a:r>
          </a:p>
          <a:p>
            <a:pPr algn="ctr">
              <a:lnSpc>
                <a:spcPct val="150000"/>
              </a:lnSpc>
              <a:defRPr sz="5400"/>
            </a:pPr>
            <a:r>
              <a:rPr lang="es-ES" sz="8000" dirty="0">
                <a:latin typeface="Optima" panose="02000503060000020004" pitchFamily="2" charset="0"/>
              </a:rPr>
              <a:t>TRIANGULO</a:t>
            </a:r>
            <a:endParaRPr sz="8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543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Rectangle 29"/>
          <p:cNvSpPr/>
          <p:nvPr/>
        </p:nvSpPr>
        <p:spPr>
          <a:xfrm>
            <a:off x="8597319" y="85808"/>
            <a:ext cx="9853241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7200" dirty="0">
                <a:solidFill>
                  <a:schemeClr val="tx1"/>
                </a:solidFill>
                <a:latin typeface="Optima" panose="02000503060000020004" pitchFamily="2" charset="0"/>
              </a:rPr>
              <a:t>Un hombre conforme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7200" dirty="0">
                <a:solidFill>
                  <a:schemeClr val="tx1"/>
                </a:solidFill>
                <a:latin typeface="Optima" panose="02000503060000020004" pitchFamily="2" charset="0"/>
              </a:rPr>
              <a:t>al corazón de Dios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7200" dirty="0">
                <a:solidFill>
                  <a:schemeClr val="tx1"/>
                </a:solidFill>
                <a:latin typeface="Optima" panose="02000503060000020004" pitchFamily="2" charset="0"/>
              </a:rPr>
              <a:t>es un hombre que pone primero y sobre todo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7200" dirty="0">
                <a:solidFill>
                  <a:schemeClr val="tx1"/>
                </a:solidFill>
                <a:latin typeface="Optima" panose="02000503060000020004" pitchFamily="2" charset="0"/>
              </a:rPr>
              <a:t> a Dios. </a:t>
            </a:r>
            <a:endParaRPr sz="7200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pic>
        <p:nvPicPr>
          <p:cNvPr id="158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b="10902"/>
          <a:stretch/>
        </p:blipFill>
        <p:spPr>
          <a:xfrm>
            <a:off x="0" y="0"/>
            <a:ext cx="8597319" cy="10287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04333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E150540C-571C-4542-94D5-1A0CBD46C2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6168" r="14675" b="26168"/>
          <a:stretch/>
        </p:blipFill>
        <p:spPr>
          <a:xfrm>
            <a:off x="9515804" y="0"/>
            <a:ext cx="877294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90B12AB-E77C-6048-91D4-E2A5AEE59C89}"/>
              </a:ext>
            </a:extLst>
          </p:cNvPr>
          <p:cNvSpPr/>
          <p:nvPr/>
        </p:nvSpPr>
        <p:spPr>
          <a:xfrm>
            <a:off x="93580" y="484947"/>
            <a:ext cx="9144000" cy="10064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600" b="1" dirty="0">
                <a:latin typeface="Avenir Book" panose="02000503020000020003" pitchFamily="2" charset="0"/>
                <a:ea typeface="Times New Roman" panose="02020603050405020304" pitchFamily="18" charset="0"/>
              </a:rPr>
              <a:t>Mt. 22:37-39 </a:t>
            </a:r>
          </a:p>
          <a:p>
            <a:pPr algn="ctr">
              <a:lnSpc>
                <a:spcPct val="150000"/>
              </a:lnSpc>
            </a:pP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Amarás al Señor </a:t>
            </a:r>
          </a:p>
          <a:p>
            <a:pPr algn="ctr">
              <a:lnSpc>
                <a:spcPct val="150000"/>
              </a:lnSpc>
            </a:pP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tu Dios con 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latin typeface="Avenir Book" panose="02000503020000020003" pitchFamily="2" charset="0"/>
                <a:ea typeface="Times New Roman" panose="02020603050405020304" pitchFamily="18" charset="0"/>
              </a:rPr>
              <a:t>TODO</a:t>
            </a: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 tu corazón, </a:t>
            </a:r>
          </a:p>
          <a:p>
            <a:pPr algn="ctr">
              <a:lnSpc>
                <a:spcPct val="150000"/>
              </a:lnSpc>
            </a:pP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y con</a:t>
            </a:r>
            <a:r>
              <a:rPr lang="es-ES" sz="6600" b="1" dirty="0">
                <a:latin typeface="Avenir Book" panose="02000503020000020003" pitchFamily="2" charset="0"/>
                <a:ea typeface="Times New Roman" panose="02020603050405020304" pitchFamily="18" charset="0"/>
              </a:rPr>
              <a:t> TODA </a:t>
            </a: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tu alma, </a:t>
            </a:r>
          </a:p>
          <a:p>
            <a:pPr algn="ctr">
              <a:lnSpc>
                <a:spcPct val="150000"/>
              </a:lnSpc>
            </a:pP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y con </a:t>
            </a:r>
            <a:r>
              <a:rPr lang="es-ES" sz="6600" b="1" dirty="0">
                <a:latin typeface="Avenir Book" panose="02000503020000020003" pitchFamily="2" charset="0"/>
                <a:ea typeface="Times New Roman" panose="02020603050405020304" pitchFamily="18" charset="0"/>
              </a:rPr>
              <a:t>TODA</a:t>
            </a:r>
            <a:r>
              <a:rPr lang="es-ES" sz="6600" dirty="0">
                <a:latin typeface="Avenir Book" panose="02000503020000020003" pitchFamily="2" charset="0"/>
                <a:ea typeface="Times New Roman" panose="02020603050405020304" pitchFamily="18" charset="0"/>
              </a:rPr>
              <a:t> tu mente. </a:t>
            </a:r>
          </a:p>
          <a:p>
            <a:pPr algn="ctr"/>
            <a:endParaRPr lang="es-ES" sz="54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8480157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CuadroTexto 6"/>
          <p:cNvSpPr txBox="1"/>
          <p:nvPr/>
        </p:nvSpPr>
        <p:spPr>
          <a:xfrm>
            <a:off x="-23155" y="2368009"/>
            <a:ext cx="10009837" cy="619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5400"/>
            </a:pPr>
            <a:r>
              <a:rPr dirty="0">
                <a:latin typeface="Optima" panose="02000503060000020004" pitchFamily="2" charset="0"/>
              </a:rPr>
              <a:t>«Dios </a:t>
            </a:r>
            <a:r>
              <a:rPr dirty="0" err="1">
                <a:latin typeface="Optima" panose="02000503060000020004" pitchFamily="2" charset="0"/>
              </a:rPr>
              <a:t>nos</a:t>
            </a:r>
            <a:r>
              <a:rPr lang="es-ES" dirty="0">
                <a:latin typeface="Optima" panose="02000503060000020004" pitchFamily="2" charset="0"/>
              </a:rPr>
              <a:t> ha dado </a:t>
            </a:r>
            <a:r>
              <a:rPr lang="es-ES" sz="5400" dirty="0">
                <a:latin typeface="Optima" panose="02000503060000020004" pitchFamily="2" charset="0"/>
              </a:rPr>
              <a:t>en la Biblia instrucciones específicas sobre nuestras funciones y responsabilidades como esposos y padres. Ef. 5 y 6</a:t>
            </a:r>
            <a:r>
              <a:rPr dirty="0">
                <a:latin typeface="Optima" panose="02000503060000020004" pitchFamily="2" charset="0"/>
              </a:rPr>
              <a:t>» </a:t>
            </a:r>
          </a:p>
        </p:txBody>
      </p:sp>
      <p:pic>
        <p:nvPicPr>
          <p:cNvPr id="129" name="Imagen 2" descr="Imagen 2"/>
          <p:cNvPicPr>
            <a:picLocks noChangeAspect="1"/>
          </p:cNvPicPr>
          <p:nvPr/>
        </p:nvPicPr>
        <p:blipFill>
          <a:blip r:embed="rId2"/>
          <a:srcRect l="16546" r="16546"/>
          <a:stretch>
            <a:fillRect/>
          </a:stretch>
        </p:blipFill>
        <p:spPr>
          <a:xfrm>
            <a:off x="9986682" y="975068"/>
            <a:ext cx="8073461" cy="8336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57390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adroTexto 6"/>
          <p:cNvSpPr txBox="1"/>
          <p:nvPr/>
        </p:nvSpPr>
        <p:spPr>
          <a:xfrm>
            <a:off x="8290560" y="701051"/>
            <a:ext cx="10444480" cy="1121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000" dirty="0"/>
              <a:t>Lo que creemos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000" dirty="0"/>
              <a:t>y la obediencia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000" dirty="0"/>
              <a:t>a la Palabra de Dios afectará cómo vivimos nuestra vida. </a:t>
            </a:r>
            <a:r>
              <a:rPr sz="8000" dirty="0"/>
              <a:t> </a:t>
            </a:r>
            <a:endParaRPr lang="es-ES" sz="8000" dirty="0"/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endParaRPr sz="8000" dirty="0"/>
          </a:p>
        </p:txBody>
      </p:sp>
      <p:pic>
        <p:nvPicPr>
          <p:cNvPr id="147" name="Imagen 5" descr="Imagen 5"/>
          <p:cNvPicPr>
            <a:picLocks noChangeAspect="1"/>
          </p:cNvPicPr>
          <p:nvPr/>
        </p:nvPicPr>
        <p:blipFill rotWithShape="1">
          <a:blip r:embed="rId2"/>
          <a:srcRect l="26462" r="20747"/>
          <a:stretch/>
        </p:blipFill>
        <p:spPr>
          <a:xfrm>
            <a:off x="2" y="-38100"/>
            <a:ext cx="8506046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ángulo 5"/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CuadroTexto 6"/>
          <p:cNvSpPr txBox="1"/>
          <p:nvPr/>
        </p:nvSpPr>
        <p:spPr>
          <a:xfrm>
            <a:off x="9144000" y="1345395"/>
            <a:ext cx="9890761" cy="313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9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dirty="0"/>
              <a:t>SEGUNDA PARTE</a:t>
            </a:r>
          </a:p>
          <a:p>
            <a:pPr>
              <a:defRPr sz="6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dirty="0"/>
              <a:t> </a:t>
            </a:r>
          </a:p>
        </p:txBody>
      </p:sp>
      <p:pic>
        <p:nvPicPr>
          <p:cNvPr id="107" name="Gráfico 8" descr="Gráfico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240" y="2915115"/>
            <a:ext cx="2212722" cy="235455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uadroTexto 9"/>
          <p:cNvSpPr txBox="1"/>
          <p:nvPr/>
        </p:nvSpPr>
        <p:spPr>
          <a:xfrm>
            <a:off x="9144000" y="6584756"/>
            <a:ext cx="9370423" cy="265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rPr sz="6000" dirty="0"/>
              <a:t>E</a:t>
            </a:r>
            <a:r>
              <a:rPr lang="es-ES" sz="6000" dirty="0"/>
              <a:t>N</a:t>
            </a:r>
            <a:r>
              <a:rPr sz="6000" dirty="0"/>
              <a:t> BUSCA DE LAS PRIORIDADES DE DIOS</a:t>
            </a:r>
          </a:p>
        </p:txBody>
      </p:sp>
      <p:pic>
        <p:nvPicPr>
          <p:cNvPr id="109" name="Imagen 2" descr="Imagen 2"/>
          <p:cNvPicPr>
            <a:picLocks noChangeAspect="1"/>
          </p:cNvPicPr>
          <p:nvPr/>
        </p:nvPicPr>
        <p:blipFill>
          <a:blip r:embed="rId3"/>
          <a:srcRect l="39124" r="7484"/>
          <a:stretch>
            <a:fillRect/>
          </a:stretch>
        </p:blipFill>
        <p:spPr>
          <a:xfrm>
            <a:off x="-12510" y="0"/>
            <a:ext cx="8229601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adroTexto 6"/>
          <p:cNvSpPr txBox="1"/>
          <p:nvPr/>
        </p:nvSpPr>
        <p:spPr>
          <a:xfrm>
            <a:off x="9144000" y="1101143"/>
            <a:ext cx="8747179" cy="8084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800" b="1" dirty="0"/>
              <a:t>El corazón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800" b="1" dirty="0"/>
              <a:t>es el lugar donde nuestra vida decide su camino. </a:t>
            </a:r>
            <a:endParaRPr sz="8800" b="1" dirty="0"/>
          </a:p>
        </p:txBody>
      </p:sp>
      <p:pic>
        <p:nvPicPr>
          <p:cNvPr id="159" name="Imagen 5" descr="Imagen 5"/>
          <p:cNvPicPr>
            <a:picLocks noChangeAspect="1"/>
          </p:cNvPicPr>
          <p:nvPr/>
        </p:nvPicPr>
        <p:blipFill>
          <a:blip r:embed="rId2"/>
          <a:srcRect l="21629" r="21629"/>
          <a:stretch>
            <a:fillRect/>
          </a:stretch>
        </p:blipFill>
        <p:spPr>
          <a:xfrm>
            <a:off x="0" y="-38100"/>
            <a:ext cx="8747179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Rectangle 29"/>
          <p:cNvSpPr/>
          <p:nvPr/>
        </p:nvSpPr>
        <p:spPr>
          <a:xfrm>
            <a:off x="8506048" y="-38100"/>
            <a:ext cx="9781952" cy="103251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CuadroTexto 6"/>
          <p:cNvSpPr txBox="1"/>
          <p:nvPr/>
        </p:nvSpPr>
        <p:spPr>
          <a:xfrm>
            <a:off x="8506048" y="1532169"/>
            <a:ext cx="9781952" cy="888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000" b="1" dirty="0">
                <a:latin typeface="Avenir Book" panose="02000503020000020003" pitchFamily="2" charset="0"/>
              </a:rPr>
              <a:t>Lc. 6:45 </a:t>
            </a:r>
            <a:r>
              <a:rPr lang="es-ES" sz="6000" dirty="0">
                <a:latin typeface="Avenir Book" panose="02000503020000020003" pitchFamily="2" charset="0"/>
              </a:rPr>
              <a:t>El hombre bueno, del buen tesoro de su corazón saca lo bueno;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000" dirty="0">
                <a:latin typeface="Avenir Book" panose="02000503020000020003" pitchFamily="2" charset="0"/>
              </a:rPr>
              <a:t>y el hombre malo,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000" dirty="0">
                <a:latin typeface="Avenir Book" panose="02000503020000020003" pitchFamily="2" charset="0"/>
              </a:rPr>
              <a:t>del mal tesoro de su corazón saca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000" dirty="0">
                <a:latin typeface="Avenir Book" panose="02000503020000020003" pitchFamily="2" charset="0"/>
              </a:rPr>
              <a:t>lo malo; porque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000" dirty="0">
                <a:latin typeface="Avenir Book" panose="02000503020000020003" pitchFamily="2" charset="0"/>
              </a:rPr>
              <a:t>de la abundancia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000" dirty="0">
                <a:latin typeface="Avenir Book" panose="02000503020000020003" pitchFamily="2" charset="0"/>
              </a:rPr>
              <a:t>del corazón habla la boca.</a:t>
            </a:r>
          </a:p>
          <a:p>
            <a:pPr marL="571500" indent="-571500" algn="ctr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sz="6000" dirty="0">
              <a:latin typeface="Avenir Book" panose="02000503020000020003" pitchFamily="2" charset="0"/>
            </a:endParaRPr>
          </a:p>
        </p:txBody>
      </p:sp>
      <p:pic>
        <p:nvPicPr>
          <p:cNvPr id="146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r="24442"/>
          <a:stretch/>
        </p:blipFill>
        <p:spPr>
          <a:xfrm>
            <a:off x="2" y="24848"/>
            <a:ext cx="8506046" cy="10287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562951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Rectangle 20"/>
          <p:cNvSpPr/>
          <p:nvPr/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8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CuadroTexto 6"/>
          <p:cNvSpPr txBox="1"/>
          <p:nvPr/>
        </p:nvSpPr>
        <p:spPr>
          <a:xfrm>
            <a:off x="101600" y="-101600"/>
            <a:ext cx="18084800" cy="10516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400" dirty="0">
                <a:latin typeface="Optima" panose="02000503060000020004" pitchFamily="2" charset="0"/>
              </a:rPr>
              <a:t>“La paternidad tiene que ver con pastorear el corazón. Debes aprender a avanzar desde el comportamiento externo que se puede ver y palpar, hasta el interior impalpable del corazón interesándose por sus sentimientos. En otras palabras, debe aprender a comprometerse con ellos y no solo a criticarlos.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endParaRPr lang="es-ES" sz="4400" dirty="0">
              <a:latin typeface="Optima" panose="02000503060000020004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400" dirty="0">
                <a:latin typeface="Optima" panose="02000503060000020004" pitchFamily="2" charset="0"/>
              </a:rPr>
              <a:t>Ayudarles a descubrir las maneras como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400" dirty="0">
                <a:latin typeface="Optima" panose="02000503060000020004" pitchFamily="2" charset="0"/>
              </a:rPr>
              <a:t>ellos están tratando de calmar la sed de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400" dirty="0">
                <a:latin typeface="Optima" panose="02000503060000020004" pitchFamily="2" charset="0"/>
              </a:rPr>
              <a:t>sus almas con aquello que no lo sacia.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400" dirty="0">
                <a:latin typeface="Optima" panose="02000503060000020004" pitchFamily="2" charset="0"/>
              </a:rPr>
              <a:t>Ayudarles a descubrir con claridad la cruz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400" dirty="0">
                <a:latin typeface="Optima" panose="02000503060000020004" pitchFamily="2" charset="0"/>
              </a:rPr>
              <a:t>de Cristo.  (</a:t>
            </a:r>
            <a:r>
              <a:rPr lang="es-ES" sz="4400" dirty="0" err="1">
                <a:latin typeface="Optima" panose="02000503060000020004" pitchFamily="2" charset="0"/>
              </a:rPr>
              <a:t>Tedd</a:t>
            </a:r>
            <a:r>
              <a:rPr lang="es-ES" sz="4400" dirty="0">
                <a:latin typeface="Optima" panose="02000503060000020004" pitchFamily="2" charset="0"/>
              </a:rPr>
              <a:t> </a:t>
            </a:r>
            <a:r>
              <a:rPr lang="es-ES" sz="4400" dirty="0" err="1">
                <a:latin typeface="Optima" panose="02000503060000020004" pitchFamily="2" charset="0"/>
              </a:rPr>
              <a:t>Tripp</a:t>
            </a:r>
            <a:r>
              <a:rPr lang="es-ES" sz="4400" dirty="0">
                <a:latin typeface="Optima" panose="02000503060000020004" pitchFamily="2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A831DC-ED83-B443-A888-75166ED0D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320" y="3190239"/>
            <a:ext cx="7599677" cy="709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/>
        </p:blipFill>
        <p:spPr>
          <a:xfrm>
            <a:off x="-20" y="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22"/>
          <p:cNvSpPr/>
          <p:nvPr/>
        </p:nvSpPr>
        <p:spPr>
          <a:xfrm>
            <a:off x="-20" y="8676659"/>
            <a:ext cx="18288000" cy="1602844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CuadroTexto 6"/>
          <p:cNvSpPr txBox="1"/>
          <p:nvPr/>
        </p:nvSpPr>
        <p:spPr>
          <a:xfrm>
            <a:off x="659254" y="8489446"/>
            <a:ext cx="16724948" cy="175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55000" lnSpcReduction="20000"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pPr>
              <a:lnSpc>
                <a:spcPct val="170000"/>
              </a:lnSpc>
            </a:pPr>
            <a:r>
              <a:rPr lang="es-ES" b="1" dirty="0">
                <a:latin typeface="Montserrat" pitchFamily="2" charset="77"/>
              </a:rPr>
              <a:t>LA TAREA FUNDAMENTAL DE LOS PADRES ES PASTOREAR </a:t>
            </a:r>
          </a:p>
          <a:p>
            <a:pPr>
              <a:lnSpc>
                <a:spcPct val="170000"/>
              </a:lnSpc>
            </a:pPr>
            <a:r>
              <a:rPr lang="es-ES" b="1" dirty="0">
                <a:latin typeface="Montserrat" pitchFamily="2" charset="77"/>
              </a:rPr>
              <a:t>EL CORAZÓN DE SUS HIJOS</a:t>
            </a:r>
            <a:endParaRPr b="1" dirty="0">
              <a:latin typeface="Montserrat" pitchFamily="2" charset="77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F372CB-3595-AE49-8747-A97D53989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7278" r="9604" b="2256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25A84A-0226-3545-B154-BB7C0888E5FC}"/>
              </a:ext>
            </a:extLst>
          </p:cNvPr>
          <p:cNvSpPr txBox="1"/>
          <p:nvPr/>
        </p:nvSpPr>
        <p:spPr>
          <a:xfrm>
            <a:off x="16474698" y="759417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6993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2" name="Rectangle 24"/>
          <p:cNvSpPr/>
          <p:nvPr/>
        </p:nvSpPr>
        <p:spPr>
          <a:xfrm>
            <a:off x="162560" y="0"/>
            <a:ext cx="9814560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just">
              <a:lnSpc>
                <a:spcPct val="150000"/>
              </a:lnSpc>
            </a:pPr>
            <a:r>
              <a:rPr lang="es-ES" sz="4000" b="1" dirty="0">
                <a:latin typeface="Avenir Book" panose="02000503020000020003" pitchFamily="2" charset="0"/>
              </a:rPr>
              <a:t>Dt. 6:5</a:t>
            </a:r>
            <a:r>
              <a:rPr lang="es-ES" sz="4000" dirty="0">
                <a:latin typeface="Avenir Book" panose="02000503020000020003" pitchFamily="2" charset="0"/>
              </a:rPr>
              <a:t> Y amarás a Jehová tu Dios de todo tu corazón, y de toda tu alma, </a:t>
            </a:r>
          </a:p>
          <a:p>
            <a:pPr algn="just">
              <a:lnSpc>
                <a:spcPct val="150000"/>
              </a:lnSpc>
            </a:pPr>
            <a:r>
              <a:rPr lang="es-ES" sz="4000" dirty="0">
                <a:latin typeface="Avenir Book" panose="02000503020000020003" pitchFamily="2" charset="0"/>
              </a:rPr>
              <a:t>y con todas tus fuerzas. </a:t>
            </a:r>
          </a:p>
          <a:p>
            <a:pPr algn="just">
              <a:lnSpc>
                <a:spcPct val="150000"/>
              </a:lnSpc>
            </a:pPr>
            <a:r>
              <a:rPr lang="es-ES" sz="4000" b="1" dirty="0">
                <a:latin typeface="Avenir Book" panose="02000503020000020003" pitchFamily="2" charset="0"/>
              </a:rPr>
              <a:t>Dt. 6:6</a:t>
            </a:r>
            <a:r>
              <a:rPr lang="es-ES" sz="4000" dirty="0">
                <a:latin typeface="Avenir Book" panose="02000503020000020003" pitchFamily="2" charset="0"/>
              </a:rPr>
              <a:t> Y estas palabras que yo te mando hoy, estarán sobre tu corazón; </a:t>
            </a:r>
          </a:p>
          <a:p>
            <a:pPr algn="just">
              <a:lnSpc>
                <a:spcPct val="150000"/>
              </a:lnSpc>
            </a:pPr>
            <a:r>
              <a:rPr lang="es-ES" sz="4000" b="1" dirty="0">
                <a:latin typeface="Avenir Book" panose="02000503020000020003" pitchFamily="2" charset="0"/>
              </a:rPr>
              <a:t>Dt. 6:7 </a:t>
            </a:r>
            <a:r>
              <a:rPr lang="es-ES" sz="4000" dirty="0">
                <a:latin typeface="Avenir Book" panose="02000503020000020003" pitchFamily="2" charset="0"/>
              </a:rPr>
              <a:t>y </a:t>
            </a:r>
            <a:r>
              <a:rPr lang="es-ES" sz="4000" b="1" i="1" dirty="0">
                <a:latin typeface="Avenir Book" panose="02000503020000020003" pitchFamily="2" charset="0"/>
              </a:rPr>
              <a:t>las repetirás a tus hijos</a:t>
            </a:r>
            <a:r>
              <a:rPr lang="es-ES" sz="4000" dirty="0">
                <a:latin typeface="Avenir Book" panose="02000503020000020003" pitchFamily="2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s-ES" sz="4000" dirty="0">
                <a:latin typeface="Avenir Book" panose="02000503020000020003" pitchFamily="2" charset="0"/>
              </a:rPr>
              <a:t>y </a:t>
            </a:r>
            <a:r>
              <a:rPr lang="es-ES" sz="4000" b="1" i="1" dirty="0">
                <a:latin typeface="Avenir Book" panose="02000503020000020003" pitchFamily="2" charset="0"/>
              </a:rPr>
              <a:t>hablarás de ellas estando en tu casa</a:t>
            </a:r>
            <a:r>
              <a:rPr lang="es-ES" sz="4000" dirty="0">
                <a:latin typeface="Avenir Book" panose="02000503020000020003" pitchFamily="2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s-ES" sz="4000" dirty="0">
                <a:latin typeface="Avenir Book" panose="02000503020000020003" pitchFamily="2" charset="0"/>
              </a:rPr>
              <a:t>y andando </a:t>
            </a:r>
            <a:r>
              <a:rPr lang="es-ES" sz="4000" b="1" i="1" dirty="0">
                <a:latin typeface="Avenir Book" panose="02000503020000020003" pitchFamily="2" charset="0"/>
              </a:rPr>
              <a:t>por el camino, y al acostarte, </a:t>
            </a:r>
          </a:p>
          <a:p>
            <a:pPr algn="just">
              <a:lnSpc>
                <a:spcPct val="150000"/>
              </a:lnSpc>
            </a:pPr>
            <a:r>
              <a:rPr lang="es-ES" sz="4000" b="1" i="1" dirty="0">
                <a:latin typeface="Avenir Book" panose="02000503020000020003" pitchFamily="2" charset="0"/>
              </a:rPr>
              <a:t>y cuando te levantes</a:t>
            </a:r>
            <a:r>
              <a:rPr lang="es-ES" sz="4000" dirty="0"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82BDB71B-DC65-5647-9CA5-FD885BC2D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9302"/>
          <a:stretch/>
        </p:blipFill>
        <p:spPr>
          <a:xfrm>
            <a:off x="10200640" y="0"/>
            <a:ext cx="808736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1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r="7929"/>
          <a:stretch/>
        </p:blipFill>
        <p:spPr>
          <a:xfrm>
            <a:off x="5285231" y="9"/>
            <a:ext cx="13002770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 24"/>
          <p:cNvSpPr/>
          <p:nvPr/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3" name="CuadroTexto 6"/>
          <p:cNvSpPr txBox="1"/>
          <p:nvPr/>
        </p:nvSpPr>
        <p:spPr>
          <a:xfrm>
            <a:off x="288014" y="4978400"/>
            <a:ext cx="11999991" cy="472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 sz="9000"/>
            </a:pPr>
            <a:r>
              <a:rPr lang="es-ES" sz="4400" dirty="0">
                <a:latin typeface="Optima" panose="02000503060000020004" pitchFamily="2" charset="0"/>
              </a:rPr>
              <a:t>Está en tus manos hacer de ellos los seres más bondadosos o crueles del mundo: ayúdeles a conocer a Dios y así les habrás ayudado más que si los hubieras convertido en príncipes o princesas. Si descuidad sus almas y los crías en ignorancia, mundanalidad, impiedad y pecado, los estarás sellando para ser esclavos de Satanás, quien los engañará y abusará de ellos en esta vida y los atormentará en la siguiente. </a:t>
            </a:r>
            <a:endParaRPr sz="44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8025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6"/>
          <p:cNvSpPr/>
          <p:nvPr/>
        </p:nvSpPr>
        <p:spPr>
          <a:xfrm>
            <a:off x="2905760" y="0"/>
            <a:ext cx="15382240" cy="10287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1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r="7850"/>
          <a:stretch/>
        </p:blipFill>
        <p:spPr>
          <a:xfrm>
            <a:off x="5285232" y="10"/>
            <a:ext cx="13002769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Rectangle 18"/>
          <p:cNvSpPr/>
          <p:nvPr/>
        </p:nvSpPr>
        <p:spPr>
          <a:xfrm>
            <a:off x="0" y="-10"/>
            <a:ext cx="17120026" cy="10287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4000"/>
                </a:srgbClr>
              </a:gs>
              <a:gs pos="58000">
                <a:srgbClr val="000000"/>
              </a:gs>
              <a:gs pos="100000">
                <a:srgbClr val="000000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9" name="CuadroTexto 6"/>
          <p:cNvSpPr txBox="1"/>
          <p:nvPr/>
        </p:nvSpPr>
        <p:spPr>
          <a:xfrm>
            <a:off x="395706" y="2223366"/>
            <a:ext cx="13625093" cy="820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7500">
                <a:solidFill>
                  <a:srgbClr val="FFFFFF"/>
                </a:solidFill>
              </a:defRPr>
            </a:pPr>
            <a:endParaRPr sz="8000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ALGUNOS PASOS PARA COMENZAR: </a:t>
            </a:r>
          </a:p>
          <a:p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 </a:t>
            </a:r>
          </a:p>
          <a:p>
            <a:pPr lvl="0"/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Ama a tu esposa </a:t>
            </a:r>
          </a:p>
          <a:p>
            <a:pPr lvl="0"/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Lleva a tu familia a la iglesia</a:t>
            </a:r>
          </a:p>
          <a:p>
            <a:pPr lvl="0"/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Crece espiritualmente </a:t>
            </a:r>
          </a:p>
          <a:p>
            <a:pPr lvl="0"/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Pasa tiempo con tus hijos</a:t>
            </a:r>
          </a:p>
          <a:p>
            <a:pPr lvl="0"/>
            <a:r>
              <a:rPr lang="es-ES" sz="5400" dirty="0">
                <a:solidFill>
                  <a:srgbClr val="FFFFFF"/>
                </a:solidFill>
                <a:latin typeface="Cambria" panose="02040503050406030204" pitchFamily="18" charset="0"/>
              </a:rPr>
              <a:t>Ten un comportamiento como el de Cristo 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7500">
                <a:solidFill>
                  <a:srgbClr val="FFFFFF"/>
                </a:solidFill>
              </a:defRPr>
            </a:pPr>
            <a:endParaRPr sz="80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121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923" y="404034"/>
            <a:ext cx="2688308" cy="1484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Imagen 3" descr="Imagen 3"/>
          <p:cNvPicPr>
            <a:picLocks noChangeAspect="1"/>
          </p:cNvPicPr>
          <p:nvPr/>
        </p:nvPicPr>
        <p:blipFill rotWithShape="1">
          <a:blip r:embed="rId2"/>
          <a:srcRect l="59663"/>
          <a:stretch/>
        </p:blipFill>
        <p:spPr>
          <a:xfrm>
            <a:off x="11948160" y="13604"/>
            <a:ext cx="6869888" cy="1028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497E8AC-96EB-1942-BADC-DB7202F9D504}"/>
              </a:ext>
            </a:extLst>
          </p:cNvPr>
          <p:cNvSpPr/>
          <p:nvPr/>
        </p:nvSpPr>
        <p:spPr>
          <a:xfrm>
            <a:off x="131029" y="280506"/>
            <a:ext cx="13902612" cy="9819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S" sz="3600" b="1" dirty="0">
                <a:latin typeface="Cambria" panose="02040503050406030204" pitchFamily="18" charset="0"/>
                <a:ea typeface="Arial Unicode MS" panose="020B0604020202020204" pitchFamily="34" charset="-128"/>
              </a:rPr>
              <a:t>DIEZ MANDAMIENTOS PARA LA CRIANZA DE LOS HIJOS </a:t>
            </a:r>
            <a:endParaRPr lang="es-ES" sz="36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ES" sz="3600" b="1" dirty="0">
                <a:ea typeface="Arial Unicode MS" panose="020B0604020202020204" pitchFamily="34" charset="-128"/>
              </a:rPr>
              <a:t> </a:t>
            </a:r>
            <a:endParaRPr lang="es-ES" sz="36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I. Enséñales por medio de la Palabra de Dios (Dt. 6:4-9)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II. Diles que es lo bueno y qué es lo malo (1ª R. 1:6)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III. Míralos como un regalo de Dios (Sal. 127:3)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IV. Guíalos por caminos rectos (Prv. 22:6)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V. Disciplínalos (Prv. 29:17)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VI. Ámalos incondicionalmente (Lc. 15:11-32)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VII. No los provoques a la ira (Ef. 6:4)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VIII. Gánate su respeto con el ejemplo (1ª Tim. 3:4)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IX. </a:t>
            </a:r>
            <a:r>
              <a:rPr lang="es-ES" sz="3700" b="1" dirty="0" err="1">
                <a:ea typeface="Arial Unicode MS" panose="020B0604020202020204" pitchFamily="34" charset="-128"/>
              </a:rPr>
              <a:t>Prove</a:t>
            </a:r>
            <a:r>
              <a:rPr lang="es-ES" sz="3700" b="1" dirty="0">
                <a:ea typeface="Arial Unicode MS" panose="020B0604020202020204" pitchFamily="34" charset="-128"/>
              </a:rPr>
              <a:t> para sus necesidades materiales (1ª Tim. 5:8) </a:t>
            </a:r>
            <a:endParaRPr lang="es-ES" sz="3700" dirty="0"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3700" b="1" dirty="0">
                <a:ea typeface="Arial Unicode MS" panose="020B0604020202020204" pitchFamily="34" charset="-128"/>
              </a:rPr>
              <a:t>X. Traslada a ellos la fe que tienes (2ª Tim. 1:5) </a:t>
            </a:r>
            <a:endParaRPr lang="es-ES" sz="3700" dirty="0"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9641840" y="3739589"/>
            <a:ext cx="8148320" cy="415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9600" dirty="0"/>
              <a:t>UN CORAZÓN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9600" dirty="0"/>
              <a:t>que </a:t>
            </a:r>
            <a:r>
              <a:rPr lang="es-ES" sz="9600" dirty="0"/>
              <a:t>ama</a:t>
            </a:r>
            <a:r>
              <a:rPr sz="9600" dirty="0"/>
              <a:t>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9600" dirty="0">
                <a:solidFill>
                  <a:srgbClr val="6F7D63"/>
                </a:solidFill>
              </a:rPr>
              <a:t>a </a:t>
            </a:r>
            <a:r>
              <a:rPr sz="9600" dirty="0" err="1">
                <a:solidFill>
                  <a:srgbClr val="6F7D63"/>
                </a:solidFill>
              </a:rPr>
              <a:t>su</a:t>
            </a:r>
            <a:r>
              <a:rPr lang="es-ES" sz="9600" dirty="0">
                <a:solidFill>
                  <a:srgbClr val="6F7D63"/>
                </a:solidFill>
              </a:rPr>
              <a:t>s</a:t>
            </a:r>
            <a:r>
              <a:rPr sz="9600" dirty="0">
                <a:solidFill>
                  <a:srgbClr val="6F7D63"/>
                </a:solidFill>
              </a:rPr>
              <a:t> </a:t>
            </a:r>
            <a:r>
              <a:rPr lang="es-ES" sz="9600" dirty="0">
                <a:solidFill>
                  <a:srgbClr val="6F7D63"/>
                </a:solidFill>
              </a:rPr>
              <a:t>hijos</a:t>
            </a:r>
            <a:endParaRPr sz="9600" dirty="0">
              <a:solidFill>
                <a:srgbClr val="6F7D63"/>
              </a:solidFill>
            </a:endParaRPr>
          </a:p>
        </p:txBody>
      </p:sp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218" y="1563757"/>
            <a:ext cx="2004783" cy="110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077188-62F5-4AFD-8F9A-DE869B294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32753"/>
          <a:stretch/>
        </p:blipFill>
        <p:spPr>
          <a:xfrm>
            <a:off x="39757" y="0"/>
            <a:ext cx="9104243" cy="10287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" y="0"/>
            <a:ext cx="18255917" cy="10286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CuadroTexto 5"/>
          <p:cNvSpPr txBox="1"/>
          <p:nvPr/>
        </p:nvSpPr>
        <p:spPr>
          <a:xfrm>
            <a:off x="705760" y="1953520"/>
            <a:ext cx="17035165" cy="656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s-ES" sz="7200" i="1" dirty="0">
                <a:solidFill>
                  <a:srgbClr val="FFFFFF"/>
                </a:solidFill>
              </a:rPr>
              <a:t>¡Cómo esté tu corazón, así estará tu familia!</a:t>
            </a:r>
            <a:endParaRPr lang="es-ES" sz="72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7200" i="1" dirty="0">
                <a:solidFill>
                  <a:srgbClr val="FFFFFF"/>
                </a:solidFill>
              </a:rPr>
              <a:t>Si tu corazón no está bien, ningún sistema de crianza, reglas o técnicas funcionará.</a:t>
            </a:r>
            <a:r>
              <a:rPr lang="es-ES" sz="7200" i="1" dirty="0"/>
              <a:t> </a:t>
            </a:r>
            <a:endParaRPr lang="es-ES" sz="7200" dirty="0"/>
          </a:p>
          <a:p>
            <a:pPr algn="r">
              <a:lnSpc>
                <a:spcPct val="150000"/>
              </a:lnSpc>
              <a:defRPr sz="4800">
                <a:solidFill>
                  <a:srgbClr val="FFFFFF"/>
                </a:solidFill>
              </a:defRPr>
            </a:pPr>
            <a:r>
              <a:rPr sz="7200" dirty="0"/>
              <a:t> (Jim George)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8"/>
          <p:cNvSpPr/>
          <p:nvPr/>
        </p:nvSpPr>
        <p:spPr>
          <a:xfrm>
            <a:off x="76200" y="-132522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9ECABB-BF7C-A041-9FB9-5BD01AF5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318"/>
            <a:ext cx="18364200" cy="6601681"/>
          </a:xfrm>
          <a:prstGeom prst="rect">
            <a:avLst/>
          </a:prstGeom>
        </p:spPr>
      </p:pic>
      <p:sp>
        <p:nvSpPr>
          <p:cNvPr id="8" name="CuadroTexto 4">
            <a:extLst>
              <a:ext uri="{FF2B5EF4-FFF2-40B4-BE49-F238E27FC236}">
                <a16:creationId xmlns:a16="http://schemas.microsoft.com/office/drawing/2014/main" id="{0579179B-8CEC-1146-A018-1A7755B0201D}"/>
              </a:ext>
            </a:extLst>
          </p:cNvPr>
          <p:cNvSpPr txBox="1"/>
          <p:nvPr/>
        </p:nvSpPr>
        <p:spPr>
          <a:xfrm>
            <a:off x="1351279" y="-846041"/>
            <a:ext cx="15300962" cy="4531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S" sz="6000" i="1" dirty="0">
                <a:solidFill>
                  <a:schemeClr val="tx1"/>
                </a:solidFill>
                <a:latin typeface="Avenir Book" panose="02000503020000020003" pitchFamily="2" charset="0"/>
              </a:rPr>
              <a:t>El hierro con hierro se afila; </a:t>
            </a:r>
          </a:p>
          <a:p>
            <a:pPr algn="ctr">
              <a:lnSpc>
                <a:spcPct val="150000"/>
              </a:lnSpc>
            </a:pPr>
            <a:r>
              <a:rPr lang="es-ES" sz="6000" i="1" dirty="0">
                <a:solidFill>
                  <a:schemeClr val="tx1"/>
                </a:solidFill>
                <a:latin typeface="Avenir Book" panose="02000503020000020003" pitchFamily="2" charset="0"/>
              </a:rPr>
              <a:t>y el hombre en contacto con su prójimo</a:t>
            </a:r>
          </a:p>
          <a:p>
            <a:pPr algn="ctr">
              <a:lnSpc>
                <a:spcPct val="150000"/>
              </a:lnSpc>
            </a:pPr>
            <a:r>
              <a:rPr lang="es-ES" sz="6000" b="1" i="1" dirty="0">
                <a:solidFill>
                  <a:schemeClr val="tx1"/>
                </a:solidFill>
                <a:latin typeface="Avenir Book" panose="02000503020000020003" pitchFamily="2" charset="0"/>
              </a:rPr>
              <a:t>Proverbios 27:17</a:t>
            </a:r>
            <a:endParaRPr lang="es-ES" sz="6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D41634-7FD0-BF4D-81DA-F2A8F9C63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6787701E-65C2-AA4D-9BBC-71B1E81FB968}"/>
              </a:ext>
            </a:extLst>
          </p:cNvPr>
          <p:cNvSpPr txBox="1"/>
          <p:nvPr/>
        </p:nvSpPr>
        <p:spPr>
          <a:xfrm>
            <a:off x="223520" y="5704923"/>
            <a:ext cx="17840960" cy="435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S" sz="6000" i="1" dirty="0">
                <a:solidFill>
                  <a:srgbClr val="FFFFFF"/>
                </a:solidFill>
              </a:rPr>
              <a:t>Padres, no provoquéis a ira a vuestros hijos, </a:t>
            </a:r>
            <a:endParaRPr lang="es-ES" sz="6000" dirty="0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6000" i="1" dirty="0">
                <a:solidFill>
                  <a:srgbClr val="FFFFFF"/>
                </a:solidFill>
              </a:rPr>
              <a:t>sino criadlos en disciplina y amonestación del Señor </a:t>
            </a:r>
            <a:endParaRPr lang="es-ES" sz="6000" dirty="0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6000" b="1" i="1" dirty="0">
                <a:solidFill>
                  <a:srgbClr val="FFFFFF"/>
                </a:solidFill>
              </a:rPr>
              <a:t>Efesios 6:4</a:t>
            </a:r>
            <a:endParaRPr lang="es-ES" sz="6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E16FA6-630F-154C-8864-CE3F7E2BF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8189"/>
          <a:stretch/>
        </p:blipFill>
        <p:spPr>
          <a:xfrm>
            <a:off x="0" y="0"/>
            <a:ext cx="8981440" cy="1006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EEFA23C-FF41-FD4D-BADA-F4C4CAEC760A}"/>
              </a:ext>
            </a:extLst>
          </p:cNvPr>
          <p:cNvSpPr/>
          <p:nvPr/>
        </p:nvSpPr>
        <p:spPr>
          <a:xfrm>
            <a:off x="8554720" y="2558427"/>
            <a:ext cx="10038080" cy="4945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200" dirty="0">
                <a:latin typeface="Calibri" panose="020F0502020204030204" pitchFamily="34" charset="0"/>
                <a:ea typeface="Arial Unicode MS" panose="020B0604020202020204" pitchFamily="34" charset="-128"/>
              </a:rPr>
              <a:t>- Cosas </a:t>
            </a:r>
            <a:r>
              <a:rPr lang="es-ES" sz="5200" b="1" dirty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</a:rPr>
              <a:t>POSITIVAS</a:t>
            </a:r>
            <a:r>
              <a:rPr lang="es-ES" sz="5200" dirty="0">
                <a:latin typeface="Calibri" panose="020F0502020204030204" pitchFamily="34" charset="0"/>
                <a:ea typeface="Arial Unicode MS" panose="020B0604020202020204" pitchFamily="34" charset="-128"/>
              </a:rPr>
              <a:t> de tu padre. </a:t>
            </a:r>
            <a:endParaRPr lang="es-ES" sz="5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5200" dirty="0">
                <a:latin typeface="Calibri" panose="020F0502020204030204" pitchFamily="34" charset="0"/>
                <a:ea typeface="Arial Unicode MS" panose="020B0604020202020204" pitchFamily="34" charset="-128"/>
              </a:rPr>
              <a:t>- Cosas </a:t>
            </a:r>
            <a:r>
              <a:rPr lang="es-ES" sz="5200" b="1" dirty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</a:rPr>
              <a:t>NEGATIVAS</a:t>
            </a:r>
            <a:r>
              <a:rPr lang="es-ES" sz="5200" dirty="0">
                <a:latin typeface="Calibri" panose="020F0502020204030204" pitchFamily="34" charset="0"/>
                <a:ea typeface="Arial Unicode MS" panose="020B0604020202020204" pitchFamily="34" charset="-128"/>
              </a:rPr>
              <a:t> de tu padre. </a:t>
            </a:r>
            <a:endParaRPr lang="es-ES" sz="5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5200" dirty="0">
                <a:latin typeface="Calibri" panose="020F0502020204030204" pitchFamily="34" charset="0"/>
                <a:ea typeface="Arial Unicode MS" panose="020B0604020202020204" pitchFamily="34" charset="-128"/>
              </a:rPr>
              <a:t>- ¿Cómo crees que ha afectado tu padre en tu vida o personalidad? </a:t>
            </a:r>
            <a:endParaRPr lang="es-ES" sz="5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515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8"/>
          <p:cNvSpPr/>
          <p:nvPr/>
        </p:nvSpPr>
        <p:spPr>
          <a:xfrm>
            <a:off x="76200" y="-132522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Freeform: Shape 20"/>
          <p:cNvSpPr/>
          <p:nvPr/>
        </p:nvSpPr>
        <p:spPr>
          <a:xfrm>
            <a:off x="0" y="-132521"/>
            <a:ext cx="9911391" cy="10419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304057" y="860350"/>
            <a:ext cx="8916143" cy="77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5400"/>
            </a:pPr>
            <a:r>
              <a:rPr lang="es-ES" sz="6000" dirty="0">
                <a:latin typeface="Optima" panose="02000503060000020004" pitchFamily="2" charset="0"/>
              </a:rPr>
              <a:t>«</a:t>
            </a:r>
            <a:r>
              <a:rPr lang="es-ES" sz="5400" dirty="0">
                <a:latin typeface="Optima" panose="02000503060000020004" pitchFamily="2" charset="0"/>
              </a:rPr>
              <a:t>Sin una comprensión bíblica de las prioridades establecidas por Dios, podríamos estar en cualquier parte, menos en la compañía de nuestros hijos</a:t>
            </a:r>
            <a:r>
              <a:rPr sz="6000" dirty="0">
                <a:latin typeface="Optima" panose="02000503060000020004" pitchFamily="2" charset="0"/>
              </a:rPr>
              <a:t>» </a:t>
            </a:r>
          </a:p>
        </p:txBody>
      </p:sp>
      <p:pic>
        <p:nvPicPr>
          <p:cNvPr id="124" name="Imagen 2" descr="Imagen 2"/>
          <p:cNvPicPr>
            <a:picLocks noChangeAspect="1"/>
          </p:cNvPicPr>
          <p:nvPr/>
        </p:nvPicPr>
        <p:blipFill>
          <a:blip r:embed="rId2"/>
          <a:srcRect l="16604" r="16604"/>
          <a:stretch>
            <a:fillRect/>
          </a:stretch>
        </p:blipFill>
        <p:spPr>
          <a:xfrm>
            <a:off x="9220200" y="992873"/>
            <a:ext cx="8358100" cy="83368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34761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DIOS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FAMILIA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TRABAJO</a:t>
            </a:r>
            <a:r>
              <a:rPr lang="es-ES" sz="4800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D96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745</Words>
  <Application>Microsoft Macintosh PowerPoint</Application>
  <PresentationFormat>Personalizado</PresentationFormat>
  <Paragraphs>109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Arial</vt:lpstr>
      <vt:lpstr>Avenir Book</vt:lpstr>
      <vt:lpstr>Calibri</vt:lpstr>
      <vt:lpstr>Cambria</vt:lpstr>
      <vt:lpstr>Candara</vt:lpstr>
      <vt:lpstr>Gotham Bold</vt:lpstr>
      <vt:lpstr>Montserrat</vt:lpstr>
      <vt:lpstr>Montserrat Light</vt:lpstr>
      <vt:lpstr>Optima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Perez</dc:creator>
  <cp:lastModifiedBy>moisespeinadodiaz@gmail.com</cp:lastModifiedBy>
  <cp:revision>35</cp:revision>
  <dcterms:modified xsi:type="dcterms:W3CDTF">2022-03-31T14:57:16Z</dcterms:modified>
</cp:coreProperties>
</file>