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9" r:id="rId4"/>
    <p:sldId id="274" r:id="rId5"/>
    <p:sldId id="260" r:id="rId6"/>
    <p:sldId id="279" r:id="rId7"/>
    <p:sldId id="264" r:id="rId8"/>
    <p:sldId id="280" r:id="rId9"/>
    <p:sldId id="281" r:id="rId10"/>
    <p:sldId id="282" r:id="rId11"/>
    <p:sldId id="284" r:id="rId12"/>
    <p:sldId id="287" r:id="rId13"/>
    <p:sldId id="286" r:id="rId14"/>
    <p:sldId id="288" r:id="rId15"/>
    <p:sldId id="285" r:id="rId16"/>
    <p:sldId id="293" r:id="rId17"/>
    <p:sldId id="294" r:id="rId18"/>
    <p:sldId id="291" r:id="rId19"/>
    <p:sldId id="292" r:id="rId20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E8701"/>
    <a:srgbClr val="6F7D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81" autoAdjust="0"/>
    <p:restoredTop sz="94885" autoAdjust="0"/>
  </p:normalViewPr>
  <p:slideViewPr>
    <p:cSldViewPr snapToGrid="0" snapToObjects="1">
      <p:cViewPr varScale="1">
        <p:scale>
          <a:sx n="71" d="100"/>
          <a:sy n="71" d="100"/>
        </p:scale>
        <p:origin x="7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685800" algn="ctr">
              <a:buSzTx/>
              <a:buFontTx/>
              <a:buNone/>
              <a:defRPr sz="3600"/>
            </a:lvl2pPr>
            <a:lvl3pPr marL="0" indent="1371600" algn="ctr">
              <a:buSzTx/>
              <a:buFontTx/>
              <a:buNone/>
              <a:defRPr sz="3600"/>
            </a:lvl3pPr>
            <a:lvl4pPr marL="0" indent="2057400" algn="ctr">
              <a:buSzTx/>
              <a:buFontTx/>
              <a:buNone/>
              <a:defRPr sz="3600"/>
            </a:lvl4pPr>
            <a:lvl5pPr marL="0" indent="2743200" algn="ctr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92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3086100"/>
            <a:ext cx="5898357" cy="57173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685800">
              <a:buSzTx/>
              <a:buFontTx/>
              <a:buNone/>
              <a:defRPr sz="2400"/>
            </a:lvl2pPr>
            <a:lvl3pPr marL="0" indent="1371600">
              <a:buSzTx/>
              <a:buFontTx/>
              <a:buNone/>
              <a:defRPr sz="2400"/>
            </a:lvl3pPr>
            <a:lvl4pPr marL="0" indent="2057400">
              <a:buSzTx/>
              <a:buFontTx/>
              <a:buNone/>
              <a:defRPr sz="2400"/>
            </a:lvl4pPr>
            <a:lvl5pPr marL="0" indent="2743200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107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3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47775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685800"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1371600"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2057400"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2743200"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547687"/>
            <a:ext cx="15773401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2521744"/>
            <a:ext cx="7736683" cy="123586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/>
            </a:lvl1pPr>
            <a:lvl2pPr marL="0" indent="685800">
              <a:buSzTx/>
              <a:buFontTx/>
              <a:buNone/>
              <a:defRPr sz="3600"/>
            </a:lvl2pPr>
            <a:lvl3pPr marL="0" indent="1371600">
              <a:buSzTx/>
              <a:buFontTx/>
              <a:buNone/>
              <a:defRPr sz="3600"/>
            </a:lvl3pPr>
            <a:lvl4pPr marL="0" indent="2057400">
              <a:buSzTx/>
              <a:buFontTx/>
              <a:buNone/>
              <a:defRPr sz="3600"/>
            </a:lvl4pPr>
            <a:lvl5pPr marL="0" indent="2743200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9258299" y="2521744"/>
            <a:ext cx="7774784" cy="1235869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3600"/>
            </a:pPr>
            <a:endParaRPr/>
          </a:p>
        </p:txBody>
      </p:sp>
      <p:sp>
        <p:nvSpPr>
          <p:cNvPr id="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el título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938306" y="9623703"/>
            <a:ext cx="92395" cy="36933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077685" indent="-391885">
              <a:defRPr sz="4800"/>
            </a:lvl2pPr>
            <a:lvl3pPr marL="1828800" indent="-457200">
              <a:defRPr sz="4800"/>
            </a:lvl3pPr>
            <a:lvl4pPr marL="2606039" indent="-548639">
              <a:defRPr sz="4800"/>
            </a:lvl4pPr>
            <a:lvl5pPr marL="3291840" indent="-548640"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3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9682" y="3086099"/>
            <a:ext cx="5898358" cy="571738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699331" y="9622949"/>
            <a:ext cx="331370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1085850" marR="0" indent="-4000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1851660" marR="0" indent="-48006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2590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32766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39624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46482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53340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6019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n 4" descr="Imagen 4"/>
          <p:cNvPicPr>
            <a:picLocks noChangeAspect="1"/>
          </p:cNvPicPr>
          <p:nvPr/>
        </p:nvPicPr>
        <p:blipFill>
          <a:blip r:embed="rId2"/>
          <a:srcRect b="6083"/>
          <a:stretch>
            <a:fillRect/>
          </a:stretch>
        </p:blipFill>
        <p:spPr>
          <a:xfrm>
            <a:off x="609600" y="-1"/>
            <a:ext cx="17106900" cy="10287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D966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pic>
        <p:nvPicPr>
          <p:cNvPr id="4" name="Imagen 3" descr="Hombre frente a un pastel&#10;&#10;Descripción generada automáticamente">
            <a:extLst>
              <a:ext uri="{FF2B5EF4-FFF2-40B4-BE49-F238E27FC236}">
                <a16:creationId xmlns:a16="http://schemas.microsoft.com/office/drawing/2014/main" id="{AFEC5AE6-A3CB-FFF1-8291-0880B16EB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7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FA8CFC50-61C5-5DAE-9177-088A5F5C40C7}"/>
              </a:ext>
            </a:extLst>
          </p:cNvPr>
          <p:cNvSpPr txBox="1"/>
          <p:nvPr/>
        </p:nvSpPr>
        <p:spPr>
          <a:xfrm>
            <a:off x="1228904" y="-1111177"/>
            <a:ext cx="16286781" cy="652700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4800">
                <a:solidFill>
                  <a:srgbClr val="FFFFFF"/>
                </a:solidFill>
              </a:defRPr>
            </a:pP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Helvetica"/>
              <a:sym typeface="Calibri"/>
            </a:endParaRPr>
          </a:p>
          <a:p>
            <a:pPr marL="0" marR="0" lvl="0" indent="-2286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4800">
                <a:solidFill>
                  <a:srgbClr val="FFFFFF"/>
                </a:solidFill>
              </a:defRPr>
            </a:pP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2ª Tes. 3:11, 12 Hemos oímos que algunos de entre vosotros </a:t>
            </a:r>
            <a:r>
              <a:rPr lang="es-ES" sz="6000" i="1" kern="1200" dirty="0">
                <a:solidFill>
                  <a:srgbClr val="FFFFFF"/>
                </a:solidFill>
                <a:latin typeface="Calibri"/>
                <a:ea typeface="+mn-ea"/>
                <a:cs typeface="Helvetica"/>
              </a:rPr>
              <a:t>viven</a:t>
            </a: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 desordenadamente, no trabajando en nada, </a:t>
            </a:r>
            <a:r>
              <a:rPr lang="es-ES" sz="6000" i="1" kern="1200" dirty="0">
                <a:solidFill>
                  <a:srgbClr val="FFFFFF"/>
                </a:solidFill>
                <a:latin typeface="Calibri"/>
                <a:ea typeface="+mn-ea"/>
                <a:cs typeface="Helvetica"/>
              </a:rPr>
              <a:t>y se</a:t>
            </a: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 entrometen en lo ajeno. A </a:t>
            </a:r>
            <a:r>
              <a:rPr lang="es-ES" sz="6000" i="1" kern="1200" dirty="0">
                <a:solidFill>
                  <a:srgbClr val="FFFFFF"/>
                </a:solidFill>
                <a:latin typeface="Calibri"/>
                <a:ea typeface="+mn-ea"/>
                <a:cs typeface="Helvetica"/>
              </a:rPr>
              <a:t>estas personas</a:t>
            </a: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 mandamos y exhortamos por nuestro Señor Jesucristo</a:t>
            </a:r>
            <a:r>
              <a:rPr lang="es-ES" sz="6000" i="1" kern="1200" dirty="0">
                <a:solidFill>
                  <a:srgbClr val="FFFFFF"/>
                </a:solidFill>
                <a:latin typeface="Calibri"/>
                <a:ea typeface="+mn-ea"/>
                <a:cs typeface="Helvetica"/>
              </a:rPr>
              <a:t> </a:t>
            </a: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que vivan con tranquilidad y trabajen para ganarse su propio pan.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Helvetica"/>
              <a:sym typeface="Calibri"/>
            </a:endParaRPr>
          </a:p>
        </p:txBody>
      </p:sp>
      <p:pic>
        <p:nvPicPr>
          <p:cNvPr id="7" name="Imagen 3" descr="Imagen 3">
            <a:extLst>
              <a:ext uri="{FF2B5EF4-FFF2-40B4-BE49-F238E27FC236}">
                <a16:creationId xmlns:a16="http://schemas.microsoft.com/office/drawing/2014/main" id="{4B198936-5ECF-38A1-568F-17D2372AC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760" y="8461105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32905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Hombre sentado en el pasto&#10;&#10;Descripción generada automáticamente con confianza baja">
            <a:extLst>
              <a:ext uri="{FF2B5EF4-FFF2-40B4-BE49-F238E27FC236}">
                <a16:creationId xmlns:a16="http://schemas.microsoft.com/office/drawing/2014/main" id="{AE4D054F-BE31-1C2D-6523-0AAD0A0B9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23103" r="8255"/>
          <a:stretch/>
        </p:blipFill>
        <p:spPr>
          <a:xfrm>
            <a:off x="20" y="10"/>
            <a:ext cx="18287981" cy="10286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9802" y="-2301204"/>
            <a:ext cx="6888405" cy="182880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7ECDE7A-0F14-1AD4-5433-9E84839A3464}"/>
              </a:ext>
            </a:extLst>
          </p:cNvPr>
          <p:cNvSpPr txBox="1"/>
          <p:nvPr/>
        </p:nvSpPr>
        <p:spPr>
          <a:xfrm>
            <a:off x="606829" y="4637892"/>
            <a:ext cx="17248034" cy="3581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L="0" marR="0" lvl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9900" kern="1200" dirty="0">
                <a:solidFill>
                  <a:schemeClr val="tx1"/>
                </a:solidFill>
              </a:rPr>
              <a:t>EL TRABAJO ES BENEFICIOSO</a:t>
            </a:r>
            <a:endParaRPr kumimoji="0" lang="en-US" sz="9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2558"/>
            <a:ext cx="14678845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3" descr="Imagen 3">
            <a:extLst>
              <a:ext uri="{FF2B5EF4-FFF2-40B4-BE49-F238E27FC236}">
                <a16:creationId xmlns:a16="http://schemas.microsoft.com/office/drawing/2014/main" id="{E27AA7FE-9635-4F36-CB7E-186A7DCB8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760" y="8461105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7320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Hombre sentado en una silla&#10;&#10;Descripción generada automáticamente con confianza media">
            <a:extLst>
              <a:ext uri="{FF2B5EF4-FFF2-40B4-BE49-F238E27FC236}">
                <a16:creationId xmlns:a16="http://schemas.microsoft.com/office/drawing/2014/main" id="{6E0E3E29-CA29-3C86-CA75-DEA7C3D28A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6" r="13724"/>
          <a:stretch/>
        </p:blipFill>
        <p:spPr>
          <a:xfrm>
            <a:off x="0" y="0"/>
            <a:ext cx="9144001" cy="10287000"/>
          </a:xfrm>
          <a:prstGeom prst="rect">
            <a:avLst/>
          </a:prstGeom>
        </p:spPr>
      </p:pic>
      <p:sp>
        <p:nvSpPr>
          <p:cNvPr id="145" name="CuadroTexto 6"/>
          <p:cNvSpPr txBox="1"/>
          <p:nvPr/>
        </p:nvSpPr>
        <p:spPr>
          <a:xfrm>
            <a:off x="9721516" y="2484798"/>
            <a:ext cx="7988968" cy="6491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Un hombre conforme al corazón de Dios </a:t>
            </a:r>
            <a:r>
              <a:rPr lang="es-ES" sz="6600" dirty="0"/>
              <a:t>ama y obedece a Dios, ama y guía a su esposa, ama y cuida a sus hijos y trabaja y provee para su familia.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FA542D-59F6-4852-8ABD-4E8CD02A4CB6}"/>
              </a:ext>
            </a:extLst>
          </p:cNvPr>
          <p:cNvSpPr/>
          <p:nvPr/>
        </p:nvSpPr>
        <p:spPr>
          <a:xfrm>
            <a:off x="8766839" y="460099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8" name="Imagen 15" descr="Imagen 15">
            <a:extLst>
              <a:ext uri="{FF2B5EF4-FFF2-40B4-BE49-F238E27FC236}">
                <a16:creationId xmlns:a16="http://schemas.microsoft.com/office/drawing/2014/main" id="{6C2A90FB-15E2-FDAC-96F0-F3C140B19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332" y="757424"/>
            <a:ext cx="2004783" cy="11075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3825365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0162F2-FD92-4A40-6975-FAAB7C47F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4" r="9091" b="1627"/>
          <a:stretch/>
        </p:blipFill>
        <p:spPr>
          <a:xfrm>
            <a:off x="20" y="10"/>
            <a:ext cx="18287981" cy="1028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9802" y="-2301204"/>
            <a:ext cx="6888405" cy="182880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A743864-FCA7-BFF5-66B0-9940F40C09AC}"/>
              </a:ext>
            </a:extLst>
          </p:cNvPr>
          <p:cNvSpPr txBox="1"/>
          <p:nvPr/>
        </p:nvSpPr>
        <p:spPr>
          <a:xfrm>
            <a:off x="606829" y="4637892"/>
            <a:ext cx="13617843" cy="3581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L="0" marR="0" lvl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9900" kern="1200" dirty="0">
                <a:solidFill>
                  <a:schemeClr val="tx1"/>
                </a:solidFill>
              </a:rPr>
              <a:t>EL TRABAJO COMO </a:t>
            </a:r>
          </a:p>
          <a:p>
            <a:pPr marL="0" marR="0" lvl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9900" kern="1200" dirty="0">
                <a:solidFill>
                  <a:schemeClr val="tx1"/>
                </a:solidFill>
              </a:rPr>
              <a:t>UN LLAMADO ESPECIAL </a:t>
            </a:r>
            <a:endParaRPr kumimoji="0" lang="en-US" sz="9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2558"/>
            <a:ext cx="14678845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77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hombre, interior, viendo&#10;&#10;Descripción generada automáticamente">
            <a:extLst>
              <a:ext uri="{FF2B5EF4-FFF2-40B4-BE49-F238E27FC236}">
                <a16:creationId xmlns:a16="http://schemas.microsoft.com/office/drawing/2014/main" id="{EA3DCF7D-EA93-8D58-4154-C13CFDE62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r="27228"/>
          <a:stretch/>
        </p:blipFill>
        <p:spPr>
          <a:xfrm>
            <a:off x="0" y="0"/>
            <a:ext cx="10010273" cy="10287000"/>
          </a:xfrm>
          <a:prstGeom prst="rect">
            <a:avLst/>
          </a:prstGeom>
        </p:spPr>
      </p:pic>
      <p:sp>
        <p:nvSpPr>
          <p:cNvPr id="145" name="CuadroTexto 6"/>
          <p:cNvSpPr txBox="1"/>
          <p:nvPr/>
        </p:nvSpPr>
        <p:spPr>
          <a:xfrm>
            <a:off x="10395284" y="1570702"/>
            <a:ext cx="7582340" cy="740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6600" b="1" dirty="0"/>
              <a:t>Deberíamos desempeñar nuestra vocación, sea de pintor, mecánico o profesor no solo como un trabajo sino como un llamado especial de Dios. </a:t>
            </a:r>
            <a:r>
              <a:rPr lang="es-ES" sz="6600" dirty="0"/>
              <a:t>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FA542D-59F6-4852-8ABD-4E8CD02A4CB6}"/>
              </a:ext>
            </a:extLst>
          </p:cNvPr>
          <p:cNvSpPr/>
          <p:nvPr/>
        </p:nvSpPr>
        <p:spPr>
          <a:xfrm>
            <a:off x="9710705" y="589853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204839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hombre parado de frente con un gesto en su mano&#10;&#10;Descripción generada automáticamente con confianza baja">
            <a:extLst>
              <a:ext uri="{FF2B5EF4-FFF2-40B4-BE49-F238E27FC236}">
                <a16:creationId xmlns:a16="http://schemas.microsoft.com/office/drawing/2014/main" id="{0725F1DE-2058-9EE3-3B9B-C06B4EE6EE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8993" b="14398"/>
          <a:stretch/>
        </p:blipFill>
        <p:spPr>
          <a:xfrm>
            <a:off x="20" y="10"/>
            <a:ext cx="18287981" cy="1028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9802" y="-2301204"/>
            <a:ext cx="6888405" cy="182880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A4AECB8-007C-EDCB-61D0-CE0A595759F9}"/>
              </a:ext>
            </a:extLst>
          </p:cNvPr>
          <p:cNvSpPr txBox="1"/>
          <p:nvPr/>
        </p:nvSpPr>
        <p:spPr>
          <a:xfrm>
            <a:off x="606829" y="4637892"/>
            <a:ext cx="18287981" cy="3581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L="0" marR="0" lvl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s-ES" sz="9900" kern="1200" dirty="0">
                <a:solidFill>
                  <a:schemeClr val="tx1"/>
                </a:solidFill>
              </a:rPr>
              <a:t>DEBEMOS SER </a:t>
            </a:r>
          </a:p>
          <a:p>
            <a:pPr marL="0" marR="0" lvl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s-ES" sz="9900" kern="1200" dirty="0">
                <a:solidFill>
                  <a:schemeClr val="tx1"/>
                </a:solidFill>
              </a:rPr>
              <a:t>EMBAJADORES EN EL TRABAJO </a:t>
            </a:r>
            <a:endParaRPr kumimoji="0" lang="en-US" sz="9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2558"/>
            <a:ext cx="14678845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3" descr="Imagen 3">
            <a:extLst>
              <a:ext uri="{FF2B5EF4-FFF2-40B4-BE49-F238E27FC236}">
                <a16:creationId xmlns:a16="http://schemas.microsoft.com/office/drawing/2014/main" id="{CABFF5EA-9651-A826-5EF3-AFBE99A13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760" y="8461105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6525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plato de comida sobre la mano de una persona&#10;&#10;Descripción generada automáticamente">
            <a:extLst>
              <a:ext uri="{FF2B5EF4-FFF2-40B4-BE49-F238E27FC236}">
                <a16:creationId xmlns:a16="http://schemas.microsoft.com/office/drawing/2014/main" id="{6191D52A-3A20-644C-75FE-B04005BB88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99B6223-641C-C031-0A47-E91CE76992D6}"/>
              </a:ext>
            </a:extLst>
          </p:cNvPr>
          <p:cNvSpPr txBox="1"/>
          <p:nvPr/>
        </p:nvSpPr>
        <p:spPr>
          <a:xfrm>
            <a:off x="10883294" y="2336428"/>
            <a:ext cx="7010401" cy="561414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>
            <a:noAutofit/>
          </a:bodyPr>
          <a:lstStyle/>
          <a:p>
            <a:pPr marR="0" algn="r" fontAlgn="auto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Cuando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estamos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trabajando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 </a:t>
            </a: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cualquiera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que sea el </a:t>
            </a: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trabajo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que </a:t>
            </a: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ejecutemos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, </a:t>
            </a: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estamos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</a:t>
            </a: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representando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al Dios </a:t>
            </a:r>
            <a:r>
              <a:rPr lang="en-US" sz="6000" b="1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viviente</a:t>
            </a:r>
            <a:r>
              <a:rPr lang="en-US" sz="60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. </a:t>
            </a:r>
            <a:endParaRPr kumimoji="0" lang="en-US" sz="6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ea typeface="+mn-ea"/>
              <a:cs typeface="+mn-cs"/>
              <a:sym typeface="Calibri"/>
            </a:endParaRPr>
          </a:p>
        </p:txBody>
      </p:sp>
      <p:pic>
        <p:nvPicPr>
          <p:cNvPr id="7" name="Imagen 15" descr="Imagen 15">
            <a:extLst>
              <a:ext uri="{FF2B5EF4-FFF2-40B4-BE49-F238E27FC236}">
                <a16:creationId xmlns:a16="http://schemas.microsoft.com/office/drawing/2014/main" id="{28FD7B32-BA91-F6E5-1B02-570185E85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0381" y="339640"/>
            <a:ext cx="2004783" cy="14240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93713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Hombre sentado en una banca de madera&#10;&#10;Descripción generada automáticamente con confianza media">
            <a:extLst>
              <a:ext uri="{FF2B5EF4-FFF2-40B4-BE49-F238E27FC236}">
                <a16:creationId xmlns:a16="http://schemas.microsoft.com/office/drawing/2014/main" id="{0F8C8056-8982-79C8-5E30-0FB0BCB10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8471" b="23391"/>
          <a:stretch/>
        </p:blipFill>
        <p:spPr>
          <a:xfrm>
            <a:off x="20" y="10"/>
            <a:ext cx="18287981" cy="1028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9802" y="-2301204"/>
            <a:ext cx="6888405" cy="182880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0CD311-4C62-122E-F121-A6E70A86D4E0}"/>
              </a:ext>
            </a:extLst>
          </p:cNvPr>
          <p:cNvSpPr txBox="1"/>
          <p:nvPr/>
        </p:nvSpPr>
        <p:spPr>
          <a:xfrm>
            <a:off x="606829" y="4637892"/>
            <a:ext cx="13617843" cy="3581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L="0" marR="0" lvl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8400" kern="1200" dirty="0">
                <a:solidFill>
                  <a:schemeClr val="tx1"/>
                </a:solidFill>
              </a:rPr>
              <a:t>GLORIFICAR A DIOS </a:t>
            </a:r>
          </a:p>
          <a:p>
            <a:pPr marL="0" marR="0" lvl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8400" kern="1200" dirty="0">
                <a:solidFill>
                  <a:schemeClr val="tx1"/>
                </a:solidFill>
              </a:rPr>
              <a:t>EN EL TRABAJO </a:t>
            </a:r>
            <a:endParaRPr kumimoji="0" lang="en-US" sz="8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2558"/>
            <a:ext cx="14678845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3" descr="Imagen 3">
            <a:extLst>
              <a:ext uri="{FF2B5EF4-FFF2-40B4-BE49-F238E27FC236}">
                <a16:creationId xmlns:a16="http://schemas.microsoft.com/office/drawing/2014/main" id="{360E7CAA-1AB4-1835-6B9E-244FFF2E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760" y="8461105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80099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9591" cy="10287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94511" y="-89064"/>
            <a:ext cx="18773779" cy="10385698"/>
            <a:chOff x="-329674" y="-51881"/>
            <a:chExt cx="12515851" cy="692379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74AB5BF6-BD7E-3D23-BBD5-C3A679CBC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5" b="31559"/>
          <a:stretch/>
        </p:blipFill>
        <p:spPr>
          <a:xfrm>
            <a:off x="20" y="4308"/>
            <a:ext cx="18287980" cy="6893931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EBA23D6-6DBB-BFD1-2007-C5676255FA74}"/>
              </a:ext>
            </a:extLst>
          </p:cNvPr>
          <p:cNvSpPr txBox="1"/>
          <p:nvPr/>
        </p:nvSpPr>
        <p:spPr>
          <a:xfrm>
            <a:off x="1005677" y="7151490"/>
            <a:ext cx="16094801" cy="26554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="horz" lIns="91440" tIns="45720" rIns="91440" bIns="45720" rtlCol="0" anchor="ctr">
            <a:noAutofit/>
          </a:bodyPr>
          <a:lstStyle/>
          <a:p>
            <a:pPr algn="ctr" hangingPunct="1">
              <a:lnSpc>
                <a:spcPct val="90000"/>
              </a:lnSpc>
              <a:spcAft>
                <a:spcPts val="600"/>
              </a:spcAft>
            </a:pP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Como hombres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cristianos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tenemos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un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llamado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a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servir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y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glorificar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a Dios (1ª Co. 10:31). La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pregunta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es, ¿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dónde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? La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respuesta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depende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de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nuestros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dones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y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habilidades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naturales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como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también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de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nuestras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capacidades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4800" i="1" kern="1200" dirty="0" err="1">
                <a:solidFill>
                  <a:srgbClr val="FFFFFF"/>
                </a:solidFill>
                <a:ea typeface="+mn-ea"/>
                <a:cs typeface="+mn-cs"/>
              </a:rPr>
              <a:t>espirituales</a:t>
            </a:r>
            <a:r>
              <a:rPr lang="en-US" sz="4800" i="1" kern="1200" dirty="0">
                <a:solidFill>
                  <a:srgbClr val="FFFFFF"/>
                </a:solidFill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36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gua, exterior, mujer, sostener&#10;&#10;Descripción generada automáticamente">
            <a:extLst>
              <a:ext uri="{FF2B5EF4-FFF2-40B4-BE49-F238E27FC236}">
                <a16:creationId xmlns:a16="http://schemas.microsoft.com/office/drawing/2014/main" id="{88325A4E-F024-EB2C-317C-F0B2889C06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" r="23427"/>
          <a:stretch/>
        </p:blipFill>
        <p:spPr>
          <a:xfrm>
            <a:off x="6981444" y="10"/>
            <a:ext cx="11306560" cy="10286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0148" y="1209535"/>
            <a:ext cx="10101830" cy="73929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3969835-0915-3EE6-9B21-0DA55711F0D3}"/>
              </a:ext>
            </a:extLst>
          </p:cNvPr>
          <p:cNvSpPr txBox="1"/>
          <p:nvPr/>
        </p:nvSpPr>
        <p:spPr>
          <a:xfrm>
            <a:off x="1200149" y="2089842"/>
            <a:ext cx="10101829" cy="56323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Cualquiera que sea tu ocupación deberías considerarla como una </a:t>
            </a:r>
            <a:r>
              <a:rPr lang="es-ES" sz="7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OPORTUNIDAD para honrar y glorificar a Dios</a:t>
            </a:r>
            <a:r>
              <a:rPr lang="es-ES" sz="7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kumimoji="0" lang="es-ES" sz="7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7" name="Imagen 15" descr="Imagen 15">
            <a:extLst>
              <a:ext uri="{FF2B5EF4-FFF2-40B4-BE49-F238E27FC236}">
                <a16:creationId xmlns:a16="http://schemas.microsoft.com/office/drawing/2014/main" id="{5CE8F327-7B31-0374-CEAC-0700AF55D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0539" y="435826"/>
            <a:ext cx="2004783" cy="11075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57859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CuadroTexto 6"/>
          <p:cNvSpPr txBox="1"/>
          <p:nvPr/>
        </p:nvSpPr>
        <p:spPr>
          <a:xfrm>
            <a:off x="9915745" y="3211269"/>
            <a:ext cx="8033647" cy="415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lang="es-ES" sz="8800" dirty="0"/>
              <a:t>UN CORAZÓN DILIGENTE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rPr lang="es-ES" sz="8800" dirty="0">
                <a:solidFill>
                  <a:srgbClr val="FE8701"/>
                </a:solidFill>
              </a:rPr>
              <a:t>para el trabajo</a:t>
            </a:r>
            <a:endParaRPr sz="8800" dirty="0">
              <a:solidFill>
                <a:srgbClr val="FE8701"/>
              </a:solidFill>
            </a:endParaRPr>
          </a:p>
        </p:txBody>
      </p:sp>
      <p:pic>
        <p:nvPicPr>
          <p:cNvPr id="115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1332" y="1563757"/>
            <a:ext cx="2004783" cy="1107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n 3" descr="Hombre con uniforme y sombrero&#10;&#10;Descripción generada automáticamente con confianza media">
            <a:extLst>
              <a:ext uri="{FF2B5EF4-FFF2-40B4-BE49-F238E27FC236}">
                <a16:creationId xmlns:a16="http://schemas.microsoft.com/office/drawing/2014/main" id="{ED8B9377-3360-555E-B3D4-2817A2DEF3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r="19953"/>
          <a:stretch/>
        </p:blipFill>
        <p:spPr>
          <a:xfrm>
            <a:off x="0" y="0"/>
            <a:ext cx="9577137" cy="1038926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"/>
            <a:ext cx="18286471" cy="1028699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9A5D75CF-4416-2542-0FB8-49BA6AB2EB09}"/>
              </a:ext>
            </a:extLst>
          </p:cNvPr>
          <p:cNvSpPr/>
          <p:nvPr/>
        </p:nvSpPr>
        <p:spPr>
          <a:xfrm>
            <a:off x="-1529" y="9"/>
            <a:ext cx="18288000" cy="10287000"/>
          </a:xfrm>
          <a:prstGeom prst="rect">
            <a:avLst/>
          </a:prstGeom>
          <a:solidFill>
            <a:schemeClr val="tx1">
              <a:lumMod val="95000"/>
              <a:lumOff val="5000"/>
              <a:alpha val="42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9" name="CuadroTexto 5"/>
          <p:cNvSpPr txBox="1"/>
          <p:nvPr/>
        </p:nvSpPr>
        <p:spPr>
          <a:xfrm>
            <a:off x="5381644" y="840498"/>
            <a:ext cx="12375438" cy="5078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algn="r"/>
            <a:r>
              <a:rPr lang="es-ES" sz="5400" i="1" dirty="0">
                <a:solidFill>
                  <a:srgbClr val="FFFFFF"/>
                </a:solidFill>
              </a:rPr>
              <a:t>La solución a tus problemas no está en que  abandones tu lugar de trabajo </a:t>
            </a:r>
          </a:p>
          <a:p>
            <a:pPr algn="r"/>
            <a:r>
              <a:rPr lang="es-ES" sz="5400" i="1" dirty="0">
                <a:solidFill>
                  <a:srgbClr val="FFFFFF"/>
                </a:solidFill>
              </a:rPr>
              <a:t> y te encierres en un monasterio. </a:t>
            </a:r>
          </a:p>
          <a:p>
            <a:pPr algn="r"/>
            <a:r>
              <a:rPr lang="es-ES" sz="5400" i="1" dirty="0">
                <a:solidFill>
                  <a:srgbClr val="FFFFFF"/>
                </a:solidFill>
              </a:rPr>
              <a:t>Permanece donde estas y empieza a ganar tu lugar de trabajo para Cristo.   </a:t>
            </a:r>
          </a:p>
          <a:p>
            <a:pPr algn="r"/>
            <a:r>
              <a:rPr lang="es-ES" sz="5400" i="1" dirty="0">
                <a:solidFill>
                  <a:srgbClr val="FFFFFF"/>
                </a:solidFill>
              </a:rPr>
              <a:t>(Dr. John Trent) </a:t>
            </a:r>
          </a:p>
        </p:txBody>
      </p:sp>
      <p:pic>
        <p:nvPicPr>
          <p:cNvPr id="118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760" y="8701735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adroTexto 4"/>
          <p:cNvSpPr txBox="1"/>
          <p:nvPr/>
        </p:nvSpPr>
        <p:spPr>
          <a:xfrm>
            <a:off x="9990221" y="4468871"/>
            <a:ext cx="7264706" cy="3616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Autofit/>
          </a:bodyPr>
          <a:lstStyle/>
          <a:p>
            <a:pPr algn="ctr"/>
            <a:r>
              <a:rPr lang="es-ES" sz="5400" i="1" dirty="0">
                <a:solidFill>
                  <a:srgbClr val="FFFFFF"/>
                </a:solidFill>
              </a:rPr>
              <a:t>Si coméis o bebéis, </a:t>
            </a:r>
          </a:p>
          <a:p>
            <a:pPr algn="ctr"/>
            <a:r>
              <a:rPr lang="es-ES" sz="5400" i="1" dirty="0">
                <a:solidFill>
                  <a:srgbClr val="FFFFFF"/>
                </a:solidFill>
              </a:rPr>
              <a:t>o hacéis otra cosa, </a:t>
            </a:r>
          </a:p>
          <a:p>
            <a:pPr algn="ctr"/>
            <a:r>
              <a:rPr lang="es-ES" sz="5400" i="1" dirty="0">
                <a:solidFill>
                  <a:srgbClr val="FFFFFF"/>
                </a:solidFill>
              </a:rPr>
              <a:t>hacedlo TODO para </a:t>
            </a:r>
          </a:p>
          <a:p>
            <a:pPr algn="ctr"/>
            <a:r>
              <a:rPr lang="es-ES" sz="5400" i="1" dirty="0">
                <a:solidFill>
                  <a:srgbClr val="FFFFFF"/>
                </a:solidFill>
              </a:rPr>
              <a:t>la gloria de Dios.  </a:t>
            </a:r>
          </a:p>
          <a:p>
            <a:pPr algn="ctr"/>
            <a:endParaRPr lang="es-ES" sz="5400" i="1" dirty="0">
              <a:solidFill>
                <a:srgbClr val="FFFFFF"/>
              </a:solidFill>
            </a:endParaRPr>
          </a:p>
          <a:p>
            <a:pPr algn="ctr"/>
            <a:r>
              <a:rPr lang="es-ES" sz="5400" b="1" i="1" dirty="0">
                <a:solidFill>
                  <a:srgbClr val="FFFFFF"/>
                </a:solidFill>
              </a:rPr>
              <a:t>1ª Corintios 10:31</a:t>
            </a:r>
          </a:p>
        </p:txBody>
      </p:sp>
      <p:pic>
        <p:nvPicPr>
          <p:cNvPr id="119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2611" y="1031100"/>
            <a:ext cx="2119925" cy="1170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n 2" descr="Hombre parado en una cocina&#10;&#10;Descripción generada automáticamente con confianza media">
            <a:extLst>
              <a:ext uri="{FF2B5EF4-FFF2-40B4-BE49-F238E27FC236}">
                <a16:creationId xmlns:a16="http://schemas.microsoft.com/office/drawing/2014/main" id="{0043F9F5-D928-27FF-068E-D10B53FC6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 r="18895"/>
          <a:stretch/>
        </p:blipFill>
        <p:spPr>
          <a:xfrm>
            <a:off x="0" y="0"/>
            <a:ext cx="9384631" cy="10287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8"/>
          <p:cNvSpPr/>
          <p:nvPr/>
        </p:nvSpPr>
        <p:spPr>
          <a:xfrm>
            <a:off x="76200" y="-132522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Freeform: Shape 20"/>
          <p:cNvSpPr/>
          <p:nvPr/>
        </p:nvSpPr>
        <p:spPr>
          <a:xfrm>
            <a:off x="0" y="-132521"/>
            <a:ext cx="9911391" cy="10419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CuadroTexto 6"/>
          <p:cNvSpPr txBox="1"/>
          <p:nvPr/>
        </p:nvSpPr>
        <p:spPr>
          <a:xfrm>
            <a:off x="76200" y="364959"/>
            <a:ext cx="9302377" cy="959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115000"/>
              </a:lnSpc>
              <a:defRPr sz="5400"/>
            </a:pPr>
            <a:r>
              <a:rPr lang="es-ES" sz="5400" b="1" dirty="0"/>
              <a:t>El hombre tiene las siguientes funciones:</a:t>
            </a:r>
          </a:p>
          <a:p>
            <a:pPr marL="857250" indent="-857250">
              <a:lnSpc>
                <a:spcPct val="115000"/>
              </a:lnSpc>
              <a:buFont typeface="Arial" panose="020B0604020202020204" pitchFamily="34" charset="0"/>
              <a:buChar char="•"/>
              <a:defRPr sz="5400"/>
            </a:pPr>
            <a:r>
              <a:rPr lang="es-ES" sz="5400" dirty="0"/>
              <a:t>Llenar la tierra y sojuzgarla (</a:t>
            </a:r>
            <a:r>
              <a:rPr lang="es-ES" sz="5400" dirty="0" err="1"/>
              <a:t>Gn</a:t>
            </a:r>
            <a:r>
              <a:rPr lang="es-ES" sz="5400" dirty="0"/>
              <a:t>. 1:28) </a:t>
            </a:r>
          </a:p>
          <a:p>
            <a:pPr marL="857250" indent="-857250">
              <a:lnSpc>
                <a:spcPct val="115000"/>
              </a:lnSpc>
              <a:buFont typeface="Arial" panose="020B0604020202020204" pitchFamily="34" charset="0"/>
              <a:buChar char="•"/>
              <a:defRPr sz="5400"/>
            </a:pPr>
            <a:r>
              <a:rPr lang="es-ES" sz="5400" dirty="0"/>
              <a:t>Gobernar sobre toda criatura viviente (</a:t>
            </a:r>
            <a:r>
              <a:rPr lang="es-ES" sz="5400" dirty="0" err="1"/>
              <a:t>Gn</a:t>
            </a:r>
            <a:r>
              <a:rPr lang="es-ES" sz="5400" dirty="0"/>
              <a:t>. 1:28) </a:t>
            </a:r>
          </a:p>
          <a:p>
            <a:pPr marL="857250" indent="-857250">
              <a:lnSpc>
                <a:spcPct val="115000"/>
              </a:lnSpc>
              <a:buFont typeface="Arial" panose="020B0604020202020204" pitchFamily="34" charset="0"/>
              <a:buChar char="•"/>
              <a:defRPr sz="5400"/>
            </a:pPr>
            <a:r>
              <a:rPr lang="es-ES" sz="5400" dirty="0"/>
              <a:t>Labrar y guardar el Huerto del Edén (</a:t>
            </a:r>
            <a:r>
              <a:rPr lang="es-ES" sz="5400" dirty="0" err="1"/>
              <a:t>Gn</a:t>
            </a:r>
            <a:r>
              <a:rPr lang="es-ES" sz="5400" dirty="0"/>
              <a:t>. 2:15) </a:t>
            </a:r>
          </a:p>
          <a:p>
            <a:pPr marL="857250" indent="-857250">
              <a:lnSpc>
                <a:spcPct val="115000"/>
              </a:lnSpc>
              <a:buFont typeface="Arial" panose="020B0604020202020204" pitchFamily="34" charset="0"/>
              <a:buChar char="•"/>
              <a:defRPr sz="5400"/>
            </a:pPr>
            <a:r>
              <a:rPr lang="es-ES" sz="5400" dirty="0"/>
              <a:t>Poner nombre a todos los animales (</a:t>
            </a:r>
            <a:r>
              <a:rPr lang="es-ES" sz="5400" dirty="0" err="1"/>
              <a:t>Gn</a:t>
            </a:r>
            <a:r>
              <a:rPr lang="es-ES" sz="5400" dirty="0"/>
              <a:t>. 2:19-20)</a:t>
            </a:r>
          </a:p>
        </p:txBody>
      </p:sp>
      <p:pic>
        <p:nvPicPr>
          <p:cNvPr id="124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8" r="29388"/>
          <a:stretch/>
        </p:blipFill>
        <p:spPr>
          <a:xfrm>
            <a:off x="9536951" y="992873"/>
            <a:ext cx="8358100" cy="8336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La mano de una persona con un traje de color naranja&#10;&#10;Descripción generada automáticamente con confianza baja">
            <a:extLst>
              <a:ext uri="{FF2B5EF4-FFF2-40B4-BE49-F238E27FC236}">
                <a16:creationId xmlns:a16="http://schemas.microsoft.com/office/drawing/2014/main" id="{423B69C7-402F-8EC4-CDB7-70D7FDC143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9091" b="6672"/>
          <a:stretch/>
        </p:blipFill>
        <p:spPr>
          <a:xfrm>
            <a:off x="20" y="10"/>
            <a:ext cx="18287981" cy="10286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99802" y="-2301204"/>
            <a:ext cx="6888405" cy="18288002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C64939-942F-47E5-9C93-729326B835FF}"/>
              </a:ext>
            </a:extLst>
          </p:cNvPr>
          <p:cNvSpPr txBox="1"/>
          <p:nvPr/>
        </p:nvSpPr>
        <p:spPr>
          <a:xfrm>
            <a:off x="606829" y="4637892"/>
            <a:ext cx="13617843" cy="3581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L="0" marR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99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Calibri"/>
              </a:rPr>
              <a:t>LA LEY DEL TRABAJO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2558"/>
            <a:ext cx="14678845" cy="10287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3" descr="Imagen 3">
            <a:extLst>
              <a:ext uri="{FF2B5EF4-FFF2-40B4-BE49-F238E27FC236}">
                <a16:creationId xmlns:a16="http://schemas.microsoft.com/office/drawing/2014/main" id="{9DBFE631-7F6E-ACDA-E043-5AECF0F84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760" y="8220578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6968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adroTexto 6"/>
          <p:cNvSpPr txBox="1"/>
          <p:nvPr/>
        </p:nvSpPr>
        <p:spPr>
          <a:xfrm>
            <a:off x="7656163" y="-241716"/>
            <a:ext cx="10631837" cy="1052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4400" b="1" dirty="0" err="1"/>
              <a:t>Prv</a:t>
            </a:r>
            <a:r>
              <a:rPr lang="es-ES" sz="4400" b="1" dirty="0"/>
              <a:t>. 12:11 </a:t>
            </a:r>
            <a:r>
              <a:rPr lang="es-ES" sz="4400" dirty="0"/>
              <a:t>El que labra sus tierra se saciará de pan, pero el que se une a los vagabundos carece de entendimiento.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endParaRPr lang="es-ES" sz="4400" b="1" dirty="0"/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4400" b="1" dirty="0" err="1"/>
              <a:t>Prv</a:t>
            </a:r>
            <a:r>
              <a:rPr lang="es-ES" sz="4400" b="1" dirty="0"/>
              <a:t>. 14:23 </a:t>
            </a:r>
            <a:r>
              <a:rPr lang="es-ES" sz="4400" dirty="0"/>
              <a:t>Toda labor da su fruto;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4400" dirty="0"/>
              <a:t>más las vanas palabras empobrecen.</a:t>
            </a:r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endParaRPr lang="es-ES" sz="4400" dirty="0"/>
          </a:p>
          <a:p>
            <a:pPr>
              <a:lnSpc>
                <a:spcPct val="150000"/>
              </a:lnSpc>
              <a:spcBef>
                <a:spcPts val="600"/>
              </a:spcBef>
              <a:buSzPct val="100000"/>
              <a:defRPr sz="5400">
                <a:solidFill>
                  <a:srgbClr val="262626"/>
                </a:solidFill>
              </a:defRPr>
            </a:pPr>
            <a:r>
              <a:rPr lang="es-ES" sz="4400" b="1" dirty="0" err="1"/>
              <a:t>Prv</a:t>
            </a:r>
            <a:r>
              <a:rPr lang="es-ES" sz="4400" b="1" dirty="0"/>
              <a:t>. 22:29 </a:t>
            </a:r>
            <a:r>
              <a:rPr lang="es-ES" sz="4400" dirty="0"/>
              <a:t>¿Has visto a alguien cuidadoso en su trabajo? Delante de los reyes estará, no delante de gente de baja condición.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AFA542D-59F6-4852-8ABD-4E8CD02A4CB6}"/>
              </a:ext>
            </a:extLst>
          </p:cNvPr>
          <p:cNvSpPr/>
          <p:nvPr/>
        </p:nvSpPr>
        <p:spPr>
          <a:xfrm>
            <a:off x="6852595" y="460099"/>
            <a:ext cx="443946" cy="936680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3" name="Imagen 2" descr="Un hombre con un jardín de flores&#10;&#10;Descripción generada automáticamente con confianza media">
            <a:extLst>
              <a:ext uri="{FF2B5EF4-FFF2-40B4-BE49-F238E27FC236}">
                <a16:creationId xmlns:a16="http://schemas.microsoft.com/office/drawing/2014/main" id="{E4BD3DBF-61AE-6C4A-EEB0-6CC71B1A1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3" r="40020"/>
          <a:stretch/>
        </p:blipFill>
        <p:spPr>
          <a:xfrm>
            <a:off x="0" y="0"/>
            <a:ext cx="7074568" cy="10287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Hombre frente a un pastel&#10;&#10;Descripción generada automáticamente">
            <a:extLst>
              <a:ext uri="{FF2B5EF4-FFF2-40B4-BE49-F238E27FC236}">
                <a16:creationId xmlns:a16="http://schemas.microsoft.com/office/drawing/2014/main" id="{AFEC5AE6-A3CB-FFF1-8291-0880B16EB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7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FA8CFC50-61C5-5DAE-9177-088A5F5C40C7}"/>
              </a:ext>
            </a:extLst>
          </p:cNvPr>
          <p:cNvSpPr txBox="1"/>
          <p:nvPr/>
        </p:nvSpPr>
        <p:spPr>
          <a:xfrm>
            <a:off x="1257300" y="-722261"/>
            <a:ext cx="15773400" cy="652700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indent="-228600" algn="ctr" hangingPunct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4800">
                <a:solidFill>
                  <a:srgbClr val="FFFFFF"/>
                </a:solidFill>
              </a:defRPr>
            </a:pPr>
            <a:endParaRPr lang="en-US" sz="6000" i="1" kern="1200" dirty="0">
              <a:solidFill>
                <a:srgbClr val="FFFFFF"/>
              </a:solidFill>
              <a:ea typeface="+mn-ea"/>
              <a:cs typeface="+mn-cs"/>
            </a:endParaRPr>
          </a:p>
          <a:p>
            <a:pPr algn="ctr" hangingPunct="1">
              <a:lnSpc>
                <a:spcPct val="150000"/>
              </a:lnSpc>
              <a:spcAft>
                <a:spcPts val="600"/>
              </a:spcAft>
              <a:defRPr sz="4800">
                <a:solidFill>
                  <a:srgbClr val="FFFFFF"/>
                </a:solidFill>
              </a:defRPr>
            </a:pP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2ª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Tes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. 3:7-8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Vosotros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mismos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sabéis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cómo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seguir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nuestro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ejemplo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. 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Nosotros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no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vivimos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de un modo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desordenado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entre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vosotros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ni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comimos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de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balde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el pan de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nadie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sino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que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trabajamos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con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afán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y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fatiga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día y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noche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, para no ser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una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carga a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ninguno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 de </a:t>
            </a:r>
            <a:r>
              <a:rPr lang="en-US" sz="6000" i="1" kern="1200" dirty="0" err="1">
                <a:solidFill>
                  <a:srgbClr val="FFFFFF"/>
                </a:solidFill>
                <a:ea typeface="+mn-ea"/>
                <a:cs typeface="+mn-cs"/>
              </a:rPr>
              <a:t>vosotros</a:t>
            </a:r>
            <a:r>
              <a:rPr lang="en-US" sz="6000" i="1" kern="1200" dirty="0">
                <a:solidFill>
                  <a:srgbClr val="FFFFFF"/>
                </a:solidFill>
                <a:ea typeface="+mn-ea"/>
                <a:cs typeface="+mn-cs"/>
              </a:rPr>
              <a:t>; </a:t>
            </a:r>
          </a:p>
        </p:txBody>
      </p:sp>
      <p:pic>
        <p:nvPicPr>
          <p:cNvPr id="10" name="Imagen 3" descr="Imagen 3">
            <a:extLst>
              <a:ext uri="{FF2B5EF4-FFF2-40B4-BE49-F238E27FC236}">
                <a16:creationId xmlns:a16="http://schemas.microsoft.com/office/drawing/2014/main" id="{F01AA49C-D17D-0694-F02F-2AEB8DEC4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760" y="8461105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7050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D966"/>
              </a:solidFill>
              <a:effectLst/>
              <a:uLnTx/>
              <a:uFillTx/>
              <a:latin typeface="Helvetica"/>
              <a:cs typeface="Helvetica"/>
              <a:sym typeface="Calibri"/>
            </a:endParaRPr>
          </a:p>
        </p:txBody>
      </p:sp>
      <p:pic>
        <p:nvPicPr>
          <p:cNvPr id="4" name="Imagen 3" descr="Hombre frente a un pastel&#10;&#10;Descripción generada automáticamente">
            <a:extLst>
              <a:ext uri="{FF2B5EF4-FFF2-40B4-BE49-F238E27FC236}">
                <a16:creationId xmlns:a16="http://schemas.microsoft.com/office/drawing/2014/main" id="{AFEC5AE6-A3CB-FFF1-8291-0880B16EB6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57"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2" name="CuadroTexto 5">
            <a:extLst>
              <a:ext uri="{FF2B5EF4-FFF2-40B4-BE49-F238E27FC236}">
                <a16:creationId xmlns:a16="http://schemas.microsoft.com/office/drawing/2014/main" id="{FA8CFC50-61C5-5DAE-9177-088A5F5C40C7}"/>
              </a:ext>
            </a:extLst>
          </p:cNvPr>
          <p:cNvSpPr txBox="1"/>
          <p:nvPr/>
        </p:nvSpPr>
        <p:spPr>
          <a:xfrm>
            <a:off x="1257300" y="2300897"/>
            <a:ext cx="15773400" cy="652700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lIns="91440" tIns="45720" rIns="91440" bIns="45720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 sz="4800">
                <a:solidFill>
                  <a:srgbClr val="FFFFFF"/>
                </a:solidFill>
              </a:defRPr>
            </a:pP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2ª Tes. 3:10 </a:t>
            </a:r>
            <a:r>
              <a:rPr lang="es-ES" sz="6000" i="1" kern="1200" dirty="0">
                <a:solidFill>
                  <a:srgbClr val="FFFFFF"/>
                </a:solidFill>
                <a:latin typeface="Calibri"/>
                <a:ea typeface="+mn-ea"/>
                <a:cs typeface="Helvetica"/>
              </a:rPr>
              <a:t>Y</a:t>
            </a: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 cuando estábamos con vosotros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 sz="4800">
                <a:solidFill>
                  <a:srgbClr val="FFFFFF"/>
                </a:solidFill>
              </a:defRPr>
            </a:pP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os ordenábamos esto: </a:t>
            </a:r>
          </a:p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 sz="4800">
                <a:solidFill>
                  <a:srgbClr val="FFFFFF"/>
                </a:solidFill>
              </a:defRPr>
            </a:pPr>
            <a:r>
              <a:rPr lang="es-ES" sz="6000" i="1" kern="1200" dirty="0">
                <a:solidFill>
                  <a:srgbClr val="FFFFFF"/>
                </a:solidFill>
                <a:latin typeface="Calibri"/>
                <a:ea typeface="+mn-ea"/>
                <a:cs typeface="Helvetica"/>
              </a:rPr>
              <a:t>el que</a:t>
            </a:r>
            <a:r>
              <a:rPr kumimoji="0" lang="es-ES" sz="6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Helvetica"/>
                <a:sym typeface="Calibri"/>
              </a:rPr>
              <a:t> no quiera trabajar, tampoco coma. 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Helvetica"/>
              <a:sym typeface="Calibri"/>
            </a:endParaRPr>
          </a:p>
        </p:txBody>
      </p:sp>
      <p:pic>
        <p:nvPicPr>
          <p:cNvPr id="5" name="Imagen 3" descr="Imagen 3">
            <a:extLst>
              <a:ext uri="{FF2B5EF4-FFF2-40B4-BE49-F238E27FC236}">
                <a16:creationId xmlns:a16="http://schemas.microsoft.com/office/drawing/2014/main" id="{DA3749C1-284C-9A0B-83AB-209E8BFF3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5760" y="8461105"/>
            <a:ext cx="2119925" cy="117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9035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D966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472</Words>
  <Application>Microsoft Macintosh PowerPoint</Application>
  <PresentationFormat>Personalizado</PresentationFormat>
  <Paragraphs>43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Calibri</vt:lpstr>
      <vt:lpstr>Helvetica</vt:lpstr>
      <vt:lpstr>Montserrat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Raquel Perez</dc:creator>
  <cp:lastModifiedBy>moisespeinadodiaz@gmail.com</cp:lastModifiedBy>
  <cp:revision>24</cp:revision>
  <dcterms:modified xsi:type="dcterms:W3CDTF">2022-05-12T15:53:02Z</dcterms:modified>
</cp:coreProperties>
</file>