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32"/>
  </p:notesMasterIdLst>
  <p:handoutMasterIdLst>
    <p:handoutMasterId r:id="rId33"/>
  </p:handoutMasterIdLst>
  <p:sldIdLst>
    <p:sldId id="520" r:id="rId2"/>
    <p:sldId id="537" r:id="rId3"/>
    <p:sldId id="578" r:id="rId4"/>
    <p:sldId id="566" r:id="rId5"/>
    <p:sldId id="572" r:id="rId6"/>
    <p:sldId id="627" r:id="rId7"/>
    <p:sldId id="676" r:id="rId8"/>
    <p:sldId id="677" r:id="rId9"/>
    <p:sldId id="678" r:id="rId10"/>
    <p:sldId id="630" r:id="rId11"/>
    <p:sldId id="631" r:id="rId12"/>
    <p:sldId id="633" r:id="rId13"/>
    <p:sldId id="695" r:id="rId14"/>
    <p:sldId id="636" r:id="rId15"/>
    <p:sldId id="635" r:id="rId16"/>
    <p:sldId id="680" r:id="rId17"/>
    <p:sldId id="681" r:id="rId18"/>
    <p:sldId id="634" r:id="rId19"/>
    <p:sldId id="682" r:id="rId20"/>
    <p:sldId id="683" r:id="rId21"/>
    <p:sldId id="684" r:id="rId22"/>
    <p:sldId id="632" r:id="rId23"/>
    <p:sldId id="697" r:id="rId24"/>
    <p:sldId id="660" r:id="rId25"/>
    <p:sldId id="686" r:id="rId26"/>
    <p:sldId id="687" r:id="rId27"/>
    <p:sldId id="688" r:id="rId28"/>
    <p:sldId id="690" r:id="rId29"/>
    <p:sldId id="694" r:id="rId30"/>
    <p:sldId id="696" r:id="rId31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viar Dreams" panose="020B0402020204020504" pitchFamily="34" charset="0"/>
      <p:regular r:id="rId38"/>
      <p:bold r:id="rId39"/>
      <p:italic r:id="rId40"/>
      <p:boldItalic r:id="rId41"/>
    </p:embeddedFont>
    <p:embeddedFont>
      <p:font typeface="Montserrat Light" pitchFamily="2" charset="77"/>
      <p:regular r:id="rId42"/>
      <p:bold r:id="rId43"/>
      <p:italic r:id="rId44"/>
      <p:boldItalic r:id="rId4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Perez" initials="RP" lastIdx="1" clrIdx="0">
    <p:extLst>
      <p:ext uri="{19B8F6BF-5375-455C-9EA6-DF929625EA0E}">
        <p15:presenceInfo xmlns:p15="http://schemas.microsoft.com/office/powerpoint/2012/main" userId="9eea1d4fce98e8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6C3"/>
    <a:srgbClr val="F0D81C"/>
    <a:srgbClr val="CF7B86"/>
    <a:srgbClr val="A68387"/>
    <a:srgbClr val="E6BF73"/>
    <a:srgbClr val="4C2044"/>
    <a:srgbClr val="FC609D"/>
    <a:srgbClr val="E6E6E6"/>
    <a:srgbClr val="734C7A"/>
    <a:srgbClr val="659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5" autoAdjust="0"/>
    <p:restoredTop sz="94662" autoAdjust="0"/>
  </p:normalViewPr>
  <p:slideViewPr>
    <p:cSldViewPr>
      <p:cViewPr varScale="1">
        <p:scale>
          <a:sx n="87" d="100"/>
          <a:sy n="87" d="100"/>
        </p:scale>
        <p:origin x="5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9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0ECF8-B5EA-4555-B4FC-77B25605B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F9AA1-59E0-414D-A940-D8BD469F9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86D7-EE6C-4EDC-86C7-2D06174448A2}" type="datetimeFigureOut">
              <a:rPr lang="es-ES" smtClean="0"/>
              <a:t>25/5/22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8A7B16-E1A4-4069-90D1-29C12751C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87F3A4-C7C0-4F15-A2E4-C57B4076F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CD424-D625-4545-92AF-B41089218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89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CBDE4-121A-42F8-8F33-6D4E03F3BE2D}" type="datetimeFigureOut">
              <a:rPr lang="es-ES" smtClean="0"/>
              <a:t>25/5/22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6E4A-866D-4841-844A-0630AD3846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71D34-EDA6-44AB-9CBB-0BC622CA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2348F-7F00-4BBB-872C-7CD77579A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6676F-3CD2-47FA-936E-63B5884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C86B2-39DF-4B1E-88E0-EAB64662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616800-E372-4FF7-84BF-F26B61FD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EA5-CCDD-4645-8164-B4A7EC6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514AC1-83CC-47ED-8D17-61F26FDA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30109-9A1F-4BF3-B8AE-0C247C31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49772-08EB-49F1-863D-DD2C6520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2AA3F-4FD0-4AEF-A273-EFEB663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1CE55-6B7F-4C87-839E-73DC99436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847C6-14F6-4AF6-A276-C81BAABD5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E79D3-7E74-4D59-8021-A528819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D63C8E-C404-469F-8BA5-A1A2D8B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12C84-FFBF-4892-BC72-E0A91F1C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20917-551E-4030-A80A-3858EF4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27185-47D8-4605-B792-3664C539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6B882-49F8-4D82-8F14-40EC8DE0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E0152-FB1B-4853-9416-A7916FC5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84E8B-5F81-4DD2-9AA3-4932331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74C65-4A3A-4F42-808F-4A45974C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9397E-6853-4668-AFD6-A9588A30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598BE-B36B-417F-B643-321D3083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E4996-8FB5-4818-8E94-217632CC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CEFD0-0829-4A8D-AA32-D7B2B0E6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361F2-4C8C-40F4-BD51-F282CB37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949B9-6C3A-4DEE-9A52-B05669B4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CE0786-3A1C-4E7D-9D40-B7033F4F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F6A08-6B5B-42E0-87A3-24D3FC65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DBD37-35E5-4BB0-B430-B7305BBD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D0F02-1C48-44B1-B5FA-A8E5CB5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CC08-2584-4C01-9EDE-53CED602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DECB-0A5D-4E0A-8561-1D8E5ECE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FBCFC-8900-4009-9E0D-97F4E7DC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61D754-71C4-4BDA-9628-B84E24E15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43C711-287F-469F-A592-BEE5F3F8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35414C-B04C-442E-832B-37E5921D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6E43-E3AE-46E1-A0F8-CEE26BE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42F6D9-A71F-42A5-9936-2504D953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F47-ACB0-471B-956F-A0B2A36A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82F7C6-05AD-43F8-9AC3-32347F71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F6CBE7-4091-4E55-B4F3-DE37D83D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37B774-9A3D-4C8D-926D-DAE2834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C15C30-4789-49E6-8A8F-62863B0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1EC254-8AE9-4C40-8BF0-8E78A1AC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D48100-513A-427F-86F7-53370928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FAE85-3A28-4EDF-9F7D-F643D9B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B1CC6-3187-435F-82F1-B9CD1D67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8BA8E9-5E8E-49DF-B88E-BE304D9E4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6C9EF-E717-4F91-B42D-D49E4D24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8405C-7681-4F2F-B831-19049E53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87A3B-C718-439A-97A3-ED2601C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65C31-A1DA-4513-8AE2-CBB6AAFD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7DA303-BA98-47D5-8EA9-59DFCE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1AD25-60A0-4779-A76C-7BA31775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128D-8377-497C-ADA1-048AC58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A748-BE8A-433E-A5D3-49AA5AC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0FB3E-9684-4B83-A7E2-942F031D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41E63-8CCA-4D5F-A4FF-8EC9E1D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B657E-1251-436E-BE56-E548D70E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AA12F-4546-45DE-BE77-05537A484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5/25/22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173B9-8F38-4DF4-853E-9C49266A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4C44-6047-4984-9593-D1CA85C03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B9E3E3-E94F-4DB1-BA53-62D99B05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30983"/>
            <a:ext cx="6868886" cy="103033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9E0EDA-849C-4077-ABA4-339D3961C667}"/>
              </a:ext>
            </a:extLst>
          </p:cNvPr>
          <p:cNvSpPr txBox="1"/>
          <p:nvPr/>
        </p:nvSpPr>
        <p:spPr>
          <a:xfrm>
            <a:off x="8288620" y="4674297"/>
            <a:ext cx="9448800" cy="219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b="1" dirty="0">
                <a:effectLst/>
                <a:latin typeface="Caviar Dreams" panose="020B0402020204020504" pitchFamily="34" charset="0"/>
                <a:ea typeface="Arial Unicode MS"/>
              </a:rPr>
              <a:t>CURSO DE </a:t>
            </a:r>
          </a:p>
          <a:p>
            <a:pPr algn="ctr">
              <a:lnSpc>
                <a:spcPct val="115000"/>
              </a:lnSpc>
            </a:pPr>
            <a:r>
              <a:rPr lang="es-ES" sz="6600" dirty="0">
                <a:solidFill>
                  <a:srgbClr val="0080B8"/>
                </a:solidFill>
                <a:effectLst/>
                <a:latin typeface="Caviar Dreams" panose="020B0402020204020504" pitchFamily="34" charset="0"/>
                <a:ea typeface="Arial Unicode MS"/>
              </a:rPr>
              <a:t>CONSEJERÍA </a:t>
            </a:r>
            <a:r>
              <a:rPr lang="es-ES" sz="6600" dirty="0">
                <a:solidFill>
                  <a:srgbClr val="0080B8"/>
                </a:solidFill>
                <a:latin typeface="Caviar Dreams" panose="020B0402020204020504" pitchFamily="34" charset="0"/>
                <a:ea typeface="Arial Unicode MS"/>
              </a:rPr>
              <a:t>BÍBLICA</a:t>
            </a:r>
            <a:endParaRPr lang="es-ES" sz="6600" dirty="0">
              <a:solidFill>
                <a:srgbClr val="0080B8"/>
              </a:solidFill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CFB529-83A3-4BB8-AD9D-E2597EF46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57" y="1559916"/>
            <a:ext cx="2950326" cy="16292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DE9ABC-C64E-45BE-91CC-6EB5F4BC8EAC}"/>
              </a:ext>
            </a:extLst>
          </p:cNvPr>
          <p:cNvSpPr txBox="1"/>
          <p:nvPr/>
        </p:nvSpPr>
        <p:spPr>
          <a:xfrm>
            <a:off x="8288621" y="8833706"/>
            <a:ext cx="9448800" cy="1034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000" dirty="0">
                <a:latin typeface="Caviar Dreams" panose="020B0402020204020504" pitchFamily="34" charset="0"/>
                <a:ea typeface="Arial Unicode MS"/>
              </a:rPr>
              <a:t>Pastor Moisés Peinado</a:t>
            </a:r>
            <a:endParaRPr lang="es-ES" sz="6000" dirty="0">
              <a:effectLst/>
              <a:latin typeface="Caviar Dreams" panose="020B04020202040205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4399206-64E9-41D0-B5DE-BC57BFEBD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416169"/>
            <a:ext cx="1287869" cy="12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3C7AF4A1-4552-49DD-6A5A-9C9793A75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t="10297" r="12342" b="10138"/>
          <a:stretch/>
        </p:blipFill>
        <p:spPr>
          <a:xfrm>
            <a:off x="457200" y="405243"/>
            <a:ext cx="10058400" cy="947651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E719B9-486E-4D29-B9DB-88F9C2F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8194761"/>
            <a:ext cx="2524125" cy="628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E0319A-AB0C-42C0-8FE5-BE0826F01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648198"/>
            <a:ext cx="1898705" cy="104851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3F996F0-ECD4-4CA8-A3CA-606A8F0A5BC4}"/>
              </a:ext>
            </a:extLst>
          </p:cNvPr>
          <p:cNvSpPr/>
          <p:nvPr/>
        </p:nvSpPr>
        <p:spPr>
          <a:xfrm>
            <a:off x="0" y="9497912"/>
            <a:ext cx="18288000" cy="7586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A7F1A-9A14-47E3-B6C2-6FF237B85284}"/>
              </a:ext>
            </a:extLst>
          </p:cNvPr>
          <p:cNvSpPr txBox="1"/>
          <p:nvPr/>
        </p:nvSpPr>
        <p:spPr>
          <a:xfrm>
            <a:off x="9448798" y="2415111"/>
            <a:ext cx="738510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rgbClr val="FDB88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«Una prueba </a:t>
            </a:r>
          </a:p>
          <a:p>
            <a:pPr algn="ctr"/>
            <a:r>
              <a:rPr lang="es-ES" sz="5400" b="1" dirty="0">
                <a:solidFill>
                  <a:srgbClr val="FDB88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una situación difícil que Dios usa</a:t>
            </a:r>
          </a:p>
          <a:p>
            <a:pPr algn="ctr"/>
            <a:r>
              <a:rPr lang="es-ES" sz="5400" b="1" dirty="0">
                <a:solidFill>
                  <a:srgbClr val="FDB88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ES" sz="5400" b="1" dirty="0">
                <a:solidFill>
                  <a:srgbClr val="01609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para revelar lo que hay en nuestro corazón»</a:t>
            </a:r>
            <a:r>
              <a:rPr lang="es-ES" sz="5400" b="1" i="1" dirty="0">
                <a:solidFill>
                  <a:srgbClr val="01609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</a:t>
            </a:r>
            <a:endParaRPr lang="es-ES" sz="5400" i="1" dirty="0">
              <a:solidFill>
                <a:srgbClr val="01609A"/>
              </a:solidFill>
              <a:latin typeface="Caviar Dreams" panose="020B04020202040205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E3A573D-410B-CC95-57F9-BE36829CC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5352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8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86E92DA6-69E1-4AAF-858D-1AFC16EABC00}"/>
              </a:ext>
            </a:extLst>
          </p:cNvPr>
          <p:cNvSpPr/>
          <p:nvPr/>
        </p:nvSpPr>
        <p:spPr>
          <a:xfrm>
            <a:off x="0" y="0"/>
            <a:ext cx="54864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6BDF48-B4BD-48F2-B2CA-6034576D68DD}"/>
              </a:ext>
            </a:extLst>
          </p:cNvPr>
          <p:cNvSpPr txBox="1"/>
          <p:nvPr/>
        </p:nvSpPr>
        <p:spPr>
          <a:xfrm>
            <a:off x="9525000" y="3821900"/>
            <a:ext cx="829950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solidFill>
                  <a:srgbClr val="00BD3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“Dios nos prueba pero </a:t>
            </a:r>
            <a:r>
              <a:rPr lang="es-ES" sz="66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JAMÁS</a:t>
            </a:r>
            <a:r>
              <a:rPr lang="es-ES" sz="6600" b="1" dirty="0">
                <a:solidFill>
                  <a:srgbClr val="00BD3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6600" b="1" dirty="0">
                <a:solidFill>
                  <a:srgbClr val="00BD3E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nos tienta.”</a:t>
            </a:r>
            <a:endParaRPr lang="es-ES" sz="6600" dirty="0">
              <a:solidFill>
                <a:srgbClr val="00BD3E"/>
              </a:solidFill>
              <a:latin typeface="Caviar Dreams" panose="020B04020202040205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B7E445A-EA2F-43B2-A9A3-B23BD49B5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059" y="1601154"/>
            <a:ext cx="2459385" cy="135814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460985-CDE0-4278-8EBC-ECEA6F78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475" y="7790276"/>
            <a:ext cx="3590554" cy="8008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E8F286-99E7-4E82-AEA4-56BC615DD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7362">
            <a:off x="14821491" y="635697"/>
            <a:ext cx="2485552" cy="2222373"/>
          </a:xfrm>
          <a:prstGeom prst="rect">
            <a:avLst/>
          </a:prstGeom>
        </p:spPr>
      </p:pic>
      <p:pic>
        <p:nvPicPr>
          <p:cNvPr id="5" name="Imagen 4" descr="Una persona con un vestido de colores&#10;&#10;Descripción generada automáticamente con confianza baja">
            <a:extLst>
              <a:ext uri="{FF2B5EF4-FFF2-40B4-BE49-F238E27FC236}">
                <a16:creationId xmlns:a16="http://schemas.microsoft.com/office/drawing/2014/main" id="{18D95904-1AD4-52C2-3E99-5F15D7F5AB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8" r="23939"/>
          <a:stretch/>
        </p:blipFill>
        <p:spPr>
          <a:xfrm>
            <a:off x="2853521" y="971550"/>
            <a:ext cx="5579622" cy="8343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377E43-185C-D361-C616-E9A242332E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0" y="8689808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7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1731260-5FAA-1FA1-DDFF-E7B5FFA63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/>
        </p:blipFill>
        <p:spPr>
          <a:xfrm>
            <a:off x="9601200" y="1638300"/>
            <a:ext cx="8382000" cy="7467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433CD1-D741-4C3B-A77F-1DFC8B3F2E15}"/>
              </a:ext>
            </a:extLst>
          </p:cNvPr>
          <p:cNvSpPr txBox="1"/>
          <p:nvPr/>
        </p:nvSpPr>
        <p:spPr>
          <a:xfrm>
            <a:off x="534663" y="2465747"/>
            <a:ext cx="9676135" cy="5355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4800" b="1" dirty="0">
                <a:solidFill>
                  <a:srgbClr val="E48816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¿QUÉ ES ENOJO?</a:t>
            </a:r>
          </a:p>
          <a:p>
            <a:pPr algn="ctr">
              <a:lnSpc>
                <a:spcPct val="120000"/>
              </a:lnSpc>
            </a:pPr>
            <a:endParaRPr lang="es-ES" sz="4800" b="1" dirty="0"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</a:t>
            </a:r>
            <a:r>
              <a:rPr lang="es-ES" sz="4800" b="1" dirty="0">
                <a:solidFill>
                  <a:srgbClr val="E48816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enojo </a:t>
            </a:r>
            <a:r>
              <a:rPr lang="es-ES" sz="4800" b="1" dirty="0"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la respuesta emocional de nuestro corazón cuando vemos que sucede algo injusto.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728F39-D81C-4965-A106-E17337058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77" y="456305"/>
            <a:ext cx="2432105" cy="13430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528FAC2-491E-EFF3-55F2-05A97A2C3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8487619"/>
            <a:ext cx="3590554" cy="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7724213-01BE-49CE-9C94-5599822A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-38100"/>
            <a:ext cx="18281941" cy="103251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401984" y="1674343"/>
            <a:ext cx="7986322" cy="667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¿Qué es un conflicto?</a:t>
            </a:r>
          </a:p>
          <a:p>
            <a:pPr algn="ctr">
              <a:lnSpc>
                <a:spcPct val="115000"/>
              </a:lnSpc>
            </a:pPr>
            <a:endParaRPr lang="es-ES" sz="5400" dirty="0">
              <a:solidFill>
                <a:schemeClr val="bg1"/>
              </a:solidFill>
              <a:latin typeface="Caviar Dreams" panose="020B0402020204020504" pitchFamily="34" charset="0"/>
              <a:ea typeface="Arial Unicode MS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Un conflicto es una diferencia de opinión entre dos o más personas sobre un determinado asunto.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945" y="272170"/>
            <a:ext cx="1898705" cy="104851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F58F65-9186-6BDD-1A2C-E734CA89BF29}"/>
              </a:ext>
            </a:extLst>
          </p:cNvPr>
          <p:cNvSpPr/>
          <p:nvPr/>
        </p:nvSpPr>
        <p:spPr>
          <a:xfrm>
            <a:off x="800105" y="1938779"/>
            <a:ext cx="7391397" cy="7039678"/>
          </a:xfrm>
          <a:prstGeom prst="rect">
            <a:avLst/>
          </a:prstGeom>
          <a:solidFill>
            <a:srgbClr val="F7C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7CC49"/>
              </a:solidFill>
            </a:endParaRPr>
          </a:p>
        </p:txBody>
      </p:sp>
      <p:pic>
        <p:nvPicPr>
          <p:cNvPr id="11" name="Imagen 10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8EF29A6-D0DA-BA6A-F946-4DA14FE714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06" y="1506082"/>
            <a:ext cx="7010400" cy="70104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97CE526-5ABE-2F58-C1A5-94EEB0153C08}"/>
              </a:ext>
            </a:extLst>
          </p:cNvPr>
          <p:cNvSpPr txBox="1"/>
          <p:nvPr/>
        </p:nvSpPr>
        <p:spPr>
          <a:xfrm>
            <a:off x="8589623" y="2088464"/>
            <a:ext cx="870252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clave para descubrir qué motiva mi enojo es hacerme la pregunta </a:t>
            </a:r>
          </a:p>
          <a:p>
            <a:pPr algn="ctr"/>
            <a:r>
              <a:rPr lang="es-ES" sz="4800" b="1" dirty="0">
                <a:solidFill>
                  <a:srgbClr val="E48816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¿Por qué? </a:t>
            </a:r>
          </a:p>
          <a:p>
            <a:pPr algn="ctr"/>
            <a:endParaRPr lang="es-ES" sz="48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s-ES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Al hacerlo, descubrirás que tu enojo siempre muestra aquello que tú verdaderamente amas. </a:t>
            </a:r>
          </a:p>
        </p:txBody>
      </p:sp>
    </p:spTree>
    <p:extLst>
      <p:ext uri="{BB962C8B-B14F-4D97-AF65-F5344CB8AC3E}">
        <p14:creationId xmlns:p14="http://schemas.microsoft.com/office/powerpoint/2010/main" val="34141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C8B59E4-0A87-419B-B4E3-75A51048185E}"/>
              </a:ext>
            </a:extLst>
          </p:cNvPr>
          <p:cNvSpPr/>
          <p:nvPr/>
        </p:nvSpPr>
        <p:spPr>
          <a:xfrm>
            <a:off x="0" y="0"/>
            <a:ext cx="18246752" cy="10287000"/>
          </a:xfrm>
          <a:prstGeom prst="rect">
            <a:avLst/>
          </a:prstGeom>
          <a:solidFill>
            <a:srgbClr val="261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AD93B4-743F-4100-9500-82E1D9108AE2}"/>
              </a:ext>
            </a:extLst>
          </p:cNvPr>
          <p:cNvSpPr txBox="1"/>
          <p:nvPr/>
        </p:nvSpPr>
        <p:spPr>
          <a:xfrm>
            <a:off x="10065624" y="2019300"/>
            <a:ext cx="776517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Cada vez que</a:t>
            </a:r>
          </a:p>
          <a:p>
            <a:pPr algn="ctr"/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te enojas haces </a:t>
            </a:r>
          </a:p>
          <a:p>
            <a:pPr algn="ctr"/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tus valores queden </a:t>
            </a:r>
          </a:p>
          <a:p>
            <a:pPr algn="ctr"/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al descubierto. </a:t>
            </a:r>
          </a:p>
          <a:p>
            <a:pPr algn="ctr"/>
            <a:endParaRPr lang="es-ES" sz="4800" b="1" dirty="0">
              <a:solidFill>
                <a:srgbClr val="FDDFC7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Tus reacciones emocionales </a:t>
            </a:r>
          </a:p>
          <a:p>
            <a:pPr algn="ctr"/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tus decisiones siempre </a:t>
            </a:r>
            <a:r>
              <a:rPr lang="es-ES" sz="4800" b="1" dirty="0">
                <a:solidFill>
                  <a:srgbClr val="F9BA73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proclaman tus valores</a:t>
            </a:r>
            <a:r>
              <a:rPr lang="es-ES" sz="4800" b="1" dirty="0">
                <a:solidFill>
                  <a:srgbClr val="FDDFC7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66391DD-8254-8D1F-700E-0FC5E9879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96" y="1150409"/>
            <a:ext cx="7956604" cy="79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1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FB65B32F-A04C-9461-0E0C-33FAB80B7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8" r="11443"/>
          <a:stretch/>
        </p:blipFill>
        <p:spPr>
          <a:xfrm>
            <a:off x="8072375" y="1819225"/>
            <a:ext cx="9296400" cy="76998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715837" y="2515081"/>
            <a:ext cx="662457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solidFill>
                  <a:srgbClr val="E48816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enojo siempre involucra una reacción </a:t>
            </a:r>
            <a:r>
              <a:rPr lang="es-ES" sz="7200" b="1" dirty="0">
                <a:solidFill>
                  <a:srgbClr val="7EB275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EMOCIONAL. </a:t>
            </a:r>
            <a:endParaRPr lang="es-ES" sz="7200" dirty="0">
              <a:solidFill>
                <a:srgbClr val="7EB275"/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1" y="495300"/>
            <a:ext cx="2623828" cy="1448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AFB776-8DFE-A3D8-710D-22D96CB4F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72" y="8752120"/>
            <a:ext cx="3054303" cy="10824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C15612-16A4-37BE-1413-8D9D95EA8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505" y="495300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436C80F-D1A7-45E7-DC22-54544FD03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4440"/>
          <a:stretch/>
        </p:blipFill>
        <p:spPr>
          <a:xfrm>
            <a:off x="10123891" y="1409700"/>
            <a:ext cx="8111351" cy="77702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1371600" y="2340154"/>
            <a:ext cx="841094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rgbClr val="FF414D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enojo NO es algo intrínsecamente malo (Efesios 4:26) </a:t>
            </a:r>
          </a:p>
          <a:p>
            <a:pPr algn="ctr"/>
            <a:endParaRPr lang="es-ES" sz="5400" b="1" dirty="0">
              <a:solidFill>
                <a:srgbClr val="FF414D"/>
              </a:solidFill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s-ES" sz="5400" dirty="0">
                <a:solidFill>
                  <a:srgbClr val="49253E"/>
                </a:solidFill>
                <a:latin typeface="Caviar Dreams" panose="020B0402020204020504" pitchFamily="34" charset="0"/>
              </a:rPr>
              <a:t>El enojo sano puede odiar el pecado sin odiar </a:t>
            </a:r>
          </a:p>
          <a:p>
            <a:pPr algn="ctr"/>
            <a:r>
              <a:rPr lang="es-ES" sz="5400" dirty="0">
                <a:solidFill>
                  <a:srgbClr val="49253E"/>
                </a:solidFill>
                <a:latin typeface="Caviar Dreams" panose="020B0402020204020504" pitchFamily="34" charset="0"/>
              </a:rPr>
              <a:t>al pecador.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33" y="749274"/>
            <a:ext cx="2623828" cy="14489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80000F-DA67-498E-B299-8F21D807D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96" y="8648700"/>
            <a:ext cx="3590554" cy="8008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1FCF70-67C7-6392-0946-0D748E2F2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700821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sostener, mujer&#10;&#10;Descripción generada automáticamente">
            <a:extLst>
              <a:ext uri="{FF2B5EF4-FFF2-40B4-BE49-F238E27FC236}">
                <a16:creationId xmlns:a16="http://schemas.microsoft.com/office/drawing/2014/main" id="{48D6C913-EB2F-F14D-4A9A-6372BDEF3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7"/>
          <a:stretch/>
        </p:blipFill>
        <p:spPr>
          <a:xfrm>
            <a:off x="1574610" y="789574"/>
            <a:ext cx="15138779" cy="62208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E719B9-486E-4D29-B9DB-88F9C2F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416" y="8240613"/>
            <a:ext cx="2524125" cy="6286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E0319A-AB0C-42C0-8FE5-BE0826F01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637" y="1028700"/>
            <a:ext cx="1898705" cy="104851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3F996F0-ECD4-4CA8-A3CA-606A8F0A5BC4}"/>
              </a:ext>
            </a:extLst>
          </p:cNvPr>
          <p:cNvSpPr/>
          <p:nvPr/>
        </p:nvSpPr>
        <p:spPr>
          <a:xfrm>
            <a:off x="0" y="6896100"/>
            <a:ext cx="18288000" cy="33638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A7F1A-9A14-47E3-B6C2-6FF237B85284}"/>
              </a:ext>
            </a:extLst>
          </p:cNvPr>
          <p:cNvSpPr txBox="1"/>
          <p:nvPr/>
        </p:nvSpPr>
        <p:spPr>
          <a:xfrm>
            <a:off x="266700" y="7124700"/>
            <a:ext cx="17754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dirty="0">
                <a:solidFill>
                  <a:srgbClr val="F3F1F2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enojo puede (y debe) sentir furia hacia la acción incorrecta y pecaminosa de una persona; pero también puede y debe seguir amando a la persona a pesar </a:t>
            </a:r>
          </a:p>
          <a:p>
            <a:pPr algn="ctr"/>
            <a:r>
              <a:rPr lang="es-ES" sz="4800" b="1" dirty="0">
                <a:solidFill>
                  <a:srgbClr val="F3F1F2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 su acción.</a:t>
            </a:r>
            <a:endParaRPr lang="es-ES" sz="4800" b="1" dirty="0">
              <a:solidFill>
                <a:srgbClr val="F3F1F2"/>
              </a:solidFill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s-ES" sz="4800" b="1" i="1" dirty="0">
                <a:solidFill>
                  <a:srgbClr val="F3F1F2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        </a:t>
            </a:r>
            <a:endParaRPr lang="es-ES" sz="4800" i="1" dirty="0">
              <a:solidFill>
                <a:srgbClr val="F3F1F2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32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C1A3ADB0-229B-4838-91D4-0520CF1170B3}"/>
              </a:ext>
            </a:extLst>
          </p:cNvPr>
          <p:cNvSpPr/>
          <p:nvPr/>
        </p:nvSpPr>
        <p:spPr>
          <a:xfrm>
            <a:off x="10205382" y="-1"/>
            <a:ext cx="7652684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0D1888-4251-4947-A328-19A986A94418}"/>
              </a:ext>
            </a:extLst>
          </p:cNvPr>
          <p:cNvSpPr txBox="1"/>
          <p:nvPr/>
        </p:nvSpPr>
        <p:spPr>
          <a:xfrm>
            <a:off x="228599" y="1819999"/>
            <a:ext cx="9780866" cy="8004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4800" b="1" dirty="0">
                <a:solidFill>
                  <a:srgbClr val="AD020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Dios se enoja porque nos ama</a:t>
            </a:r>
            <a:r>
              <a:rPr lang="es-E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r>
              <a:rPr lang="es-ES" sz="4800" b="1" dirty="0">
                <a:solidFill>
                  <a:srgbClr val="AD020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Dios odia el pecado</a:t>
            </a:r>
            <a:r>
              <a:rPr lang="es-E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en nosotros y lo odia porque anhela lo mejor para nosotros. </a:t>
            </a:r>
            <a:r>
              <a:rPr lang="es-ES" sz="4800" b="1" dirty="0">
                <a:solidFill>
                  <a:srgbClr val="AD020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Dios siente ira porque </a:t>
            </a:r>
          </a:p>
          <a:p>
            <a:pPr algn="ctr">
              <a:lnSpc>
                <a:spcPct val="120000"/>
              </a:lnSpc>
            </a:pPr>
            <a:r>
              <a:rPr lang="es-ES" sz="4800" b="1" dirty="0">
                <a:solidFill>
                  <a:srgbClr val="AD020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pecado nos destroza</a:t>
            </a:r>
            <a:r>
              <a:rPr lang="es-E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porque nos deshumaniza, porque nos impide acercarnos a Él; la fuente de todo bien. </a:t>
            </a:r>
            <a:endParaRPr lang="es-ES" sz="4800" dirty="0">
              <a:solidFill>
                <a:schemeClr val="tx1">
                  <a:lumMod val="95000"/>
                  <a:lumOff val="5000"/>
                </a:schemeClr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3CFE00-C951-4EED-9D78-FDE1AE278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317" y="1416817"/>
            <a:ext cx="7652683" cy="7652683"/>
          </a:xfrm>
          <a:prstGeom prst="rect">
            <a:avLst/>
          </a:prstGeom>
        </p:spPr>
      </p:pic>
      <p:pic>
        <p:nvPicPr>
          <p:cNvPr id="4" name="Imagen 3" descr="Imagen que contiene alimentos, cerca, azul&#10;&#10;Descripción generada automáticamente">
            <a:extLst>
              <a:ext uri="{FF2B5EF4-FFF2-40B4-BE49-F238E27FC236}">
                <a16:creationId xmlns:a16="http://schemas.microsoft.com/office/drawing/2014/main" id="{DBBBC7A5-6028-11CD-BFDD-9A324B6A5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37292"/>
          <a:stretch/>
        </p:blipFill>
        <p:spPr>
          <a:xfrm>
            <a:off x="10972800" y="994705"/>
            <a:ext cx="6172725" cy="82975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7DB323-EE86-382E-2F77-7B1D68D0B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5300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5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7724213-01BE-49CE-9C94-5599822A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-38100"/>
            <a:ext cx="18281941" cy="103251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C5E5A4F-0455-4DFB-82E4-097D7F3A59B3}"/>
              </a:ext>
            </a:extLst>
          </p:cNvPr>
          <p:cNvSpPr/>
          <p:nvPr/>
        </p:nvSpPr>
        <p:spPr>
          <a:xfrm>
            <a:off x="244046" y="272170"/>
            <a:ext cx="8302199" cy="95195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AB1D13-7291-4300-B3C7-8A09710AFFD7}"/>
              </a:ext>
            </a:extLst>
          </p:cNvPr>
          <p:cNvSpPr/>
          <p:nvPr/>
        </p:nvSpPr>
        <p:spPr>
          <a:xfrm>
            <a:off x="10656849" y="4168313"/>
            <a:ext cx="7162801" cy="51823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401984" y="1186169"/>
            <a:ext cx="7986322" cy="7691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Nuestro gran problema </a:t>
            </a:r>
          </a:p>
          <a:p>
            <a:pPr algn="ctr">
              <a:lnSpc>
                <a:spcPct val="115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no son los deseos en sí, </a:t>
            </a:r>
            <a:r>
              <a:rPr lang="es-ES" sz="4800" b="1" dirty="0">
                <a:solidFill>
                  <a:srgbClr val="FDB88E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nuestro gran problema </a:t>
            </a:r>
          </a:p>
          <a:p>
            <a:pPr algn="ctr">
              <a:lnSpc>
                <a:spcPct val="115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es cuando deseamos </a:t>
            </a:r>
          </a:p>
          <a:p>
            <a:pPr algn="ctr">
              <a:lnSpc>
                <a:spcPct val="115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las cosas de manera desproporcionada. Nuestro problema </a:t>
            </a:r>
          </a:p>
          <a:p>
            <a:pPr algn="ctr">
              <a:lnSpc>
                <a:spcPct val="115000"/>
              </a:lnSpc>
            </a:pPr>
            <a:r>
              <a:rPr lang="es-ES" sz="48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es que AMAMOS las cosas demasiado.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071" y="1023377"/>
            <a:ext cx="1898705" cy="1048517"/>
          </a:xfrm>
          <a:prstGeom prst="rect">
            <a:avLst/>
          </a:prstGeom>
        </p:spPr>
      </p:pic>
      <p:pic>
        <p:nvPicPr>
          <p:cNvPr id="13" name="Imagen 12" descr="Pantalla de televisión encendida con la imagen de una persona&#10;&#10;Descripción generada automáticamente con confianza baja">
            <a:extLst>
              <a:ext uri="{FF2B5EF4-FFF2-40B4-BE49-F238E27FC236}">
                <a16:creationId xmlns:a16="http://schemas.microsoft.com/office/drawing/2014/main" id="{32004507-3865-1952-F019-22DF49D08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12" y="3009900"/>
            <a:ext cx="8040878" cy="60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CDE88B-6B19-4077-A1F5-5E26D07F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0378" cy="102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0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3E9CDD1-88D5-4321-8FEB-54696DE14B35}"/>
              </a:ext>
            </a:extLst>
          </p:cNvPr>
          <p:cNvSpPr/>
          <p:nvPr/>
        </p:nvSpPr>
        <p:spPr>
          <a:xfrm>
            <a:off x="8610599" y="0"/>
            <a:ext cx="9677401" cy="1028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B76FE8-C26C-4B04-B35E-7316B1D31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8"/>
            <a:ext cx="1898705" cy="10485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9868852-69AF-4F70-AA8A-B790E2FAF632}"/>
              </a:ext>
            </a:extLst>
          </p:cNvPr>
          <p:cNvSpPr txBox="1"/>
          <p:nvPr/>
        </p:nvSpPr>
        <p:spPr>
          <a:xfrm>
            <a:off x="9067800" y="2571246"/>
            <a:ext cx="9220200" cy="624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48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Amar algo de forma incorrecta produce </a:t>
            </a:r>
          </a:p>
          <a:p>
            <a:pPr algn="ctr">
              <a:lnSpc>
                <a:spcPct val="120000"/>
              </a:lnSpc>
            </a:pPr>
            <a:r>
              <a:rPr lang="es-ES" sz="4800" b="1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 enojo incorrecto</a:t>
            </a:r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s-ES" sz="4800" b="1" dirty="0">
              <a:solidFill>
                <a:schemeClr val="bg1"/>
              </a:solidFill>
              <a:effectLst/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s-ES" sz="48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Cuando amo algo desmedidamente, reacciono de manera desmedida. </a:t>
            </a:r>
          </a:p>
        </p:txBody>
      </p:sp>
      <p:pic>
        <p:nvPicPr>
          <p:cNvPr id="4" name="Imagen 3" descr="Un hombre con una camisa blanca&#10;&#10;Descripción generada automáticamente">
            <a:extLst>
              <a:ext uri="{FF2B5EF4-FFF2-40B4-BE49-F238E27FC236}">
                <a16:creationId xmlns:a16="http://schemas.microsoft.com/office/drawing/2014/main" id="{C3CCD356-FADD-30A7-951C-C5ABF1D83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26327"/>
          <a:stretch/>
        </p:blipFill>
        <p:spPr>
          <a:xfrm>
            <a:off x="0" y="101958"/>
            <a:ext cx="7558215" cy="10287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09A8D2-B2F5-3AEA-3B03-03DDC5CFF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1" y="495300"/>
            <a:ext cx="2743200" cy="17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67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C61F59-9AFA-C6DE-4E02-5792815F0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/>
          <a:stretch/>
        </p:blipFill>
        <p:spPr>
          <a:xfrm>
            <a:off x="3429000" y="4838700"/>
            <a:ext cx="11655128" cy="51413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609600" y="2171700"/>
            <a:ext cx="1752882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800" b="1" dirty="0">
                <a:solidFill>
                  <a:srgbClr val="FC609D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“El problema más profundo </a:t>
            </a:r>
          </a:p>
          <a:p>
            <a:pPr algn="ctr"/>
            <a:r>
              <a:rPr lang="es-ES" sz="8800" b="1" dirty="0">
                <a:solidFill>
                  <a:srgbClr val="4C2044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es mi idolatría</a:t>
            </a:r>
            <a:r>
              <a:rPr lang="es-ES" sz="8800" b="1" dirty="0">
                <a:solidFill>
                  <a:srgbClr val="FC609D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</a:t>
            </a:r>
            <a:r>
              <a:rPr lang="es-ES" sz="8800" dirty="0">
                <a:solidFill>
                  <a:srgbClr val="FC609D"/>
                </a:solidFill>
                <a:latin typeface="Caviar Dreams" panose="020B0402020204020504" pitchFamily="34" charset="0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80" y="480291"/>
            <a:ext cx="2623828" cy="14489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B442B8-E8F2-CCE2-0307-4B0255F66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700821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2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28A16F-36B5-4499-8BC0-8F3AE304A855}"/>
              </a:ext>
            </a:extLst>
          </p:cNvPr>
          <p:cNvSpPr/>
          <p:nvPr/>
        </p:nvSpPr>
        <p:spPr>
          <a:xfrm>
            <a:off x="0" y="-25400"/>
            <a:ext cx="50292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2FA496-F1AF-4CF2-8268-A7A3F7FBE423}"/>
              </a:ext>
            </a:extLst>
          </p:cNvPr>
          <p:cNvSpPr txBox="1"/>
          <p:nvPr/>
        </p:nvSpPr>
        <p:spPr>
          <a:xfrm>
            <a:off x="9161206" y="2578943"/>
            <a:ext cx="814089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solidFill>
                  <a:srgbClr val="0D0D0D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Enojarse correctamente no requiere fuerza de voluntad, requiere </a:t>
            </a:r>
            <a:r>
              <a:rPr lang="es-ES" sz="5400" b="1" dirty="0">
                <a:solidFill>
                  <a:srgbClr val="67B69C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fuerza sobrehumana</a:t>
            </a:r>
            <a:r>
              <a:rPr lang="es-ES" sz="5400" b="1" dirty="0">
                <a:solidFill>
                  <a:srgbClr val="0D0D0D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; requiere estar lleno </a:t>
            </a:r>
          </a:p>
          <a:p>
            <a:pPr algn="ctr"/>
            <a:r>
              <a:rPr lang="es-ES" sz="5400" b="1" dirty="0">
                <a:solidFill>
                  <a:srgbClr val="0D0D0D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del Espíritu. </a:t>
            </a:r>
            <a:endParaRPr lang="es-ES" sz="5400" dirty="0">
              <a:solidFill>
                <a:srgbClr val="0D0D0D"/>
              </a:solidFill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08CDB4-1A8E-4698-8D30-CC31B1CF0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703" y="419100"/>
            <a:ext cx="2345773" cy="1295400"/>
          </a:xfrm>
          <a:prstGeom prst="rect">
            <a:avLst/>
          </a:prstGeom>
        </p:spPr>
      </p:pic>
      <p:pic>
        <p:nvPicPr>
          <p:cNvPr id="9" name="Imagen 8" descr="Un hombre con los brazos cruzados&#10;&#10;Descripción generada automáticamente con confianza baja">
            <a:extLst>
              <a:ext uri="{FF2B5EF4-FFF2-40B4-BE49-F238E27FC236}">
                <a16:creationId xmlns:a16="http://schemas.microsoft.com/office/drawing/2014/main" id="{92E2695A-FEAB-8F8C-0E28-40C0A4C3C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r="24052"/>
          <a:stretch/>
        </p:blipFill>
        <p:spPr>
          <a:xfrm>
            <a:off x="1371600" y="1229911"/>
            <a:ext cx="7543801" cy="77763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33B746-0B85-2CB3-0E03-5AB7FD88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8605855"/>
            <a:ext cx="3590554" cy="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62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632184-F14C-8706-0E44-E1BA5F575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3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9A4C097-EA3E-4B0B-BB98-FB8892BA55C5}"/>
              </a:ext>
            </a:extLst>
          </p:cNvPr>
          <p:cNvSpPr txBox="1"/>
          <p:nvPr/>
        </p:nvSpPr>
        <p:spPr>
          <a:xfrm>
            <a:off x="397514" y="3543300"/>
            <a:ext cx="7772400" cy="2710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b="1" dirty="0">
                <a:solidFill>
                  <a:srgbClr val="C00000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¿Cómo responder en un conflicto?</a:t>
            </a:r>
            <a:endParaRPr lang="es-ES" sz="6000" dirty="0">
              <a:solidFill>
                <a:srgbClr val="C00000"/>
              </a:solidFill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9CAFF-2C77-499A-877F-841F1F414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90700"/>
            <a:ext cx="2623828" cy="1448950"/>
          </a:xfrm>
          <a:prstGeom prst="rect">
            <a:avLst/>
          </a:prstGeom>
        </p:spPr>
      </p:pic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8320F9E-E385-A9C5-23A4-2B7E4187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24" y="723900"/>
            <a:ext cx="9105900" cy="9105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20F8E60-0663-0CFA-6502-07387358F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72645">
            <a:off x="2362499" y="6119271"/>
            <a:ext cx="3371453" cy="30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B0CB66-E4A5-1249-354E-6DE5E1EACBE3}"/>
              </a:ext>
            </a:extLst>
          </p:cNvPr>
          <p:cNvSpPr txBox="1"/>
          <p:nvPr/>
        </p:nvSpPr>
        <p:spPr>
          <a:xfrm>
            <a:off x="6474237" y="3848100"/>
            <a:ext cx="10439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Semáforo en </a:t>
            </a:r>
            <a:r>
              <a:rPr lang="es-ES" sz="6000" b="1" dirty="0">
                <a:solidFill>
                  <a:srgbClr val="FF322F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ROJO</a:t>
            </a:r>
            <a:r>
              <a:rPr lang="es-ES" sz="60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Pasando por alto la ofensa </a:t>
            </a:r>
            <a:endParaRPr lang="es-ES" sz="6000" dirty="0">
              <a:latin typeface="Caviar Dreams" panose="020B04020202040205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AD9D0A-CC3B-1D98-7DE1-C1F6EA17D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85" y="1638300"/>
            <a:ext cx="2524641" cy="13941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B12748-8A20-D8A0-9481-3931433EB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9" t="25784" r="37382"/>
          <a:stretch/>
        </p:blipFill>
        <p:spPr>
          <a:xfrm>
            <a:off x="2438400" y="869159"/>
            <a:ext cx="2280474" cy="854868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14D494A-1BCB-6E36-45CC-2C508C728A0C}"/>
              </a:ext>
            </a:extLst>
          </p:cNvPr>
          <p:cNvSpPr/>
          <p:nvPr/>
        </p:nvSpPr>
        <p:spPr>
          <a:xfrm>
            <a:off x="0" y="8218588"/>
            <a:ext cx="18288000" cy="2068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6EA48A-0E05-0816-B040-2F9F933B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447" y="6594291"/>
            <a:ext cx="25050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7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21FA50B-667E-7454-389E-9BAA45D326BD}"/>
              </a:ext>
            </a:extLst>
          </p:cNvPr>
          <p:cNvSpPr txBox="1"/>
          <p:nvPr/>
        </p:nvSpPr>
        <p:spPr>
          <a:xfrm>
            <a:off x="5186268" y="3672996"/>
            <a:ext cx="125592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Semáforo en </a:t>
            </a:r>
            <a:r>
              <a:rPr lang="es-ES" sz="6000" b="1" dirty="0">
                <a:solidFill>
                  <a:srgbClr val="FFC000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AMARILLO</a:t>
            </a:r>
            <a:r>
              <a:rPr lang="es-ES" sz="60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Esperando el momento oportuno</a:t>
            </a:r>
            <a:endParaRPr lang="es-ES" sz="6000" dirty="0">
              <a:latin typeface="Caviar Dreams" panose="020B04020202040205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FC52D5-7F18-E186-8A3B-F8164A277701}"/>
              </a:ext>
            </a:extLst>
          </p:cNvPr>
          <p:cNvSpPr/>
          <p:nvPr/>
        </p:nvSpPr>
        <p:spPr>
          <a:xfrm>
            <a:off x="0" y="8191500"/>
            <a:ext cx="18288000" cy="2068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4BA008C-18BD-E10B-68D4-467C55150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t="22873" r="39841" b="11067"/>
          <a:stretch/>
        </p:blipFill>
        <p:spPr>
          <a:xfrm>
            <a:off x="2743200" y="572335"/>
            <a:ext cx="1846220" cy="751344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022BEF6-D440-2FB8-DE3C-9AD900131CC5}"/>
              </a:ext>
            </a:extLst>
          </p:cNvPr>
          <p:cNvSpPr/>
          <p:nvPr/>
        </p:nvSpPr>
        <p:spPr>
          <a:xfrm>
            <a:off x="0" y="8218588"/>
            <a:ext cx="18288000" cy="20684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D63177-B122-C1B9-2C5C-73AC03013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686152"/>
            <a:ext cx="2524641" cy="13941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404EFE-4A1F-39FB-23EF-B9E5A9BE5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447" y="6594291"/>
            <a:ext cx="25050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8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0F70AC-DF8F-739F-FE88-35C44C5941EC}"/>
              </a:ext>
            </a:extLst>
          </p:cNvPr>
          <p:cNvSpPr txBox="1"/>
          <p:nvPr/>
        </p:nvSpPr>
        <p:spPr>
          <a:xfrm>
            <a:off x="5562600" y="3793002"/>
            <a:ext cx="1158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Semáforo en </a:t>
            </a:r>
            <a:r>
              <a:rPr lang="es-ES" sz="6000" b="1" dirty="0">
                <a:solidFill>
                  <a:srgbClr val="00BD3E"/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VERDE</a:t>
            </a:r>
            <a:r>
              <a:rPr lang="es-ES" sz="6000" b="1" dirty="0"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 Confrontando a una persona </a:t>
            </a:r>
            <a:endParaRPr lang="es-ES" sz="6000" dirty="0">
              <a:latin typeface="Caviar Dreams" panose="020B04020202040205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E7BD45-E95C-5DB0-F36D-682D886F9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7" t="25689" r="40723" b="8920"/>
          <a:stretch/>
        </p:blipFill>
        <p:spPr>
          <a:xfrm>
            <a:off x="2514600" y="1028700"/>
            <a:ext cx="2133600" cy="746759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128125D-954E-7BA7-FFCA-E3DE802AE486}"/>
              </a:ext>
            </a:extLst>
          </p:cNvPr>
          <p:cNvSpPr/>
          <p:nvPr/>
        </p:nvSpPr>
        <p:spPr>
          <a:xfrm>
            <a:off x="0" y="8218588"/>
            <a:ext cx="18288000" cy="2068412"/>
          </a:xfrm>
          <a:prstGeom prst="rect">
            <a:avLst/>
          </a:prstGeom>
          <a:solidFill>
            <a:srgbClr val="00F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9B183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C8F739-4F09-16F6-4BA1-F02462C04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85" y="1638300"/>
            <a:ext cx="2524641" cy="13941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4CB2741-EFA3-15D2-B7CA-3C99E3C0E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447" y="6594291"/>
            <a:ext cx="25050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F0C7468-D69C-4A9E-B035-767DFD96D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24759"/>
            <a:ext cx="18288000" cy="103037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0FB162-1E23-4F80-A0FD-EB289A0D9236}"/>
              </a:ext>
            </a:extLst>
          </p:cNvPr>
          <p:cNvSpPr txBox="1"/>
          <p:nvPr/>
        </p:nvSpPr>
        <p:spPr>
          <a:xfrm>
            <a:off x="1371600" y="806004"/>
            <a:ext cx="14333220" cy="99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5400" b="1" dirty="0"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Cuatro sugerencias prácticas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B7D4F5-CB87-4A86-ADA7-91F4D65D6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947" y="409533"/>
            <a:ext cx="1898705" cy="10485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03CB0F-6F97-4E6B-AA8C-D1FB3202F93C}"/>
              </a:ext>
            </a:extLst>
          </p:cNvPr>
          <p:cNvSpPr txBox="1"/>
          <p:nvPr/>
        </p:nvSpPr>
        <p:spPr>
          <a:xfrm>
            <a:off x="381000" y="2633002"/>
            <a:ext cx="17068800" cy="571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Tengo que expresar mi dolor de la misma forma que quisiera que otros lo expresen conmigo (Mateo 7:12)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Tengo que expresar mi dolor recordando que también yo causo dolor a otros. (Romanos 3:23)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Tengo que expresar mi dolor sabiendo que yo también puedo caer en lo mismo. (Gálatas 6:1) </a:t>
            </a:r>
          </a:p>
          <a:p>
            <a:pPr marL="685800" indent="-6858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Tengo que expresar qué fue lo que mi hirió consciente de que puedo estar equivocado (Jeremías 17:9)</a:t>
            </a:r>
          </a:p>
        </p:txBody>
      </p:sp>
    </p:spTree>
    <p:extLst>
      <p:ext uri="{BB962C8B-B14F-4D97-AF65-F5344CB8AC3E}">
        <p14:creationId xmlns:p14="http://schemas.microsoft.com/office/powerpoint/2010/main" val="25976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B272E8-88AC-4E37-11BF-55E3F722D9B8}"/>
              </a:ext>
            </a:extLst>
          </p:cNvPr>
          <p:cNvSpPr/>
          <p:nvPr/>
        </p:nvSpPr>
        <p:spPr>
          <a:xfrm>
            <a:off x="0" y="-32434"/>
            <a:ext cx="2133599" cy="10319434"/>
          </a:xfrm>
          <a:prstGeom prst="rect">
            <a:avLst/>
          </a:prstGeom>
          <a:solidFill>
            <a:srgbClr val="F0D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5158C4E-C91A-A013-93AB-2A720EA3B352}"/>
              </a:ext>
            </a:extLst>
          </p:cNvPr>
          <p:cNvSpPr/>
          <p:nvPr/>
        </p:nvSpPr>
        <p:spPr>
          <a:xfrm>
            <a:off x="16154394" y="-22058"/>
            <a:ext cx="2133599" cy="10319434"/>
          </a:xfrm>
          <a:prstGeom prst="rect">
            <a:avLst/>
          </a:prstGeom>
          <a:solidFill>
            <a:srgbClr val="E5A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Un plato con frutas&#10;&#10;Descripción generada automáticamente">
            <a:extLst>
              <a:ext uri="{FF2B5EF4-FFF2-40B4-BE49-F238E27FC236}">
                <a16:creationId xmlns:a16="http://schemas.microsoft.com/office/drawing/2014/main" id="{FA024FFC-2CA6-C02E-7FF7-E5BEF8D1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7701"/>
          <a:stretch/>
        </p:blipFill>
        <p:spPr>
          <a:xfrm>
            <a:off x="1501939" y="-32434"/>
            <a:ext cx="15284117" cy="873505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6D9AEDA-5BD5-4D2A-B7D9-7948F0B2A2F3}"/>
              </a:ext>
            </a:extLst>
          </p:cNvPr>
          <p:cNvSpPr/>
          <p:nvPr/>
        </p:nvSpPr>
        <p:spPr>
          <a:xfrm>
            <a:off x="0" y="7143829"/>
            <a:ext cx="18287999" cy="3143171"/>
          </a:xfrm>
          <a:prstGeom prst="rect">
            <a:avLst/>
          </a:prstGeom>
          <a:solidFill>
            <a:srgbClr val="CF7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F8A1A0-A1C7-4B65-BD92-F2A2AEBBD400}"/>
              </a:ext>
            </a:extLst>
          </p:cNvPr>
          <p:cNvSpPr txBox="1"/>
          <p:nvPr/>
        </p:nvSpPr>
        <p:spPr>
          <a:xfrm>
            <a:off x="419097" y="7326997"/>
            <a:ext cx="174497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Los conflictos nacen en un corazón insatisfecho. </a:t>
            </a:r>
          </a:p>
          <a:p>
            <a:pPr algn="ctr"/>
            <a:r>
              <a:rPr lang="es-ES" sz="4400" b="1" dirty="0">
                <a:solidFill>
                  <a:schemeClr val="bg1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Los conflictos SOLO se eliminan cuando el corazón vuelve a estar lleno. La clave para eliminar los conflictos es el contentamiento. </a:t>
            </a:r>
            <a:endParaRPr lang="es-ES" sz="4400" dirty="0">
              <a:solidFill>
                <a:schemeClr val="bg1"/>
              </a:solidFill>
              <a:latin typeface="Caviar Dreams" panose="020B04020202040205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4C215EA-512D-4CCD-BCA9-53A6D8122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256" y="406144"/>
            <a:ext cx="2133599" cy="11782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68BD822-76CE-1FD6-30B2-59A9FCFF3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1" y="25204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C1EC822-B070-D34C-83BB-A53FCE7CC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/>
          <a:stretch/>
        </p:blipFill>
        <p:spPr>
          <a:xfrm>
            <a:off x="0" y="0"/>
            <a:ext cx="18288000" cy="105156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6D9AEDA-5BD5-4D2A-B7D9-7948F0B2A2F3}"/>
              </a:ext>
            </a:extLst>
          </p:cNvPr>
          <p:cNvSpPr/>
          <p:nvPr/>
        </p:nvSpPr>
        <p:spPr>
          <a:xfrm>
            <a:off x="1040197" y="7868203"/>
            <a:ext cx="16459200" cy="2418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F8A1A0-A1C7-4B65-BD92-F2A2AEBBD400}"/>
              </a:ext>
            </a:extLst>
          </p:cNvPr>
          <p:cNvSpPr txBox="1"/>
          <p:nvPr/>
        </p:nvSpPr>
        <p:spPr>
          <a:xfrm>
            <a:off x="2193268" y="8662102"/>
            <a:ext cx="13901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AD020A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conflicto nos ayuda a cambiar </a:t>
            </a:r>
            <a:endParaRPr lang="es-ES" sz="6000" dirty="0">
              <a:solidFill>
                <a:srgbClr val="AD020A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51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304AA2-558A-8995-FB66-AB628A81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2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7724213-01BE-49CE-9C94-5599822A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1941" cy="103251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C5E5A4F-0455-4DFB-82E4-097D7F3A59B3}"/>
              </a:ext>
            </a:extLst>
          </p:cNvPr>
          <p:cNvSpPr/>
          <p:nvPr/>
        </p:nvSpPr>
        <p:spPr>
          <a:xfrm>
            <a:off x="559923" y="930026"/>
            <a:ext cx="8302199" cy="7381191"/>
          </a:xfrm>
          <a:prstGeom prst="rect">
            <a:avLst/>
          </a:prstGeom>
          <a:solidFill>
            <a:srgbClr val="FA9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AB1D13-7291-4300-B3C7-8A09710AFFD7}"/>
              </a:ext>
            </a:extLst>
          </p:cNvPr>
          <p:cNvSpPr/>
          <p:nvPr/>
        </p:nvSpPr>
        <p:spPr>
          <a:xfrm>
            <a:off x="10723215" y="3519491"/>
            <a:ext cx="7162801" cy="5182387"/>
          </a:xfrm>
          <a:prstGeom prst="rect">
            <a:avLst/>
          </a:prstGeom>
          <a:solidFill>
            <a:srgbClr val="FA9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559923" y="1256711"/>
            <a:ext cx="7986322" cy="667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¿Qué es un conflicto?</a:t>
            </a:r>
          </a:p>
          <a:p>
            <a:pPr algn="ctr">
              <a:lnSpc>
                <a:spcPct val="115000"/>
              </a:lnSpc>
            </a:pPr>
            <a:endParaRPr lang="es-ES" sz="5400" dirty="0">
              <a:solidFill>
                <a:schemeClr val="bg1"/>
              </a:solidFill>
              <a:latin typeface="Caviar Dreams" panose="020B0402020204020504" pitchFamily="34" charset="0"/>
              <a:ea typeface="Arial Unicode MS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s-ES" sz="5400" b="1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Un conflicto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es una diferencia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de opinión entre dos </a:t>
            </a:r>
          </a:p>
          <a:p>
            <a:pPr algn="ctr">
              <a:lnSpc>
                <a:spcPct val="115000"/>
              </a:lnSpc>
            </a:pPr>
            <a:r>
              <a:rPr lang="es-ES" sz="5400" dirty="0">
                <a:solidFill>
                  <a:schemeClr val="bg1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o más personas sobre un determinado asunto.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945" y="272170"/>
            <a:ext cx="1898705" cy="10485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2DB04E-1AC7-461F-B020-75056E424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3854"/>
          <a:stretch/>
        </p:blipFill>
        <p:spPr>
          <a:xfrm>
            <a:off x="10101637" y="3009900"/>
            <a:ext cx="7327179" cy="53013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A836E4-5F13-747A-7D15-536B15C6E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42" y="8731332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585CCE1-EF11-488A-A628-E09D3E31B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256078"/>
              </p:ext>
            </p:extLst>
          </p:nvPr>
        </p:nvGraphicFramePr>
        <p:xfrm>
          <a:off x="8021" y="0"/>
          <a:ext cx="18288000" cy="1028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875566175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4128148614"/>
                    </a:ext>
                  </a:extLst>
                </a:gridCol>
              </a:tblGrid>
              <a:tr h="2117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5400" dirty="0"/>
                        <a:t>DESACUERDO</a:t>
                      </a:r>
                    </a:p>
                  </a:txBody>
                  <a:tcPr anchor="ctr">
                    <a:solidFill>
                      <a:srgbClr val="E5A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5400" dirty="0"/>
                        <a:t>DISCUSIÓN</a:t>
                      </a:r>
                    </a:p>
                  </a:txBody>
                  <a:tcPr anchor="ctr">
                    <a:solidFill>
                      <a:srgbClr val="E5A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857149"/>
                  </a:ext>
                </a:extLst>
              </a:tr>
              <a:tr h="24700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Conflicto sano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Conflicto insano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003463"/>
                  </a:ext>
                </a:extLst>
              </a:tr>
              <a:tr h="28297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Es una diferencia de opinión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BIEN manejada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Es una diferencia de opinión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MAL manejada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888772"/>
                  </a:ext>
                </a:extLst>
              </a:tr>
              <a:tr h="287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Ambas partes responden de una manera santa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4800" b="1" dirty="0"/>
                        <a:t>Ambas partes responden de manera pecaminosa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113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11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C73B0C6-AB30-48E6-96A5-8082CF9AE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48475" cy="10337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3558EF-9C24-4E14-B3D9-23D6548784B3}"/>
              </a:ext>
            </a:extLst>
          </p:cNvPr>
          <p:cNvSpPr txBox="1"/>
          <p:nvPr/>
        </p:nvSpPr>
        <p:spPr>
          <a:xfrm>
            <a:off x="7983504" y="2230407"/>
            <a:ext cx="99059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¿Qué origina </a:t>
            </a:r>
          </a:p>
          <a:p>
            <a:pPr algn="ctr"/>
            <a:r>
              <a:rPr lang="es-ES" sz="60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 conflicto?</a:t>
            </a:r>
          </a:p>
          <a:p>
            <a:pPr algn="ctr"/>
            <a:endParaRPr lang="es-ES" sz="6000" b="1" dirty="0">
              <a:solidFill>
                <a:srgbClr val="272418"/>
              </a:solidFill>
              <a:latin typeface="Caviar Dreams" panose="020B04020202040205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s-ES" sz="6000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Discuto cuando </a:t>
            </a:r>
          </a:p>
          <a:p>
            <a:pPr algn="ctr"/>
            <a:r>
              <a:rPr lang="es-ES" sz="6000" b="1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NO</a:t>
            </a:r>
            <a:r>
              <a:rPr lang="es-ES" sz="6000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consigo </a:t>
            </a:r>
          </a:p>
          <a:p>
            <a:pPr algn="ctr"/>
            <a:r>
              <a:rPr lang="es-ES" sz="6000" dirty="0">
                <a:solidFill>
                  <a:srgbClr val="272418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lo que quiero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D8F6AC-A93A-429A-AB0B-C1CD533C0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418" y="446647"/>
            <a:ext cx="2286000" cy="12623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17D057-A167-4019-8DCC-D0A9DF72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941" y="8420100"/>
            <a:ext cx="2298883" cy="1270739"/>
          </a:xfrm>
          <a:prstGeom prst="rect">
            <a:avLst/>
          </a:prstGeom>
        </p:spPr>
      </p:pic>
      <p:pic>
        <p:nvPicPr>
          <p:cNvPr id="3" name="Imagen 2" descr="Persona con cabello largo&#10;&#10;Descripción generada automáticamente">
            <a:extLst>
              <a:ext uri="{FF2B5EF4-FFF2-40B4-BE49-F238E27FC236}">
                <a16:creationId xmlns:a16="http://schemas.microsoft.com/office/drawing/2014/main" id="{240CF91C-A1F1-20AF-E289-9328BF55F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r="23442"/>
          <a:stretch/>
        </p:blipFill>
        <p:spPr>
          <a:xfrm>
            <a:off x="430583" y="274683"/>
            <a:ext cx="8067599" cy="9347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1AD07A-A981-543A-E4FA-3ADD67815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02916"/>
            <a:ext cx="1251284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7724213-01BE-49CE-9C94-5599822A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1941" cy="103251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0FE9C6-6338-4F1D-B4E7-4516766C0AA5}"/>
              </a:ext>
            </a:extLst>
          </p:cNvPr>
          <p:cNvSpPr txBox="1"/>
          <p:nvPr/>
        </p:nvSpPr>
        <p:spPr>
          <a:xfrm>
            <a:off x="457200" y="2533308"/>
            <a:ext cx="7986322" cy="5774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5400" b="1" dirty="0">
                <a:solidFill>
                  <a:srgbClr val="2A2D4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«Nadie “me hace” reaccionar mal; </a:t>
            </a:r>
          </a:p>
          <a:p>
            <a:pPr algn="ctr">
              <a:lnSpc>
                <a:spcPct val="115000"/>
              </a:lnSpc>
            </a:pPr>
            <a:r>
              <a:rPr lang="es-ES" sz="5400" b="1" dirty="0">
                <a:solidFill>
                  <a:srgbClr val="2A2D4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yo reacciono mal porque soy pecador</a:t>
            </a:r>
          </a:p>
          <a:p>
            <a:pPr algn="ctr">
              <a:lnSpc>
                <a:spcPct val="115000"/>
              </a:lnSpc>
            </a:pPr>
            <a:r>
              <a:rPr lang="es-ES" sz="5400" b="1" dirty="0">
                <a:solidFill>
                  <a:srgbClr val="2A2D4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 y decido reaccionar de esa forma»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0567D7-30A5-4EA6-9C95-2296AEE59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945" y="272170"/>
            <a:ext cx="1898705" cy="10485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7766AF-2F87-2C21-A2F2-0B7C8101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" b="45"/>
          <a:stretch/>
        </p:blipFill>
        <p:spPr>
          <a:xfrm>
            <a:off x="9372600" y="893717"/>
            <a:ext cx="6867074" cy="93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C1A3ADB0-229B-4838-91D4-0520CF1170B3}"/>
              </a:ext>
            </a:extLst>
          </p:cNvPr>
          <p:cNvSpPr/>
          <p:nvPr/>
        </p:nvSpPr>
        <p:spPr>
          <a:xfrm>
            <a:off x="10363200" y="0"/>
            <a:ext cx="79248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0D1888-4251-4947-A328-19A986A94418}"/>
              </a:ext>
            </a:extLst>
          </p:cNvPr>
          <p:cNvSpPr txBox="1"/>
          <p:nvPr/>
        </p:nvSpPr>
        <p:spPr>
          <a:xfrm>
            <a:off x="152399" y="2274289"/>
            <a:ext cx="9570969" cy="620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rgbClr val="C00000"/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«Tengo que aceptar 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 </a:t>
            </a:r>
            <a:r>
              <a:rPr lang="es-E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YO</a:t>
            </a:r>
            <a:r>
              <a:rPr lang="es-E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SOY el único responsable</a:t>
            </a:r>
          </a:p>
          <a:p>
            <a:pPr algn="ctr">
              <a:lnSpc>
                <a:spcPct val="150000"/>
              </a:lnSpc>
            </a:pPr>
            <a:r>
              <a:rPr lang="es-E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viar Dreams" panose="020B04020202040205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de todas mis reacciones de enojo»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19A641-7688-4A5E-9486-C6D466380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57100"/>
            <a:ext cx="2391768" cy="1320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3CFE00-C951-4EED-9D78-FDE1AE278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317" y="1416817"/>
            <a:ext cx="7652683" cy="7652683"/>
          </a:xfrm>
          <a:prstGeom prst="rect">
            <a:avLst/>
          </a:prstGeom>
        </p:spPr>
      </p:pic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4A5C2DE8-EAE4-57DC-0CEA-89DE29E928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7"/>
          <a:stretch/>
        </p:blipFill>
        <p:spPr>
          <a:xfrm>
            <a:off x="10635317" y="0"/>
            <a:ext cx="7652683" cy="10287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4207E7-F0B7-60CF-0D23-0CFF00CDC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07" y="8929033"/>
            <a:ext cx="3590554" cy="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2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F0C7468-D69C-4A9E-B035-767DFD96D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63"/>
            <a:ext cx="18288000" cy="103037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B7D4F5-CB87-4A86-ADA7-91F4D65D6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947" y="409533"/>
            <a:ext cx="1898705" cy="10485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03CB0F-6F97-4E6B-AA8C-D1FB3202F93C}"/>
              </a:ext>
            </a:extLst>
          </p:cNvPr>
          <p:cNvSpPr txBox="1"/>
          <p:nvPr/>
        </p:nvSpPr>
        <p:spPr>
          <a:xfrm>
            <a:off x="1981200" y="2171700"/>
            <a:ext cx="13613795" cy="627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4400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Mr. 7:21 </a:t>
            </a: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Porque de dentro del corazón </a:t>
            </a:r>
          </a:p>
          <a:p>
            <a:pPr algn="ctr">
              <a:lnSpc>
                <a:spcPct val="115000"/>
              </a:lnSpc>
            </a:pP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de los hombres, salen los malos pensamientos, </a:t>
            </a:r>
          </a:p>
          <a:p>
            <a:pPr algn="ctr">
              <a:lnSpc>
                <a:spcPct val="115000"/>
              </a:lnSpc>
            </a:pP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los adulterios, las fornicaciones, los homicidios, </a:t>
            </a:r>
            <a:r>
              <a:rPr lang="es-ES" sz="4400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Mr. 7:22 </a:t>
            </a: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los hurtos, las avaricias, las maldades, </a:t>
            </a:r>
          </a:p>
          <a:p>
            <a:pPr algn="ctr">
              <a:lnSpc>
                <a:spcPct val="115000"/>
              </a:lnSpc>
            </a:pP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el engaño, la lascivia, la envidia, </a:t>
            </a:r>
          </a:p>
          <a:p>
            <a:pPr algn="ctr">
              <a:lnSpc>
                <a:spcPct val="115000"/>
              </a:lnSpc>
            </a:pP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la maledicencia, la soberbia, la insensatez. </a:t>
            </a:r>
          </a:p>
          <a:p>
            <a:pPr algn="ctr">
              <a:lnSpc>
                <a:spcPct val="115000"/>
              </a:lnSpc>
            </a:pPr>
            <a:r>
              <a:rPr lang="es-ES" sz="4400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Mr. 7:23 </a:t>
            </a: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Todas estas maldades de dentro salen, </a:t>
            </a:r>
          </a:p>
          <a:p>
            <a:pPr algn="ctr">
              <a:lnSpc>
                <a:spcPct val="115000"/>
              </a:lnSpc>
            </a:pPr>
            <a:r>
              <a:rPr lang="es-ES" sz="4400" b="1" dirty="0">
                <a:solidFill>
                  <a:srgbClr val="75341F"/>
                </a:solidFill>
                <a:latin typeface="Caviar Dreams" panose="020B0402020204020504" pitchFamily="34" charset="0"/>
                <a:ea typeface="Arial Unicode MS"/>
                <a:cs typeface="Times New Roman" panose="02020603050405020304" pitchFamily="18" charset="0"/>
              </a:rPr>
              <a:t>y contaminan al hombre.</a:t>
            </a:r>
          </a:p>
        </p:txBody>
      </p:sp>
    </p:spTree>
    <p:extLst>
      <p:ext uri="{BB962C8B-B14F-4D97-AF65-F5344CB8AC3E}">
        <p14:creationId xmlns:p14="http://schemas.microsoft.com/office/powerpoint/2010/main" val="36010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16593</TotalTime>
  <Words>659</Words>
  <Application>Microsoft Macintosh PowerPoint</Application>
  <PresentationFormat>Personalizado</PresentationFormat>
  <Paragraphs>95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Caviar Dreams</vt:lpstr>
      <vt:lpstr>Calibri</vt:lpstr>
      <vt:lpstr>Arial</vt:lpstr>
      <vt:lpstr>Montserrat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moisespeinadodiaz@gmail.com</cp:lastModifiedBy>
  <cp:revision>265</cp:revision>
  <dcterms:created xsi:type="dcterms:W3CDTF">2006-08-16T00:00:00Z</dcterms:created>
  <dcterms:modified xsi:type="dcterms:W3CDTF">2022-05-25T09:34:06Z</dcterms:modified>
  <dc:identifier>DAEJdFlZSwY</dc:identifier>
</cp:coreProperties>
</file>