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60" r:id="rId3"/>
    <p:sldId id="261" r:id="rId4"/>
    <p:sldId id="262" r:id="rId5"/>
    <p:sldId id="263" r:id="rId6"/>
    <p:sldId id="264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91" r:id="rId21"/>
    <p:sldId id="279" r:id="rId22"/>
    <p:sldId id="292" r:id="rId23"/>
    <p:sldId id="280" r:id="rId24"/>
    <p:sldId id="293" r:id="rId25"/>
    <p:sldId id="281" r:id="rId26"/>
    <p:sldId id="294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5" r:id="rId37"/>
    <p:sldId id="296" r:id="rId38"/>
  </p:sldIdLst>
  <p:sldSz cx="18288000" cy="10287000"/>
  <p:notesSz cx="6858000" cy="9144000"/>
  <p:embeddedFontLst>
    <p:embeddedFont>
      <p:font typeface="Avenir" panose="02000503020000020003" pitchFamily="2" charset="0"/>
      <p:regular r:id="rId40"/>
      <p:italic r:id="rId41"/>
    </p:embeddedFont>
    <p:embeddedFont>
      <p:font typeface="Avenir Book" panose="02000503020000020003" pitchFamily="2" charset="0"/>
      <p:regular r:id="rId42"/>
      <p: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Martel" pitchFamily="2" charset="77"/>
      <p:regular r:id="rId48"/>
      <p:bold r:id="rId49"/>
    </p:embeddedFont>
    <p:embeddedFont>
      <p:font typeface="Martel Sans" pitchFamily="2" charset="77"/>
      <p:bold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1" roundtripDataSignature="AMtx7mjDi0cPrvczc2OJBX5z/IEpI/s3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>
        <p:scale>
          <a:sx n="61" d="100"/>
          <a:sy n="61" d="100"/>
        </p:scale>
        <p:origin x="1944" y="9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57206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97890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6541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e830acd24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1e830acd24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e830acd244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1e830acd24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7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4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4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5C5F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0024" y="1333500"/>
            <a:ext cx="13106400" cy="76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D2C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"/>
          <p:cNvSpPr/>
          <p:nvPr/>
        </p:nvSpPr>
        <p:spPr>
          <a:xfrm>
            <a:off x="14173200" y="-14038"/>
            <a:ext cx="450526" cy="10323360"/>
          </a:xfrm>
          <a:custGeom>
            <a:avLst/>
            <a:gdLst/>
            <a:ahLst/>
            <a:cxnLst/>
            <a:rect l="l" t="t" r="r" b="b"/>
            <a:pathLst>
              <a:path w="152400" h="3479800" extrusionOk="0">
                <a:moveTo>
                  <a:pt x="0" y="0"/>
                </a:moveTo>
                <a:lnTo>
                  <a:pt x="152400" y="0"/>
                </a:lnTo>
                <a:lnTo>
                  <a:pt x="152400" y="3479800"/>
                </a:lnTo>
                <a:lnTo>
                  <a:pt x="0" y="3479800"/>
                </a:lnTo>
                <a:close/>
              </a:path>
            </a:pathLst>
          </a:custGeom>
          <a:solidFill>
            <a:srgbClr val="BBB6AD">
              <a:alpha val="62352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180" name="Google Shape;180;p14"/>
          <p:cNvSpPr/>
          <p:nvPr/>
        </p:nvSpPr>
        <p:spPr>
          <a:xfrm rot="5400000">
            <a:off x="7766406" y="4865985"/>
            <a:ext cx="10263706" cy="562356"/>
          </a:xfrm>
          <a:custGeom>
            <a:avLst/>
            <a:gdLst/>
            <a:ahLst/>
            <a:cxnLst/>
            <a:rect l="l" t="t" r="r" b="b"/>
            <a:pathLst>
              <a:path w="3752726" h="152400" extrusionOk="0">
                <a:moveTo>
                  <a:pt x="0" y="0"/>
                </a:moveTo>
                <a:lnTo>
                  <a:pt x="3752726" y="0"/>
                </a:lnTo>
                <a:lnTo>
                  <a:pt x="3752726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89897A">
              <a:alpha val="57254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pic>
        <p:nvPicPr>
          <p:cNvPr id="181" name="Google Shape;181;p14"/>
          <p:cNvPicPr preferRelativeResize="0"/>
          <p:nvPr/>
        </p:nvPicPr>
        <p:blipFill rotWithShape="1">
          <a:blip r:embed="rId3">
            <a:alphaModFix/>
          </a:blip>
          <a:srcRect l="37956" r="34158" b="12311"/>
          <a:stretch/>
        </p:blipFill>
        <p:spPr>
          <a:xfrm flipH="1">
            <a:off x="12844329" y="-22325"/>
            <a:ext cx="5464350" cy="1033164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4"/>
          <p:cNvSpPr txBox="1"/>
          <p:nvPr/>
        </p:nvSpPr>
        <p:spPr>
          <a:xfrm>
            <a:off x="383925" y="1992484"/>
            <a:ext cx="11968224" cy="674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En </a:t>
            </a:r>
            <a:r>
              <a:rPr lang="es-ES" sz="48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Hechos 19</a:t>
            </a:r>
            <a:r>
              <a:rPr lang="es-ES" sz="48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, Pablo llegó a Éfeso y «allí encontró a algunos discípulos» </a:t>
            </a:r>
            <a:r>
              <a:rPr lang="es-ES" sz="48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(</a:t>
            </a:r>
            <a:r>
              <a:rPr lang="es-ES" sz="4800" b="1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Hch</a:t>
            </a:r>
            <a:r>
              <a:rPr lang="es-ES" sz="48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. 19:1)</a:t>
            </a:r>
            <a:r>
              <a:rPr lang="es-ES" sz="48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Pero «cuando Pablo les impuso las manos, el Espíritu Santo vino sobre ellos, y </a:t>
            </a:r>
            <a:r>
              <a:rPr lang="es-ES" sz="4800" i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empezaron a hablar en lenguas</a:t>
            </a:r>
            <a:r>
              <a:rPr lang="es-ES" sz="48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y a profetizar» </a:t>
            </a:r>
            <a:r>
              <a:rPr lang="es-ES" sz="48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(</a:t>
            </a:r>
            <a:r>
              <a:rPr lang="es-ES" sz="4800" b="1" dirty="0" err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Hch</a:t>
            </a:r>
            <a:r>
              <a:rPr lang="es-ES" sz="48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. 19:6) </a:t>
            </a:r>
            <a:endParaRPr sz="48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D2C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5"/>
          <p:cNvSpPr/>
          <p:nvPr/>
        </p:nvSpPr>
        <p:spPr>
          <a:xfrm>
            <a:off x="14173200" y="-14038"/>
            <a:ext cx="450526" cy="10323360"/>
          </a:xfrm>
          <a:custGeom>
            <a:avLst/>
            <a:gdLst/>
            <a:ahLst/>
            <a:cxnLst/>
            <a:rect l="l" t="t" r="r" b="b"/>
            <a:pathLst>
              <a:path w="152400" h="3479800" extrusionOk="0">
                <a:moveTo>
                  <a:pt x="0" y="0"/>
                </a:moveTo>
                <a:lnTo>
                  <a:pt x="152400" y="0"/>
                </a:lnTo>
                <a:lnTo>
                  <a:pt x="152400" y="3479800"/>
                </a:lnTo>
                <a:lnTo>
                  <a:pt x="0" y="3479800"/>
                </a:lnTo>
                <a:close/>
              </a:path>
            </a:pathLst>
          </a:custGeom>
          <a:solidFill>
            <a:srgbClr val="BBB6AD">
              <a:alpha val="62352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188" name="Google Shape;188;p15"/>
          <p:cNvSpPr/>
          <p:nvPr/>
        </p:nvSpPr>
        <p:spPr>
          <a:xfrm rot="5400000">
            <a:off x="9210113" y="4873391"/>
            <a:ext cx="10264680" cy="562543"/>
          </a:xfrm>
          <a:custGeom>
            <a:avLst/>
            <a:gdLst/>
            <a:ahLst/>
            <a:cxnLst/>
            <a:rect l="l" t="t" r="r" b="b"/>
            <a:pathLst>
              <a:path w="3752726" h="152400" extrusionOk="0">
                <a:moveTo>
                  <a:pt x="0" y="0"/>
                </a:moveTo>
                <a:lnTo>
                  <a:pt x="3752726" y="0"/>
                </a:lnTo>
                <a:lnTo>
                  <a:pt x="3752726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89897A">
              <a:alpha val="57254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pic>
        <p:nvPicPr>
          <p:cNvPr id="189" name="Google Shape;189;p15"/>
          <p:cNvPicPr preferRelativeResize="0"/>
          <p:nvPr/>
        </p:nvPicPr>
        <p:blipFill rotWithShape="1">
          <a:blip r:embed="rId3">
            <a:alphaModFix/>
          </a:blip>
          <a:srcRect l="8484" r="39396"/>
          <a:stretch/>
        </p:blipFill>
        <p:spPr>
          <a:xfrm>
            <a:off x="14206780" y="0"/>
            <a:ext cx="4038599" cy="10331643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5"/>
          <p:cNvSpPr txBox="1"/>
          <p:nvPr/>
        </p:nvSpPr>
        <p:spPr>
          <a:xfrm>
            <a:off x="457200" y="342900"/>
            <a:ext cx="16078200" cy="1821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7916"/>
              </a:lnSpc>
              <a:spcBef>
                <a:spcPts val="0"/>
              </a:spcBef>
              <a:spcAft>
                <a:spcPts val="0"/>
              </a:spcAft>
              <a:buClr>
                <a:srgbClr val="FFCFA2"/>
              </a:buClr>
              <a:buSzPts val="4800"/>
              <a:buFont typeface="Martel Sans"/>
              <a:buNone/>
            </a:pPr>
            <a:r>
              <a:rPr lang="es-ES" sz="4800" b="1">
                <a:solidFill>
                  <a:srgbClr val="FFCFA2"/>
                </a:solidFill>
                <a:latin typeface="Martel Sans"/>
                <a:ea typeface="Martel Sans"/>
                <a:cs typeface="Martel Sans"/>
                <a:sym typeface="Martel Sans"/>
              </a:rPr>
              <a:t>B</a:t>
            </a:r>
            <a:r>
              <a:rPr lang="es-ES" sz="4800" b="1" i="0" u="none" strike="noStrike" cap="none">
                <a:solidFill>
                  <a:srgbClr val="FFCFA2"/>
                </a:solidFill>
                <a:latin typeface="Martel Sans"/>
                <a:ea typeface="Martel Sans"/>
                <a:cs typeface="Martel Sans"/>
                <a:sym typeface="Martel Sans"/>
              </a:rPr>
              <a:t>. ¿Qué significa la frase bautismos en </a:t>
            </a:r>
            <a:endParaRPr/>
          </a:p>
          <a:p>
            <a:pPr marL="0" marR="0" lvl="0" indent="0" algn="l" rtl="0">
              <a:lnSpc>
                <a:spcPct val="147916"/>
              </a:lnSpc>
              <a:spcBef>
                <a:spcPts val="0"/>
              </a:spcBef>
              <a:spcAft>
                <a:spcPts val="0"/>
              </a:spcAft>
              <a:buClr>
                <a:srgbClr val="FFCFA2"/>
              </a:buClr>
              <a:buSzPts val="4800"/>
              <a:buFont typeface="Martel Sans"/>
              <a:buNone/>
            </a:pPr>
            <a:r>
              <a:rPr lang="es-ES" sz="4800" b="1">
                <a:solidFill>
                  <a:srgbClr val="FFCFA2"/>
                </a:solidFill>
                <a:latin typeface="Martel Sans"/>
                <a:ea typeface="Martel Sans"/>
                <a:cs typeface="Martel Sans"/>
                <a:sym typeface="Martel Sans"/>
              </a:rPr>
              <a:t>el Espíritu Santo en el Nuevo Testamento?</a:t>
            </a:r>
            <a:r>
              <a:rPr lang="es-ES" sz="4800" b="1" i="0" u="none" strike="noStrike" cap="none">
                <a:solidFill>
                  <a:srgbClr val="FFCFA2"/>
                </a:solidFill>
                <a:latin typeface="Martel Sans"/>
                <a:ea typeface="Martel Sans"/>
                <a:cs typeface="Martel Sans"/>
                <a:sym typeface="Martel Sans"/>
              </a:rPr>
              <a:t>  </a:t>
            </a:r>
            <a:endParaRPr/>
          </a:p>
        </p:txBody>
      </p:sp>
      <p:sp>
        <p:nvSpPr>
          <p:cNvPr id="191" name="Google Shape;191;p15"/>
          <p:cNvSpPr txBox="1"/>
          <p:nvPr/>
        </p:nvSpPr>
        <p:spPr>
          <a:xfrm>
            <a:off x="304800" y="3409321"/>
            <a:ext cx="13258800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Hay solo siete pasajes en el Nuevo Testamento en los que leemos que alguien fue bautizado en el Espíritu Santo. (4 están relacionados con </a:t>
            </a:r>
            <a:r>
              <a:rPr lang="es-ES" sz="4800" u="sng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Juan el Bautista</a:t>
            </a:r>
            <a:r>
              <a:rPr lang="es-ES" sz="48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, 2 con </a:t>
            </a:r>
            <a:r>
              <a:rPr lang="es-ES" sz="4800" u="sng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Pentecostés</a:t>
            </a:r>
            <a:r>
              <a:rPr lang="es-ES" sz="48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y 1 con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u="sng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las epístolas de Pablo</a:t>
            </a:r>
            <a:r>
              <a:rPr lang="es-ES" sz="48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) </a:t>
            </a:r>
            <a:endParaRPr sz="48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16"/>
          <p:cNvPicPr preferRelativeResize="0"/>
          <p:nvPr/>
        </p:nvPicPr>
        <p:blipFill rotWithShape="1">
          <a:blip r:embed="rId3">
            <a:alphaModFix/>
          </a:blip>
          <a:srcRect t="12000" b="12000"/>
          <a:stretch/>
        </p:blipFill>
        <p:spPr>
          <a:xfrm>
            <a:off x="-1" y="-8129"/>
            <a:ext cx="18288000" cy="1026160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6"/>
          <p:cNvSpPr/>
          <p:nvPr/>
        </p:nvSpPr>
        <p:spPr>
          <a:xfrm>
            <a:off x="400112" y="460985"/>
            <a:ext cx="17487767" cy="9406915"/>
          </a:xfrm>
          <a:custGeom>
            <a:avLst/>
            <a:gdLst/>
            <a:ahLst/>
            <a:cxnLst/>
            <a:rect l="l" t="t" r="r" b="b"/>
            <a:pathLst>
              <a:path w="5915615" h="2984928" extrusionOk="0">
                <a:moveTo>
                  <a:pt x="0" y="0"/>
                </a:moveTo>
                <a:lnTo>
                  <a:pt x="5915615" y="0"/>
                </a:lnTo>
                <a:lnTo>
                  <a:pt x="5915615" y="2984928"/>
                </a:lnTo>
                <a:lnTo>
                  <a:pt x="0" y="2984928"/>
                </a:lnTo>
                <a:close/>
              </a:path>
            </a:pathLst>
          </a:custGeom>
          <a:solidFill>
            <a:srgbClr val="000000">
              <a:alpha val="64705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198" name="Google Shape;198;p16"/>
          <p:cNvSpPr txBox="1"/>
          <p:nvPr/>
        </p:nvSpPr>
        <p:spPr>
          <a:xfrm>
            <a:off x="761995" y="723900"/>
            <a:ext cx="16764000" cy="391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 b="1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Mateo 3:11</a:t>
            </a:r>
            <a:r>
              <a:rPr lang="es-ES" sz="5400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 Yo a la verdad os bautizo en agua para arrepentimiento; pero el que viene tras mí, cuyo calzado yo no soy digno de llevar, es más poderoso que yo; él </a:t>
            </a:r>
            <a:r>
              <a:rPr lang="es-ES" sz="5400" i="1" u="sng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os bautizará en Espíritu Santo</a:t>
            </a:r>
            <a:r>
              <a:rPr lang="es-ES" sz="5400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 y fuego. </a:t>
            </a:r>
            <a:endParaRPr sz="6000" dirty="0">
              <a:solidFill>
                <a:schemeClr val="lt1"/>
              </a:solidFill>
              <a:latin typeface="Avenir Book" panose="02000503020000020003" pitchFamily="2" charset="0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99" name="Google Shape;199;p16"/>
          <p:cNvSpPr txBox="1"/>
          <p:nvPr/>
        </p:nvSpPr>
        <p:spPr>
          <a:xfrm>
            <a:off x="600555" y="6570649"/>
            <a:ext cx="17287324" cy="2428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600" b="1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Mr. 1:8</a:t>
            </a:r>
            <a:r>
              <a:rPr lang="es-ES" sz="6600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 Yo a la verdad os he bautizado con agua; pero él </a:t>
            </a:r>
            <a:r>
              <a:rPr lang="es-ES" sz="6600" i="1" u="sng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os bautizará con Espíritu Santo.</a:t>
            </a:r>
            <a:endParaRPr sz="7200" dirty="0">
              <a:solidFill>
                <a:schemeClr val="lt1"/>
              </a:solidFill>
              <a:latin typeface="Avenir Book" panose="02000503020000020003" pitchFamily="2" charset="0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17"/>
          <p:cNvPicPr preferRelativeResize="0"/>
          <p:nvPr/>
        </p:nvPicPr>
        <p:blipFill rotWithShape="1">
          <a:blip r:embed="rId3">
            <a:alphaModFix/>
          </a:blip>
          <a:srcRect t="12000" b="12000"/>
          <a:stretch/>
        </p:blipFill>
        <p:spPr>
          <a:xfrm>
            <a:off x="0" y="-8130"/>
            <a:ext cx="18288000" cy="10261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7"/>
          <p:cNvSpPr/>
          <p:nvPr/>
        </p:nvSpPr>
        <p:spPr>
          <a:xfrm>
            <a:off x="400112" y="460985"/>
            <a:ext cx="17487767" cy="9406915"/>
          </a:xfrm>
          <a:custGeom>
            <a:avLst/>
            <a:gdLst/>
            <a:ahLst/>
            <a:cxnLst/>
            <a:rect l="l" t="t" r="r" b="b"/>
            <a:pathLst>
              <a:path w="5915615" h="2984928" extrusionOk="0">
                <a:moveTo>
                  <a:pt x="0" y="0"/>
                </a:moveTo>
                <a:lnTo>
                  <a:pt x="5915615" y="0"/>
                </a:lnTo>
                <a:lnTo>
                  <a:pt x="5915615" y="2984928"/>
                </a:lnTo>
                <a:lnTo>
                  <a:pt x="0" y="2984928"/>
                </a:lnTo>
                <a:close/>
              </a:path>
            </a:pathLst>
          </a:custGeom>
          <a:solidFill>
            <a:srgbClr val="000000">
              <a:alpha val="64705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206" name="Google Shape;206;p17"/>
          <p:cNvSpPr txBox="1"/>
          <p:nvPr/>
        </p:nvSpPr>
        <p:spPr>
          <a:xfrm>
            <a:off x="685800" y="466797"/>
            <a:ext cx="17075258" cy="4870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 b="1" dirty="0" err="1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Lc</a:t>
            </a:r>
            <a:r>
              <a:rPr lang="es-ES" sz="5400" b="1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. 3:16</a:t>
            </a:r>
            <a:r>
              <a:rPr lang="es-ES" sz="5400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 respondió Juan, diciendo a todos: Yo a la verdad os bautizo en agua; pero viene uno más poderoso que yo, de quien no soy digno de desatar la correa de su calzado; él </a:t>
            </a:r>
            <a:r>
              <a:rPr lang="es-ES" sz="5400" i="1" u="sng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os bautizará en Espíritu Santo </a:t>
            </a:r>
            <a:r>
              <a:rPr lang="es-ES" sz="5400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y fuego. </a:t>
            </a:r>
            <a:endParaRPr sz="6000" dirty="0">
              <a:solidFill>
                <a:schemeClr val="lt1"/>
              </a:solidFill>
              <a:latin typeface="Avenir Book" panose="02000503020000020003" pitchFamily="2" charset="0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07" name="Google Shape;207;p17"/>
          <p:cNvSpPr txBox="1"/>
          <p:nvPr/>
        </p:nvSpPr>
        <p:spPr>
          <a:xfrm>
            <a:off x="577311" y="6080474"/>
            <a:ext cx="17075257" cy="3490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b="1" dirty="0" err="1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Jn</a:t>
            </a:r>
            <a:r>
              <a:rPr lang="es-ES" sz="4800" b="1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. 1:33</a:t>
            </a:r>
            <a:r>
              <a:rPr lang="es-ES" sz="4800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 Y yo no le conocía; pero el que me envió a bautizar con agua, aquel me dijo: Sobre quien veas descender el Espíritu y que permanece sobre él, ese es el que </a:t>
            </a:r>
            <a:r>
              <a:rPr lang="es-ES" sz="4800" i="1" u="sng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bautiza con el Espíritu Santo.</a:t>
            </a:r>
            <a:endParaRPr sz="5400" dirty="0">
              <a:solidFill>
                <a:schemeClr val="lt1"/>
              </a:solidFill>
              <a:latin typeface="Avenir Book" panose="02000503020000020003" pitchFamily="2" charset="0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8"/>
          <p:cNvPicPr preferRelativeResize="0"/>
          <p:nvPr/>
        </p:nvPicPr>
        <p:blipFill rotWithShape="1">
          <a:blip r:embed="rId3">
            <a:alphaModFix/>
          </a:blip>
          <a:srcRect t="12000" b="12000"/>
          <a:stretch/>
        </p:blipFill>
        <p:spPr>
          <a:xfrm>
            <a:off x="0" y="-8130"/>
            <a:ext cx="18288000" cy="1026160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8"/>
          <p:cNvSpPr/>
          <p:nvPr/>
        </p:nvSpPr>
        <p:spPr>
          <a:xfrm>
            <a:off x="400112" y="460985"/>
            <a:ext cx="17487767" cy="9406915"/>
          </a:xfrm>
          <a:custGeom>
            <a:avLst/>
            <a:gdLst/>
            <a:ahLst/>
            <a:cxnLst/>
            <a:rect l="l" t="t" r="r" b="b"/>
            <a:pathLst>
              <a:path w="5915615" h="2984928" extrusionOk="0">
                <a:moveTo>
                  <a:pt x="0" y="0"/>
                </a:moveTo>
                <a:lnTo>
                  <a:pt x="5915615" y="0"/>
                </a:lnTo>
                <a:lnTo>
                  <a:pt x="5915615" y="2984928"/>
                </a:lnTo>
                <a:lnTo>
                  <a:pt x="0" y="2984928"/>
                </a:lnTo>
                <a:close/>
              </a:path>
            </a:pathLst>
          </a:custGeom>
          <a:solidFill>
            <a:srgbClr val="000000">
              <a:alpha val="64705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214" name="Google Shape;214;p18"/>
          <p:cNvSpPr txBox="1"/>
          <p:nvPr/>
        </p:nvSpPr>
        <p:spPr>
          <a:xfrm>
            <a:off x="619151" y="572713"/>
            <a:ext cx="17049688" cy="9047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600" b="1" dirty="0" err="1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Hch</a:t>
            </a:r>
            <a:r>
              <a:rPr lang="es-ES" sz="4600" b="1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. 1:5</a:t>
            </a:r>
            <a:r>
              <a:rPr lang="es-ES" sz="4600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 Porque Juan ciertamente bautizó con agua, más vosotros </a:t>
            </a:r>
            <a:r>
              <a:rPr lang="es-ES" sz="4600" i="1" u="sng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seréis bautizados con el Espíritu Santo</a:t>
            </a:r>
            <a:r>
              <a:rPr lang="es-ES" sz="4600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 dentro de no muchos días.</a:t>
            </a:r>
            <a:endParaRPr sz="4600" dirty="0">
              <a:solidFill>
                <a:schemeClr val="lt1"/>
              </a:solidFill>
              <a:latin typeface="Avenir Book" panose="02000503020000020003" pitchFamily="2" charset="0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600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 </a:t>
            </a:r>
            <a:endParaRPr sz="4600" dirty="0">
              <a:solidFill>
                <a:schemeClr val="lt1"/>
              </a:solidFill>
              <a:latin typeface="Avenir Book" panose="02000503020000020003" pitchFamily="2" charset="0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600" b="1" dirty="0" err="1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Hch</a:t>
            </a:r>
            <a:r>
              <a:rPr lang="es-ES" sz="4600" b="1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. 11:16</a:t>
            </a:r>
            <a:r>
              <a:rPr lang="es-ES" sz="4600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 Entonces me acordé de lo dicho por el Señor, cuando dijo: Juan ciertamente bautizó en agua, más vosotros </a:t>
            </a:r>
            <a:r>
              <a:rPr lang="es-ES" sz="4600" i="1" u="sng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seréis bautizados con el Espíritu Santo</a:t>
            </a:r>
            <a:r>
              <a:rPr lang="es-ES" sz="4600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.</a:t>
            </a:r>
            <a:endParaRPr sz="4600" dirty="0">
              <a:solidFill>
                <a:schemeClr val="lt1"/>
              </a:solidFill>
              <a:latin typeface="Avenir Book" panose="02000503020000020003" pitchFamily="2" charset="0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600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 </a:t>
            </a:r>
            <a:endParaRPr sz="4600" dirty="0">
              <a:solidFill>
                <a:schemeClr val="lt1"/>
              </a:solidFill>
              <a:latin typeface="Avenir Book" panose="02000503020000020003" pitchFamily="2" charset="0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600" b="1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1ª Co. 12:13</a:t>
            </a:r>
            <a:r>
              <a:rPr lang="es-ES" sz="4600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 Porque </a:t>
            </a:r>
            <a:r>
              <a:rPr lang="es-ES" sz="4600" i="1" u="sng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por un solo Espíritu fuimos todos bautizados</a:t>
            </a:r>
            <a:r>
              <a:rPr lang="es-ES" sz="4600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 en un cuerpo, sean judíos o griegos, sean esclavos o libres; y a todos se nos dio a beber de un mismo Espíritu.</a:t>
            </a:r>
            <a:endParaRPr sz="4600" dirty="0">
              <a:solidFill>
                <a:schemeClr val="lt1"/>
              </a:solidFill>
              <a:latin typeface="Avenir Book" panose="02000503020000020003" pitchFamily="2" charset="0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7215"/>
            <a:ext cx="18288000" cy="10259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09" y="1"/>
            <a:ext cx="18263191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D2C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"/>
          <p:cNvSpPr/>
          <p:nvPr/>
        </p:nvSpPr>
        <p:spPr>
          <a:xfrm>
            <a:off x="14173200" y="-22321"/>
            <a:ext cx="450526" cy="10353967"/>
          </a:xfrm>
          <a:custGeom>
            <a:avLst/>
            <a:gdLst/>
            <a:ahLst/>
            <a:cxnLst/>
            <a:rect l="l" t="t" r="r" b="b"/>
            <a:pathLst>
              <a:path w="152400" h="3479800" extrusionOk="0">
                <a:moveTo>
                  <a:pt x="0" y="0"/>
                </a:moveTo>
                <a:lnTo>
                  <a:pt x="152400" y="0"/>
                </a:lnTo>
                <a:lnTo>
                  <a:pt x="152400" y="3479800"/>
                </a:lnTo>
                <a:lnTo>
                  <a:pt x="0" y="3479800"/>
                </a:lnTo>
                <a:close/>
              </a:path>
            </a:pathLst>
          </a:custGeom>
          <a:solidFill>
            <a:srgbClr val="BBB6AD">
              <a:alpha val="62352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230" name="Google Shape;230;p21"/>
          <p:cNvSpPr/>
          <p:nvPr/>
        </p:nvSpPr>
        <p:spPr>
          <a:xfrm rot="5400000">
            <a:off x="9154104" y="4929400"/>
            <a:ext cx="10264680" cy="450525"/>
          </a:xfrm>
          <a:custGeom>
            <a:avLst/>
            <a:gdLst/>
            <a:ahLst/>
            <a:cxnLst/>
            <a:rect l="l" t="t" r="r" b="b"/>
            <a:pathLst>
              <a:path w="3752726" h="152400" extrusionOk="0">
                <a:moveTo>
                  <a:pt x="0" y="0"/>
                </a:moveTo>
                <a:lnTo>
                  <a:pt x="3752726" y="0"/>
                </a:lnTo>
                <a:lnTo>
                  <a:pt x="3752726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89897A">
              <a:alpha val="57254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pic>
        <p:nvPicPr>
          <p:cNvPr id="231" name="Google Shape;231;p21"/>
          <p:cNvPicPr preferRelativeResize="0"/>
          <p:nvPr/>
        </p:nvPicPr>
        <p:blipFill rotWithShape="1">
          <a:blip r:embed="rId3">
            <a:alphaModFix/>
          </a:blip>
          <a:srcRect l="25621" r="25621"/>
          <a:stretch/>
        </p:blipFill>
        <p:spPr>
          <a:xfrm>
            <a:off x="14270063" y="-22321"/>
            <a:ext cx="4038601" cy="1035396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1"/>
          <p:cNvSpPr txBox="1"/>
          <p:nvPr/>
        </p:nvSpPr>
        <p:spPr>
          <a:xfrm>
            <a:off x="166607" y="192803"/>
            <a:ext cx="13782555" cy="9587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El día de Pentecostés fue </a:t>
            </a:r>
            <a:r>
              <a:rPr lang="es-ES" sz="5400" i="1" u="sng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el punto de transición</a:t>
            </a:r>
            <a:r>
              <a:rPr lang="es-ES" sz="5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entre la obra y ministerio del Espíritu Santo en el antiguo pacto y su obra y ministerio en el nuevo pacto.  </a:t>
            </a:r>
            <a:endParaRPr dirty="0"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Aunque los discípulos tuvieron una «segunda experiencia» del Espíritu Santo, no hay que tomarlo como un modelo para nosotros, porque </a:t>
            </a:r>
            <a:r>
              <a:rPr lang="es-ES" sz="5400" i="1" u="sng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nosotros NO estamos viviendo en un tiempo de transición</a:t>
            </a:r>
            <a:r>
              <a:rPr lang="es-ES" sz="5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en la obra del Espíritu Santo. 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D2C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2"/>
          <p:cNvSpPr/>
          <p:nvPr/>
        </p:nvSpPr>
        <p:spPr>
          <a:xfrm>
            <a:off x="14173200" y="-22321"/>
            <a:ext cx="450526" cy="10353967"/>
          </a:xfrm>
          <a:custGeom>
            <a:avLst/>
            <a:gdLst/>
            <a:ahLst/>
            <a:cxnLst/>
            <a:rect l="l" t="t" r="r" b="b"/>
            <a:pathLst>
              <a:path w="152400" h="3479800" extrusionOk="0">
                <a:moveTo>
                  <a:pt x="0" y="0"/>
                </a:moveTo>
                <a:lnTo>
                  <a:pt x="152400" y="0"/>
                </a:lnTo>
                <a:lnTo>
                  <a:pt x="152400" y="3479800"/>
                </a:lnTo>
                <a:lnTo>
                  <a:pt x="0" y="3479800"/>
                </a:lnTo>
                <a:close/>
              </a:path>
            </a:pathLst>
          </a:custGeom>
          <a:solidFill>
            <a:srgbClr val="BBB6AD">
              <a:alpha val="62352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238" name="Google Shape;238;p22"/>
          <p:cNvSpPr/>
          <p:nvPr/>
        </p:nvSpPr>
        <p:spPr>
          <a:xfrm rot="5400000">
            <a:off x="9154104" y="4929400"/>
            <a:ext cx="10264680" cy="450525"/>
          </a:xfrm>
          <a:custGeom>
            <a:avLst/>
            <a:gdLst/>
            <a:ahLst/>
            <a:cxnLst/>
            <a:rect l="l" t="t" r="r" b="b"/>
            <a:pathLst>
              <a:path w="3752726" h="152400" extrusionOk="0">
                <a:moveTo>
                  <a:pt x="0" y="0"/>
                </a:moveTo>
                <a:lnTo>
                  <a:pt x="3752726" y="0"/>
                </a:lnTo>
                <a:lnTo>
                  <a:pt x="3752726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89897A">
              <a:alpha val="57254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pic>
        <p:nvPicPr>
          <p:cNvPr id="239" name="Google Shape;239;p22"/>
          <p:cNvPicPr preferRelativeResize="0"/>
          <p:nvPr/>
        </p:nvPicPr>
        <p:blipFill rotWithShape="1">
          <a:blip r:embed="rId3">
            <a:alphaModFix/>
          </a:blip>
          <a:srcRect l="20746" r="20746"/>
          <a:stretch/>
        </p:blipFill>
        <p:spPr>
          <a:xfrm>
            <a:off x="14270063" y="-22321"/>
            <a:ext cx="4038600" cy="10353966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2"/>
          <p:cNvSpPr txBox="1"/>
          <p:nvPr/>
        </p:nvSpPr>
        <p:spPr>
          <a:xfrm>
            <a:off x="266136" y="35613"/>
            <a:ext cx="13526064" cy="909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 </a:t>
            </a:r>
            <a:endParaRPr dirty="0"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La frase «bautismo por el Espíritu Santo» es una frase que los autores del Nuevo Testamento usaron acerca del poder que venía del Espíritu Santo en el nuevo pacto. </a:t>
            </a:r>
            <a:endParaRPr dirty="0"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Sucedió en </a:t>
            </a:r>
            <a:r>
              <a:rPr lang="es-ES" sz="5400" u="sng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Pentecostés</a:t>
            </a:r>
            <a:r>
              <a:rPr lang="es-ES" sz="5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para los discípulos y sucedió </a:t>
            </a:r>
            <a:r>
              <a:rPr lang="es-ES" sz="5400" u="sng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en la conversión</a:t>
            </a:r>
            <a:r>
              <a:rPr lang="es-ES" sz="5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para nosotros.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D2C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3"/>
          <p:cNvSpPr/>
          <p:nvPr/>
        </p:nvSpPr>
        <p:spPr>
          <a:xfrm>
            <a:off x="14173200" y="-22321"/>
            <a:ext cx="450526" cy="10353967"/>
          </a:xfrm>
          <a:custGeom>
            <a:avLst/>
            <a:gdLst/>
            <a:ahLst/>
            <a:cxnLst/>
            <a:rect l="l" t="t" r="r" b="b"/>
            <a:pathLst>
              <a:path w="152400" h="3479800" extrusionOk="0">
                <a:moveTo>
                  <a:pt x="0" y="0"/>
                </a:moveTo>
                <a:lnTo>
                  <a:pt x="152400" y="0"/>
                </a:lnTo>
                <a:lnTo>
                  <a:pt x="152400" y="3479800"/>
                </a:lnTo>
                <a:lnTo>
                  <a:pt x="0" y="3479800"/>
                </a:lnTo>
                <a:close/>
              </a:path>
            </a:pathLst>
          </a:custGeom>
          <a:solidFill>
            <a:srgbClr val="BBB6AD">
              <a:alpha val="62352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246" name="Google Shape;246;p23"/>
          <p:cNvSpPr/>
          <p:nvPr/>
        </p:nvSpPr>
        <p:spPr>
          <a:xfrm rot="5400000">
            <a:off x="9154104" y="4929400"/>
            <a:ext cx="10264680" cy="450525"/>
          </a:xfrm>
          <a:custGeom>
            <a:avLst/>
            <a:gdLst/>
            <a:ahLst/>
            <a:cxnLst/>
            <a:rect l="l" t="t" r="r" b="b"/>
            <a:pathLst>
              <a:path w="3752726" h="152400" extrusionOk="0">
                <a:moveTo>
                  <a:pt x="0" y="0"/>
                </a:moveTo>
                <a:lnTo>
                  <a:pt x="3752726" y="0"/>
                </a:lnTo>
                <a:lnTo>
                  <a:pt x="3752726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89897A">
              <a:alpha val="57254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247" name="Google Shape;247;p23"/>
          <p:cNvSpPr txBox="1"/>
          <p:nvPr/>
        </p:nvSpPr>
        <p:spPr>
          <a:xfrm>
            <a:off x="211163" y="571500"/>
            <a:ext cx="16078200" cy="1821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481"/>
              </a:lnSpc>
              <a:spcBef>
                <a:spcPts val="0"/>
              </a:spcBef>
              <a:spcAft>
                <a:spcPts val="0"/>
              </a:spcAft>
              <a:buClr>
                <a:srgbClr val="FFCFA2"/>
              </a:buClr>
              <a:buSzPts val="5400"/>
              <a:buFont typeface="Martel Sans"/>
              <a:buNone/>
            </a:pPr>
            <a:r>
              <a:rPr lang="es-ES" sz="5400" b="1" i="0" u="none" strike="noStrike" cap="none">
                <a:solidFill>
                  <a:srgbClr val="FFCFA2"/>
                </a:solidFill>
                <a:latin typeface="Martel Sans"/>
                <a:ea typeface="Martel Sans"/>
                <a:cs typeface="Martel Sans"/>
                <a:sym typeface="Martel Sans"/>
              </a:rPr>
              <a:t>C. ¿</a:t>
            </a:r>
            <a:r>
              <a:rPr lang="es-ES" sz="5400" b="1">
                <a:solidFill>
                  <a:srgbClr val="FFCFA2"/>
                </a:solidFill>
                <a:latin typeface="Martel Sans"/>
                <a:ea typeface="Martel Sans"/>
                <a:cs typeface="Martel Sans"/>
                <a:sym typeface="Martel Sans"/>
              </a:rPr>
              <a:t>Cómo debemos entender la segunda</a:t>
            </a:r>
            <a:endParaRPr/>
          </a:p>
          <a:p>
            <a:pPr marL="0" marR="0" lvl="0" indent="0" algn="l" rtl="0">
              <a:lnSpc>
                <a:spcPct val="131481"/>
              </a:lnSpc>
              <a:spcBef>
                <a:spcPts val="0"/>
              </a:spcBef>
              <a:spcAft>
                <a:spcPts val="0"/>
              </a:spcAft>
              <a:buClr>
                <a:srgbClr val="FFCFA2"/>
              </a:buClr>
              <a:buSzPts val="5400"/>
              <a:buFont typeface="Martel Sans"/>
              <a:buNone/>
            </a:pPr>
            <a:r>
              <a:rPr lang="es-ES" sz="5400" b="1">
                <a:solidFill>
                  <a:srgbClr val="FFCFA2"/>
                </a:solidFill>
                <a:latin typeface="Martel Sans"/>
                <a:ea typeface="Martel Sans"/>
                <a:cs typeface="Martel Sans"/>
                <a:sym typeface="Martel Sans"/>
              </a:rPr>
              <a:t>experiencia en Hechos? </a:t>
            </a:r>
            <a:endParaRPr sz="5400" b="1" i="0" u="none" strike="noStrike" cap="none">
              <a:solidFill>
                <a:srgbClr val="FFCFA2"/>
              </a:solidFill>
              <a:latin typeface="Martel Sans"/>
              <a:ea typeface="Martel Sans"/>
              <a:cs typeface="Martel Sans"/>
              <a:sym typeface="Martel Sans"/>
            </a:endParaRPr>
          </a:p>
        </p:txBody>
      </p:sp>
      <p:pic>
        <p:nvPicPr>
          <p:cNvPr id="248" name="Google Shape;248;p23"/>
          <p:cNvPicPr preferRelativeResize="0"/>
          <p:nvPr/>
        </p:nvPicPr>
        <p:blipFill rotWithShape="1">
          <a:blip r:embed="rId3">
            <a:alphaModFix/>
          </a:blip>
          <a:srcRect l="24003" r="24008"/>
          <a:stretch/>
        </p:blipFill>
        <p:spPr>
          <a:xfrm flipH="1">
            <a:off x="14270063" y="-22321"/>
            <a:ext cx="4038599" cy="10353967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3"/>
          <p:cNvSpPr txBox="1"/>
          <p:nvPr/>
        </p:nvSpPr>
        <p:spPr>
          <a:xfrm>
            <a:off x="211163" y="3238500"/>
            <a:ext cx="13737999" cy="6720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Hechos 8 (</a:t>
            </a:r>
            <a:r>
              <a:rPr lang="es-ES" sz="5400" u="sng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Espíritu Santo en Samaria</a:t>
            </a:r>
            <a:r>
              <a:rPr lang="es-ES" sz="5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)</a:t>
            </a:r>
            <a:endParaRPr dirty="0"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 </a:t>
            </a:r>
            <a:endParaRPr dirty="0"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En hechos 8 sucedió una especie de </a:t>
            </a:r>
            <a:r>
              <a:rPr lang="es-ES" sz="5400" i="1" u="sng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pentecostés samaritano</a:t>
            </a:r>
            <a:r>
              <a:rPr lang="es-ES" sz="5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 Un derramamiento especial del Espíritu Santo sobre las personas de Samaria para mostrar que </a:t>
            </a:r>
            <a:r>
              <a:rPr lang="es-ES" sz="5400" u="sng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la salvación no era exclusivamente para los judíos.  </a:t>
            </a:r>
            <a:endParaRPr sz="5400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5C5F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/>
          <p:nvPr/>
        </p:nvSpPr>
        <p:spPr>
          <a:xfrm>
            <a:off x="10867958" y="8102147"/>
            <a:ext cx="7251107" cy="971819"/>
          </a:xfrm>
          <a:custGeom>
            <a:avLst/>
            <a:gdLst/>
            <a:ahLst/>
            <a:cxnLst/>
            <a:rect l="l" t="t" r="r" b="b"/>
            <a:pathLst>
              <a:path w="3405429" h="354522" extrusionOk="0">
                <a:moveTo>
                  <a:pt x="0" y="0"/>
                </a:moveTo>
                <a:lnTo>
                  <a:pt x="3405429" y="0"/>
                </a:lnTo>
                <a:lnTo>
                  <a:pt x="3405429" y="354522"/>
                </a:lnTo>
                <a:lnTo>
                  <a:pt x="0" y="354522"/>
                </a:lnTo>
                <a:close/>
              </a:path>
            </a:pathLst>
          </a:custGeom>
          <a:solidFill>
            <a:srgbClr val="89897A">
              <a:alpha val="57254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pic>
        <p:nvPicPr>
          <p:cNvPr id="110" name="Google Shape;11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0796" y="1031631"/>
            <a:ext cx="6325433" cy="8042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07317" y="858671"/>
            <a:ext cx="3720557" cy="205405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5"/>
          <p:cNvSpPr txBox="1"/>
          <p:nvPr/>
        </p:nvSpPr>
        <p:spPr>
          <a:xfrm>
            <a:off x="308777" y="3836254"/>
            <a:ext cx="11161260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1" i="0" u="none" strike="noStrike" cap="none">
                <a:solidFill>
                  <a:srgbClr val="FAF7EF"/>
                </a:solidFill>
                <a:latin typeface="Martel Sans"/>
                <a:ea typeface="Martel Sans"/>
                <a:cs typeface="Martel Sans"/>
                <a:sym typeface="Martel Sans"/>
              </a:rPr>
              <a:t>39. EL BAUTISMO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1">
                <a:solidFill>
                  <a:srgbClr val="FAF7EF"/>
                </a:solidFill>
                <a:latin typeface="Martel Sans"/>
                <a:ea typeface="Martel Sans"/>
                <a:cs typeface="Martel Sans"/>
                <a:sym typeface="Martel Sans"/>
              </a:rPr>
              <a:t>Y LA LLENURA DEL ESPIRITU</a:t>
            </a:r>
            <a:endParaRPr/>
          </a:p>
        </p:txBody>
      </p:sp>
      <p:sp>
        <p:nvSpPr>
          <p:cNvPr id="113" name="Google Shape;113;p5"/>
          <p:cNvSpPr txBox="1"/>
          <p:nvPr/>
        </p:nvSpPr>
        <p:spPr>
          <a:xfrm>
            <a:off x="344940" y="6042626"/>
            <a:ext cx="9027660" cy="563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41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>
                <a:solidFill>
                  <a:srgbClr val="FAF7EF"/>
                </a:solidFill>
                <a:latin typeface="Martel"/>
                <a:ea typeface="Martel"/>
                <a:cs typeface="Martel"/>
                <a:sym typeface="Martel"/>
              </a:rPr>
              <a:t>SEMINARIO DE TEOLOGÍA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3698CAF-B1C9-F40D-C10A-34A81DBF0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58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D2C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4"/>
          <p:cNvSpPr/>
          <p:nvPr/>
        </p:nvSpPr>
        <p:spPr>
          <a:xfrm>
            <a:off x="14173200" y="-22321"/>
            <a:ext cx="450526" cy="10353967"/>
          </a:xfrm>
          <a:custGeom>
            <a:avLst/>
            <a:gdLst/>
            <a:ahLst/>
            <a:cxnLst/>
            <a:rect l="l" t="t" r="r" b="b"/>
            <a:pathLst>
              <a:path w="152400" h="3479800" extrusionOk="0">
                <a:moveTo>
                  <a:pt x="0" y="0"/>
                </a:moveTo>
                <a:lnTo>
                  <a:pt x="152400" y="0"/>
                </a:lnTo>
                <a:lnTo>
                  <a:pt x="152400" y="3479800"/>
                </a:lnTo>
                <a:lnTo>
                  <a:pt x="0" y="3479800"/>
                </a:lnTo>
                <a:close/>
              </a:path>
            </a:pathLst>
          </a:custGeom>
          <a:solidFill>
            <a:srgbClr val="BBB6AD">
              <a:alpha val="62352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255" name="Google Shape;255;p24"/>
          <p:cNvSpPr/>
          <p:nvPr/>
        </p:nvSpPr>
        <p:spPr>
          <a:xfrm rot="5400000">
            <a:off x="9154104" y="4929400"/>
            <a:ext cx="10264680" cy="450525"/>
          </a:xfrm>
          <a:custGeom>
            <a:avLst/>
            <a:gdLst/>
            <a:ahLst/>
            <a:cxnLst/>
            <a:rect l="l" t="t" r="r" b="b"/>
            <a:pathLst>
              <a:path w="3752726" h="152400" extrusionOk="0">
                <a:moveTo>
                  <a:pt x="0" y="0"/>
                </a:moveTo>
                <a:lnTo>
                  <a:pt x="3752726" y="0"/>
                </a:lnTo>
                <a:lnTo>
                  <a:pt x="3752726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89897A">
              <a:alpha val="57254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pic>
        <p:nvPicPr>
          <p:cNvPr id="256" name="Google Shape;256;p24"/>
          <p:cNvPicPr preferRelativeResize="0"/>
          <p:nvPr/>
        </p:nvPicPr>
        <p:blipFill rotWithShape="1">
          <a:blip r:embed="rId3">
            <a:alphaModFix/>
          </a:blip>
          <a:srcRect l="27874" r="27874"/>
          <a:stretch/>
        </p:blipFill>
        <p:spPr>
          <a:xfrm>
            <a:off x="14270063" y="-22321"/>
            <a:ext cx="4038599" cy="1035396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4"/>
          <p:cNvSpPr txBox="1"/>
          <p:nvPr/>
        </p:nvSpPr>
        <p:spPr>
          <a:xfrm>
            <a:off x="231374" y="745783"/>
            <a:ext cx="13717788" cy="881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Hechos 10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(</a:t>
            </a:r>
            <a:r>
              <a:rPr lang="es-ES" sz="5400" u="sng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Espíritu Santo con la familia de Cornelio</a:t>
            </a:r>
            <a:r>
              <a:rPr lang="es-ES" sz="5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)</a:t>
            </a:r>
            <a:endParaRPr sz="1600" dirty="0"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 </a:t>
            </a:r>
            <a:endParaRPr sz="1600" dirty="0"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No está claro que Cornelio fuese salvo antes de la llegada de Pedro. Cornelio y su familia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 u="sng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no habían creído en la muerte y resurrección de Cristo</a:t>
            </a:r>
            <a:r>
              <a:rPr lang="es-ES" sz="5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 </a:t>
            </a:r>
            <a:endParaRPr sz="1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C1C169E-6DFC-78D9-25B9-958BCCD00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30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D2C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5"/>
          <p:cNvSpPr/>
          <p:nvPr/>
        </p:nvSpPr>
        <p:spPr>
          <a:xfrm>
            <a:off x="12034675" y="-22321"/>
            <a:ext cx="450342" cy="10352405"/>
          </a:xfrm>
          <a:custGeom>
            <a:avLst/>
            <a:gdLst/>
            <a:ahLst/>
            <a:cxnLst/>
            <a:rect l="l" t="t" r="r" b="b"/>
            <a:pathLst>
              <a:path w="152400" h="3479800" extrusionOk="0">
                <a:moveTo>
                  <a:pt x="0" y="0"/>
                </a:moveTo>
                <a:lnTo>
                  <a:pt x="152400" y="0"/>
                </a:lnTo>
                <a:lnTo>
                  <a:pt x="152400" y="3479800"/>
                </a:lnTo>
                <a:lnTo>
                  <a:pt x="0" y="3479800"/>
                </a:lnTo>
                <a:close/>
              </a:path>
            </a:pathLst>
          </a:custGeom>
          <a:solidFill>
            <a:srgbClr val="BBB6AD">
              <a:alpha val="62352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263" name="Google Shape;263;p25"/>
          <p:cNvSpPr/>
          <p:nvPr/>
        </p:nvSpPr>
        <p:spPr>
          <a:xfrm rot="5400000">
            <a:off x="6986232" y="4929492"/>
            <a:ext cx="10263706" cy="450342"/>
          </a:xfrm>
          <a:custGeom>
            <a:avLst/>
            <a:gdLst/>
            <a:ahLst/>
            <a:cxnLst/>
            <a:rect l="l" t="t" r="r" b="b"/>
            <a:pathLst>
              <a:path w="3752726" h="152400" extrusionOk="0">
                <a:moveTo>
                  <a:pt x="0" y="0"/>
                </a:moveTo>
                <a:lnTo>
                  <a:pt x="3752726" y="0"/>
                </a:lnTo>
                <a:lnTo>
                  <a:pt x="3752726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89897A">
              <a:alpha val="57254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pic>
        <p:nvPicPr>
          <p:cNvPr id="264" name="Google Shape;264;p25"/>
          <p:cNvPicPr preferRelativeResize="0"/>
          <p:nvPr/>
        </p:nvPicPr>
        <p:blipFill rotWithShape="1">
          <a:blip r:embed="rId3">
            <a:alphaModFix/>
          </a:blip>
          <a:srcRect r="11394"/>
          <a:stretch/>
        </p:blipFill>
        <p:spPr>
          <a:xfrm>
            <a:off x="12198381" y="-22325"/>
            <a:ext cx="6110300" cy="10353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5"/>
          <p:cNvSpPr txBox="1"/>
          <p:nvPr/>
        </p:nvSpPr>
        <p:spPr>
          <a:xfrm>
            <a:off x="0" y="860418"/>
            <a:ext cx="11892914" cy="8586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Hechos 19 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(</a:t>
            </a:r>
            <a:r>
              <a:rPr lang="es-ES" sz="4800" u="sng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Espíritu Santo con los </a:t>
            </a:r>
            <a:r>
              <a:rPr lang="es-ES" sz="4800" u="sng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discípulosde</a:t>
            </a:r>
            <a:r>
              <a:rPr lang="es-ES" sz="4800" u="sng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Éfeso</a:t>
            </a:r>
            <a:r>
              <a:rPr lang="es-ES" sz="48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)</a:t>
            </a:r>
            <a:endParaRPr sz="1800" dirty="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 </a:t>
            </a:r>
            <a:endParaRPr sz="1800" dirty="0"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Personas que </a:t>
            </a:r>
            <a:r>
              <a:rPr lang="es-ES" sz="4800" u="sng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no habían oído en realidad acerca del evangelio de la salvación por medio de Cristo</a:t>
            </a:r>
            <a:r>
              <a:rPr lang="es-ES" sz="48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 Ellos </a:t>
            </a:r>
            <a:r>
              <a:rPr lang="es-ES" sz="4800" u="sng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habían sido bautizados con el bautismo de Juan el Bautista</a:t>
            </a:r>
            <a:r>
              <a:rPr lang="es-ES" sz="48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 </a:t>
            </a:r>
            <a:r>
              <a:rPr lang="es-ES" sz="4800" u="sng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No sabían nada de la muerte y resurrección de Cristo</a:t>
            </a:r>
            <a:r>
              <a:rPr lang="es-ES" sz="48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porque </a:t>
            </a:r>
            <a:r>
              <a:rPr lang="es-ES" sz="4800" u="sng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ni siquiera habían oído hablar del Espíritu Santo</a:t>
            </a:r>
            <a:r>
              <a:rPr lang="es-ES" sz="48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  </a:t>
            </a:r>
            <a:endParaRPr sz="1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CD95736-C15C-45AA-7300-CD4F860E6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40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D2C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6"/>
          <p:cNvSpPr/>
          <p:nvPr/>
        </p:nvSpPr>
        <p:spPr>
          <a:xfrm>
            <a:off x="14173200" y="-14038"/>
            <a:ext cx="450526" cy="10301038"/>
          </a:xfrm>
          <a:custGeom>
            <a:avLst/>
            <a:gdLst/>
            <a:ahLst/>
            <a:cxnLst/>
            <a:rect l="l" t="t" r="r" b="b"/>
            <a:pathLst>
              <a:path w="152400" h="3479800" extrusionOk="0">
                <a:moveTo>
                  <a:pt x="0" y="0"/>
                </a:moveTo>
                <a:lnTo>
                  <a:pt x="152400" y="0"/>
                </a:lnTo>
                <a:lnTo>
                  <a:pt x="152400" y="3479800"/>
                </a:lnTo>
                <a:lnTo>
                  <a:pt x="0" y="3479800"/>
                </a:lnTo>
                <a:close/>
              </a:path>
            </a:pathLst>
          </a:custGeom>
          <a:solidFill>
            <a:srgbClr val="BBB6AD">
              <a:alpha val="62352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271" name="Google Shape;271;p26"/>
          <p:cNvSpPr/>
          <p:nvPr/>
        </p:nvSpPr>
        <p:spPr>
          <a:xfrm rot="5400000">
            <a:off x="9142943" y="4895919"/>
            <a:ext cx="10287004" cy="450525"/>
          </a:xfrm>
          <a:custGeom>
            <a:avLst/>
            <a:gdLst/>
            <a:ahLst/>
            <a:cxnLst/>
            <a:rect l="l" t="t" r="r" b="b"/>
            <a:pathLst>
              <a:path w="3752726" h="152400" extrusionOk="0">
                <a:moveTo>
                  <a:pt x="0" y="0"/>
                </a:moveTo>
                <a:lnTo>
                  <a:pt x="3752726" y="0"/>
                </a:lnTo>
                <a:lnTo>
                  <a:pt x="3752726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89897A">
              <a:alpha val="57254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272" name="Google Shape;272;p26"/>
          <p:cNvSpPr txBox="1"/>
          <p:nvPr/>
        </p:nvSpPr>
        <p:spPr>
          <a:xfrm>
            <a:off x="302652" y="36219"/>
            <a:ext cx="13603982" cy="2731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7916"/>
              </a:lnSpc>
              <a:spcBef>
                <a:spcPts val="0"/>
              </a:spcBef>
              <a:spcAft>
                <a:spcPts val="0"/>
              </a:spcAft>
              <a:buClr>
                <a:srgbClr val="FFCFA2"/>
              </a:buClr>
              <a:buSzPts val="4800"/>
              <a:buFont typeface="Martel Sans"/>
              <a:buNone/>
            </a:pPr>
            <a:r>
              <a:rPr lang="es-ES" sz="4800" b="1" i="0" u="none" strike="noStrike" cap="none" dirty="0">
                <a:solidFill>
                  <a:srgbClr val="FFCFA2"/>
                </a:solidFill>
                <a:latin typeface="Martel Sans"/>
                <a:ea typeface="Martel Sans"/>
                <a:cs typeface="Martel Sans"/>
                <a:sym typeface="Martel Sans"/>
              </a:rPr>
              <a:t>D. </a:t>
            </a:r>
            <a:r>
              <a:rPr lang="es-ES" sz="4800" b="1" dirty="0">
                <a:solidFill>
                  <a:srgbClr val="FFCFA2"/>
                </a:solidFill>
                <a:latin typeface="Martel Sans"/>
                <a:ea typeface="Martel Sans"/>
                <a:cs typeface="Martel Sans"/>
                <a:sym typeface="Martel Sans"/>
              </a:rPr>
              <a:t>¿Qué términos usaremos para referirnos a la  h</a:t>
            </a:r>
            <a:r>
              <a:rPr lang="es-ES" sz="4800" b="1" i="0" u="none" strike="noStrike" cap="none" dirty="0">
                <a:solidFill>
                  <a:srgbClr val="FFCFA2"/>
                </a:solidFill>
                <a:latin typeface="Martel Sans"/>
                <a:ea typeface="Martel Sans"/>
                <a:cs typeface="Martel Sans"/>
                <a:sym typeface="Martel Sans"/>
              </a:rPr>
              <a:t>abilitación por el Espíritu Santo que viene después de la conversión?  </a:t>
            </a:r>
            <a:endParaRPr dirty="0"/>
          </a:p>
        </p:txBody>
      </p:sp>
      <p:pic>
        <p:nvPicPr>
          <p:cNvPr id="273" name="Google Shape;273;p26"/>
          <p:cNvPicPr preferRelativeResize="0"/>
          <p:nvPr/>
        </p:nvPicPr>
        <p:blipFill rotWithShape="1">
          <a:blip r:embed="rId3">
            <a:alphaModFix/>
          </a:blip>
          <a:srcRect l="26656" r="26660"/>
          <a:stretch/>
        </p:blipFill>
        <p:spPr>
          <a:xfrm>
            <a:off x="14270063" y="-22321"/>
            <a:ext cx="4038601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6"/>
          <p:cNvSpPr txBox="1"/>
          <p:nvPr/>
        </p:nvSpPr>
        <p:spPr>
          <a:xfrm>
            <a:off x="703843" y="7845517"/>
            <a:ext cx="12801600" cy="1720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6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El Nuevo Testamento NO enseña que existan dos niveles o dos clases de cristianos.</a:t>
            </a:r>
            <a:endParaRPr sz="46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Google Shape;274;p26">
            <a:extLst>
              <a:ext uri="{FF2B5EF4-FFF2-40B4-BE49-F238E27FC236}">
                <a16:creationId xmlns:a16="http://schemas.microsoft.com/office/drawing/2014/main" id="{99788C10-7A2A-15BA-642B-0ACA9C085CB0}"/>
              </a:ext>
            </a:extLst>
          </p:cNvPr>
          <p:cNvSpPr txBox="1"/>
          <p:nvPr/>
        </p:nvSpPr>
        <p:spPr>
          <a:xfrm>
            <a:off x="703843" y="4761076"/>
            <a:ext cx="12801600" cy="2003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Cristianos </a:t>
            </a:r>
            <a:r>
              <a:rPr lang="es-ES" sz="5400" b="1" u="sng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bautizados en el Espíritu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Cristianos </a:t>
            </a:r>
            <a:r>
              <a:rPr lang="es-ES" sz="5400" b="1" u="sng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comunes</a:t>
            </a:r>
            <a:endParaRPr sz="5400" u="sng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D2C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6"/>
          <p:cNvSpPr/>
          <p:nvPr/>
        </p:nvSpPr>
        <p:spPr>
          <a:xfrm>
            <a:off x="14173200" y="-14038"/>
            <a:ext cx="450526" cy="10301038"/>
          </a:xfrm>
          <a:custGeom>
            <a:avLst/>
            <a:gdLst/>
            <a:ahLst/>
            <a:cxnLst/>
            <a:rect l="l" t="t" r="r" b="b"/>
            <a:pathLst>
              <a:path w="152400" h="3479800" extrusionOk="0">
                <a:moveTo>
                  <a:pt x="0" y="0"/>
                </a:moveTo>
                <a:lnTo>
                  <a:pt x="152400" y="0"/>
                </a:lnTo>
                <a:lnTo>
                  <a:pt x="152400" y="3479800"/>
                </a:lnTo>
                <a:lnTo>
                  <a:pt x="0" y="3479800"/>
                </a:lnTo>
                <a:close/>
              </a:path>
            </a:pathLst>
          </a:custGeom>
          <a:solidFill>
            <a:srgbClr val="BBB6AD">
              <a:alpha val="62352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271" name="Google Shape;271;p26"/>
          <p:cNvSpPr/>
          <p:nvPr/>
        </p:nvSpPr>
        <p:spPr>
          <a:xfrm rot="5400000">
            <a:off x="9142943" y="4895919"/>
            <a:ext cx="10287004" cy="450525"/>
          </a:xfrm>
          <a:custGeom>
            <a:avLst/>
            <a:gdLst/>
            <a:ahLst/>
            <a:cxnLst/>
            <a:rect l="l" t="t" r="r" b="b"/>
            <a:pathLst>
              <a:path w="3752726" h="152400" extrusionOk="0">
                <a:moveTo>
                  <a:pt x="0" y="0"/>
                </a:moveTo>
                <a:lnTo>
                  <a:pt x="3752726" y="0"/>
                </a:lnTo>
                <a:lnTo>
                  <a:pt x="3752726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89897A">
              <a:alpha val="57254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pic>
        <p:nvPicPr>
          <p:cNvPr id="273" name="Google Shape;273;p26"/>
          <p:cNvPicPr preferRelativeResize="0"/>
          <p:nvPr/>
        </p:nvPicPr>
        <p:blipFill rotWithShape="1">
          <a:blip r:embed="rId3">
            <a:alphaModFix/>
          </a:blip>
          <a:srcRect l="26656" r="26660"/>
          <a:stretch/>
        </p:blipFill>
        <p:spPr>
          <a:xfrm>
            <a:off x="14270063" y="-22321"/>
            <a:ext cx="4038601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C1C7D74-F65E-5CC4-53EB-802B4ECFAF51}"/>
              </a:ext>
            </a:extLst>
          </p:cNvPr>
          <p:cNvSpPr txBox="1"/>
          <p:nvPr/>
        </p:nvSpPr>
        <p:spPr>
          <a:xfrm>
            <a:off x="0" y="760512"/>
            <a:ext cx="13789333" cy="4531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6600" dirty="0">
                <a:solidFill>
                  <a:schemeClr val="bg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La vida cristiana debería de ser un</a:t>
            </a:r>
          </a:p>
          <a:p>
            <a:pPr algn="ctr">
              <a:lnSpc>
                <a:spcPct val="150000"/>
              </a:lnSpc>
            </a:pPr>
            <a:r>
              <a:rPr lang="es-ES" sz="6600" b="1" dirty="0">
                <a:solidFill>
                  <a:schemeClr val="bg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</a:t>
            </a:r>
            <a:r>
              <a:rPr lang="es-ES" sz="6600" b="1" u="sng" dirty="0">
                <a:solidFill>
                  <a:schemeClr val="bg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crecimiento constante</a:t>
            </a:r>
            <a:r>
              <a:rPr lang="es-ES" sz="6600" b="1" dirty="0">
                <a:solidFill>
                  <a:schemeClr val="bg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s-ES" sz="6600" dirty="0">
                <a:solidFill>
                  <a:schemeClr val="bg1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en todas las áreas. </a:t>
            </a:r>
            <a:endParaRPr lang="es-ES" sz="66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768173-2581-B243-72D3-6FED42F54C0F}"/>
              </a:ext>
            </a:extLst>
          </p:cNvPr>
          <p:cNvSpPr txBox="1"/>
          <p:nvPr/>
        </p:nvSpPr>
        <p:spPr>
          <a:xfrm>
            <a:off x="223417" y="6518933"/>
            <a:ext cx="13789333" cy="3007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6600" dirty="0">
                <a:solidFill>
                  <a:schemeClr val="bg1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El </a:t>
            </a:r>
            <a:r>
              <a:rPr lang="es-ES" sz="6600" b="1" u="sng" dirty="0">
                <a:solidFill>
                  <a:schemeClr val="bg1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crecimiento</a:t>
            </a:r>
            <a:r>
              <a:rPr lang="es-ES" sz="6600" dirty="0">
                <a:solidFill>
                  <a:schemeClr val="bg1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 es una señal que revela que </a:t>
            </a:r>
            <a:r>
              <a:rPr lang="es-ES" sz="6600" b="1" u="sng" dirty="0">
                <a:solidFill>
                  <a:schemeClr val="bg1"/>
                </a:solidFill>
                <a:latin typeface="Avenir Book" panose="02000503020000020003" pitchFamily="2" charset="0"/>
                <a:ea typeface="Times New Roman" panose="02020603050405020304" pitchFamily="18" charset="0"/>
              </a:rPr>
              <a:t>estamos sanos</a:t>
            </a:r>
            <a:endParaRPr lang="es-ES" sz="6600" b="1" u="sng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567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D2C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7"/>
          <p:cNvSpPr/>
          <p:nvPr/>
        </p:nvSpPr>
        <p:spPr>
          <a:xfrm>
            <a:off x="14173200" y="-14038"/>
            <a:ext cx="450526" cy="10301038"/>
          </a:xfrm>
          <a:custGeom>
            <a:avLst/>
            <a:gdLst/>
            <a:ahLst/>
            <a:cxnLst/>
            <a:rect l="l" t="t" r="r" b="b"/>
            <a:pathLst>
              <a:path w="152400" h="3479800" extrusionOk="0">
                <a:moveTo>
                  <a:pt x="0" y="0"/>
                </a:moveTo>
                <a:lnTo>
                  <a:pt x="152400" y="0"/>
                </a:lnTo>
                <a:lnTo>
                  <a:pt x="152400" y="3479800"/>
                </a:lnTo>
                <a:lnTo>
                  <a:pt x="0" y="3479800"/>
                </a:lnTo>
                <a:close/>
              </a:path>
            </a:pathLst>
          </a:custGeom>
          <a:solidFill>
            <a:srgbClr val="BBB6AD">
              <a:alpha val="62352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281" name="Google Shape;281;p27"/>
          <p:cNvSpPr/>
          <p:nvPr/>
        </p:nvSpPr>
        <p:spPr>
          <a:xfrm rot="5400000">
            <a:off x="9142943" y="4895919"/>
            <a:ext cx="10287004" cy="450525"/>
          </a:xfrm>
          <a:custGeom>
            <a:avLst/>
            <a:gdLst/>
            <a:ahLst/>
            <a:cxnLst/>
            <a:rect l="l" t="t" r="r" b="b"/>
            <a:pathLst>
              <a:path w="3752726" h="152400" extrusionOk="0">
                <a:moveTo>
                  <a:pt x="0" y="0"/>
                </a:moveTo>
                <a:lnTo>
                  <a:pt x="3752726" y="0"/>
                </a:lnTo>
                <a:lnTo>
                  <a:pt x="3752726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89897A">
              <a:alpha val="57254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282" name="Google Shape;282;p27"/>
          <p:cNvSpPr txBox="1"/>
          <p:nvPr/>
        </p:nvSpPr>
        <p:spPr>
          <a:xfrm>
            <a:off x="381000" y="419100"/>
            <a:ext cx="16078200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7916"/>
              </a:lnSpc>
              <a:spcBef>
                <a:spcPts val="0"/>
              </a:spcBef>
              <a:spcAft>
                <a:spcPts val="0"/>
              </a:spcAft>
              <a:buClr>
                <a:srgbClr val="FFCFA2"/>
              </a:buClr>
              <a:buSzPts val="4800"/>
              <a:buFont typeface="Martel Sans"/>
              <a:buNone/>
            </a:pPr>
            <a:r>
              <a:rPr lang="es-ES" sz="5000" b="1" i="0" u="none" strike="noStrike" cap="none" dirty="0">
                <a:solidFill>
                  <a:srgbClr val="FFCFA2"/>
                </a:solidFill>
                <a:latin typeface="Martel Sans"/>
                <a:ea typeface="Martel Sans"/>
                <a:cs typeface="Martel Sans"/>
                <a:sym typeface="Martel Sans"/>
              </a:rPr>
              <a:t>¿Qué es la LLENURA DEL ESPIRITU SANTO?</a:t>
            </a:r>
            <a:endParaRPr sz="5000" dirty="0"/>
          </a:p>
        </p:txBody>
      </p:sp>
      <p:pic>
        <p:nvPicPr>
          <p:cNvPr id="283" name="Google Shape;283;p27"/>
          <p:cNvPicPr preferRelativeResize="0"/>
          <p:nvPr/>
        </p:nvPicPr>
        <p:blipFill rotWithShape="1">
          <a:blip r:embed="rId3">
            <a:alphaModFix/>
          </a:blip>
          <a:srcRect l="15111" r="15118"/>
          <a:stretch/>
        </p:blipFill>
        <p:spPr>
          <a:xfrm>
            <a:off x="14270063" y="-22321"/>
            <a:ext cx="4038599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7"/>
          <p:cNvSpPr txBox="1"/>
          <p:nvPr/>
        </p:nvSpPr>
        <p:spPr>
          <a:xfrm>
            <a:off x="197708" y="2898719"/>
            <a:ext cx="13751456" cy="653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Esta es la expresión más acertada para describir la segunda experiencia que pueden tener los cristianos. </a:t>
            </a:r>
            <a:endParaRPr sz="6000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 </a:t>
            </a:r>
            <a:endParaRPr sz="4000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Ef. 5:18</a:t>
            </a:r>
            <a:r>
              <a:rPr lang="es-ES" sz="4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No os embriaguéis con vino, </a:t>
            </a:r>
            <a:endParaRPr dirty="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 lo cual hay disolución; </a:t>
            </a:r>
            <a:endParaRPr dirty="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antes bien </a:t>
            </a:r>
            <a:r>
              <a:rPr lang="es-ES" sz="4800" i="1" u="sng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sed llenos del Espíritu</a:t>
            </a:r>
            <a:r>
              <a:rPr lang="es-ES" sz="4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D2C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8"/>
          <p:cNvSpPr/>
          <p:nvPr/>
        </p:nvSpPr>
        <p:spPr>
          <a:xfrm>
            <a:off x="14173200" y="-14038"/>
            <a:ext cx="450526" cy="10301038"/>
          </a:xfrm>
          <a:custGeom>
            <a:avLst/>
            <a:gdLst/>
            <a:ahLst/>
            <a:cxnLst/>
            <a:rect l="l" t="t" r="r" b="b"/>
            <a:pathLst>
              <a:path w="152400" h="3479800" extrusionOk="0">
                <a:moveTo>
                  <a:pt x="0" y="0"/>
                </a:moveTo>
                <a:lnTo>
                  <a:pt x="152400" y="0"/>
                </a:lnTo>
                <a:lnTo>
                  <a:pt x="152400" y="3479800"/>
                </a:lnTo>
                <a:lnTo>
                  <a:pt x="0" y="3479800"/>
                </a:lnTo>
                <a:close/>
              </a:path>
            </a:pathLst>
          </a:custGeom>
          <a:solidFill>
            <a:srgbClr val="BBB6AD">
              <a:alpha val="62352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290" name="Google Shape;290;p28"/>
          <p:cNvSpPr/>
          <p:nvPr/>
        </p:nvSpPr>
        <p:spPr>
          <a:xfrm rot="5400000">
            <a:off x="7117401" y="4893744"/>
            <a:ext cx="10282469" cy="450342"/>
          </a:xfrm>
          <a:custGeom>
            <a:avLst/>
            <a:gdLst/>
            <a:ahLst/>
            <a:cxnLst/>
            <a:rect l="l" t="t" r="r" b="b"/>
            <a:pathLst>
              <a:path w="3752726" h="152400" extrusionOk="0">
                <a:moveTo>
                  <a:pt x="0" y="0"/>
                </a:moveTo>
                <a:lnTo>
                  <a:pt x="3752726" y="0"/>
                </a:lnTo>
                <a:lnTo>
                  <a:pt x="3752726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89897A">
              <a:alpha val="57254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pic>
        <p:nvPicPr>
          <p:cNvPr id="291" name="Google Shape;291;p28"/>
          <p:cNvPicPr preferRelativeResize="0"/>
          <p:nvPr/>
        </p:nvPicPr>
        <p:blipFill rotWithShape="1">
          <a:blip r:embed="rId3">
            <a:alphaModFix/>
          </a:blip>
          <a:srcRect l="11102" r="30369"/>
          <a:stretch/>
        </p:blipFill>
        <p:spPr>
          <a:xfrm>
            <a:off x="12287931" y="-22325"/>
            <a:ext cx="6020751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8"/>
          <p:cNvSpPr txBox="1"/>
          <p:nvPr/>
        </p:nvSpPr>
        <p:spPr>
          <a:xfrm>
            <a:off x="222422" y="719558"/>
            <a:ext cx="11811042" cy="8402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El apóstol Pablo en esta ocasión utiliza un verbo que se encuentra en </a:t>
            </a:r>
            <a:r>
              <a:rPr lang="es-ES" sz="6000" b="1" i="1" u="sng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tiempo presente del modo imperativo</a:t>
            </a:r>
            <a:r>
              <a:rPr lang="es-ES" sz="60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que podría ser traducido como: “Esten </a:t>
            </a:r>
            <a:r>
              <a:rPr lang="es-ES" sz="6000" u="sng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continuamente siendo llenados</a:t>
            </a:r>
            <a:r>
              <a:rPr lang="es-ES" sz="60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con el Espíritu Santo”</a:t>
            </a:r>
            <a:endParaRPr sz="16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9"/>
          <p:cNvPicPr preferRelativeResize="0"/>
          <p:nvPr/>
        </p:nvPicPr>
        <p:blipFill rotWithShape="1">
          <a:blip r:embed="rId3">
            <a:alphaModFix/>
          </a:blip>
          <a:srcRect t="27524" b="27524"/>
          <a:stretch/>
        </p:blipFill>
        <p:spPr>
          <a:xfrm>
            <a:off x="0" y="-8130"/>
            <a:ext cx="18287999" cy="1026160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9"/>
          <p:cNvSpPr/>
          <p:nvPr/>
        </p:nvSpPr>
        <p:spPr>
          <a:xfrm>
            <a:off x="400112" y="460985"/>
            <a:ext cx="17487767" cy="9406915"/>
          </a:xfrm>
          <a:custGeom>
            <a:avLst/>
            <a:gdLst/>
            <a:ahLst/>
            <a:cxnLst/>
            <a:rect l="l" t="t" r="r" b="b"/>
            <a:pathLst>
              <a:path w="5915615" h="2984928" extrusionOk="0">
                <a:moveTo>
                  <a:pt x="0" y="0"/>
                </a:moveTo>
                <a:lnTo>
                  <a:pt x="5915615" y="0"/>
                </a:lnTo>
                <a:lnTo>
                  <a:pt x="5915615" y="2984928"/>
                </a:lnTo>
                <a:lnTo>
                  <a:pt x="0" y="2984928"/>
                </a:lnTo>
                <a:close/>
              </a:path>
            </a:pathLst>
          </a:custGeom>
          <a:solidFill>
            <a:srgbClr val="000000">
              <a:alpha val="64705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299" name="Google Shape;299;p29"/>
          <p:cNvSpPr txBox="1"/>
          <p:nvPr/>
        </p:nvSpPr>
        <p:spPr>
          <a:xfrm>
            <a:off x="761995" y="694007"/>
            <a:ext cx="16764000" cy="8940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000" b="1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Hch</a:t>
            </a:r>
            <a:r>
              <a:rPr lang="es-ES" sz="5000" b="1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 2:4</a:t>
            </a:r>
            <a:r>
              <a:rPr lang="es-ES" sz="50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Y fueron todos </a:t>
            </a:r>
            <a:r>
              <a:rPr lang="es-ES" sz="5000" i="1" u="sng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llenos del Espíritu Santo</a:t>
            </a:r>
            <a:r>
              <a:rPr lang="es-ES" sz="50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y comenzaron a hablar en otras lenguas, según el Espíritu les daba que hablasen.</a:t>
            </a:r>
            <a:endParaRPr sz="5000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0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 </a:t>
            </a:r>
            <a:endParaRPr sz="5000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000" b="1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Hch</a:t>
            </a:r>
            <a:r>
              <a:rPr lang="es-ES" sz="5000" b="1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 4:8</a:t>
            </a:r>
            <a:r>
              <a:rPr lang="es-ES" sz="50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Entonces Pedro, </a:t>
            </a:r>
            <a:r>
              <a:rPr lang="es-ES" sz="5000" i="1" u="sng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lleno del Espíritu Santo</a:t>
            </a:r>
            <a:r>
              <a:rPr lang="es-ES" sz="50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les dijo: Gobernantes del pueblo, y ancianos de Israel:</a:t>
            </a:r>
            <a:endParaRPr sz="5000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0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 </a:t>
            </a:r>
            <a:endParaRPr sz="5000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000" b="1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Hch</a:t>
            </a:r>
            <a:r>
              <a:rPr lang="es-ES" sz="5000" b="1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 4:31</a:t>
            </a:r>
            <a:r>
              <a:rPr lang="es-ES" sz="50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Cuando hubieron orado, el lugar en que estaban congregados tembló; y todos fueron </a:t>
            </a:r>
            <a:r>
              <a:rPr lang="es-ES" sz="5000" i="1" u="sng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llenos del Espíritu Santo</a:t>
            </a:r>
            <a:r>
              <a:rPr lang="es-ES" sz="50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y hablaban con denuedo la palabra de Dios.</a:t>
            </a:r>
            <a:endParaRPr sz="5000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5C5F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"/>
          <p:cNvSpPr/>
          <p:nvPr/>
        </p:nvSpPr>
        <p:spPr>
          <a:xfrm rot="5400000">
            <a:off x="-5099364" y="4934621"/>
            <a:ext cx="10287003" cy="417760"/>
          </a:xfrm>
          <a:custGeom>
            <a:avLst/>
            <a:gdLst/>
            <a:ahLst/>
            <a:cxnLst/>
            <a:rect l="l" t="t" r="r" b="b"/>
            <a:pathLst>
              <a:path w="3752726" h="152400" extrusionOk="0">
                <a:moveTo>
                  <a:pt x="0" y="0"/>
                </a:moveTo>
                <a:lnTo>
                  <a:pt x="3752726" y="0"/>
                </a:lnTo>
                <a:lnTo>
                  <a:pt x="3752726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89897A">
              <a:alpha val="57254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119" name="Google Shape;119;p6"/>
          <p:cNvSpPr txBox="1"/>
          <p:nvPr/>
        </p:nvSpPr>
        <p:spPr>
          <a:xfrm>
            <a:off x="945397" y="1044198"/>
            <a:ext cx="16674142" cy="151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7200" b="1" dirty="0">
                <a:solidFill>
                  <a:srgbClr val="FAF7EF"/>
                </a:solidFill>
                <a:latin typeface="Martel Sans"/>
                <a:ea typeface="Martel Sans"/>
                <a:cs typeface="Martel Sans"/>
                <a:sym typeface="Martel Sans"/>
              </a:rPr>
              <a:t>EXPLICACIÓN Y BASES BÍBLICAS</a:t>
            </a:r>
            <a:endParaRPr sz="7200" b="1" dirty="0">
              <a:solidFill>
                <a:srgbClr val="FAF7EF"/>
              </a:solidFill>
              <a:latin typeface="Martel Sans"/>
              <a:ea typeface="Martel Sans"/>
              <a:cs typeface="Martel Sans"/>
              <a:sym typeface="Martel Sans"/>
            </a:endParaRPr>
          </a:p>
        </p:txBody>
      </p:sp>
      <p:sp>
        <p:nvSpPr>
          <p:cNvPr id="120" name="Google Shape;120;p6"/>
          <p:cNvSpPr txBox="1"/>
          <p:nvPr/>
        </p:nvSpPr>
        <p:spPr>
          <a:xfrm>
            <a:off x="1143000" y="5795704"/>
            <a:ext cx="12770725" cy="34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0" b="1" dirty="0">
                <a:solidFill>
                  <a:srgbClr val="FFCFA2"/>
                </a:solidFill>
                <a:latin typeface="Martel Sans"/>
                <a:ea typeface="Martel Sans"/>
                <a:cs typeface="Martel Sans"/>
                <a:sym typeface="Martel Sans"/>
              </a:rPr>
              <a:t>A. El entendimiento pentecostal tradicional </a:t>
            </a:r>
            <a:endParaRPr sz="2000" dirty="0"/>
          </a:p>
        </p:txBody>
      </p:sp>
      <p:pic>
        <p:nvPicPr>
          <p:cNvPr id="121" name="Google Shape;12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13725" y="3736325"/>
            <a:ext cx="4374275" cy="655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D2C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0"/>
          <p:cNvSpPr/>
          <p:nvPr/>
        </p:nvSpPr>
        <p:spPr>
          <a:xfrm>
            <a:off x="13266188" y="-6213"/>
            <a:ext cx="450342" cy="10300208"/>
          </a:xfrm>
          <a:custGeom>
            <a:avLst/>
            <a:gdLst/>
            <a:ahLst/>
            <a:cxnLst/>
            <a:rect l="l" t="t" r="r" b="b"/>
            <a:pathLst>
              <a:path w="152400" h="3479800" extrusionOk="0">
                <a:moveTo>
                  <a:pt x="0" y="0"/>
                </a:moveTo>
                <a:lnTo>
                  <a:pt x="152400" y="0"/>
                </a:lnTo>
                <a:lnTo>
                  <a:pt x="152400" y="3479800"/>
                </a:lnTo>
                <a:lnTo>
                  <a:pt x="0" y="3479800"/>
                </a:lnTo>
                <a:close/>
              </a:path>
            </a:pathLst>
          </a:custGeom>
          <a:solidFill>
            <a:srgbClr val="BBB6AD">
              <a:alpha val="62352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305" name="Google Shape;305;p30"/>
          <p:cNvSpPr/>
          <p:nvPr/>
        </p:nvSpPr>
        <p:spPr>
          <a:xfrm rot="5400000">
            <a:off x="8368983" y="4783490"/>
            <a:ext cx="10244942" cy="721614"/>
          </a:xfrm>
          <a:custGeom>
            <a:avLst/>
            <a:gdLst/>
            <a:ahLst/>
            <a:cxnLst/>
            <a:rect l="l" t="t" r="r" b="b"/>
            <a:pathLst>
              <a:path w="3752726" h="152400" extrusionOk="0">
                <a:moveTo>
                  <a:pt x="0" y="0"/>
                </a:moveTo>
                <a:lnTo>
                  <a:pt x="3752726" y="0"/>
                </a:lnTo>
                <a:lnTo>
                  <a:pt x="3752726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89897A">
              <a:alpha val="57254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pic>
        <p:nvPicPr>
          <p:cNvPr id="306" name="Google Shape;306;p30"/>
          <p:cNvPicPr preferRelativeResize="0"/>
          <p:nvPr/>
        </p:nvPicPr>
        <p:blipFill rotWithShape="1">
          <a:blip r:embed="rId3">
            <a:alphaModFix/>
          </a:blip>
          <a:srcRect l="15733" r="25515"/>
          <a:stretch/>
        </p:blipFill>
        <p:spPr>
          <a:xfrm>
            <a:off x="13463173" y="-22325"/>
            <a:ext cx="4845474" cy="1030932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0"/>
          <p:cNvSpPr txBox="1"/>
          <p:nvPr/>
        </p:nvSpPr>
        <p:spPr>
          <a:xfrm>
            <a:off x="191055" y="942370"/>
            <a:ext cx="12803861" cy="8402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72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Ser lleno con el Espíritu Santo NO ES un suceso singular sino un suceso que puede ocurrir una y otra vez en la vida de un cristiano.</a:t>
            </a:r>
            <a:endParaRPr sz="72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D2C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1"/>
          <p:cNvSpPr/>
          <p:nvPr/>
        </p:nvSpPr>
        <p:spPr>
          <a:xfrm>
            <a:off x="14173200" y="0"/>
            <a:ext cx="450526" cy="10272962"/>
          </a:xfrm>
          <a:custGeom>
            <a:avLst/>
            <a:gdLst/>
            <a:ahLst/>
            <a:cxnLst/>
            <a:rect l="l" t="t" r="r" b="b"/>
            <a:pathLst>
              <a:path w="152400" h="3479800" extrusionOk="0">
                <a:moveTo>
                  <a:pt x="0" y="0"/>
                </a:moveTo>
                <a:lnTo>
                  <a:pt x="152400" y="0"/>
                </a:lnTo>
                <a:lnTo>
                  <a:pt x="152400" y="3479800"/>
                </a:lnTo>
                <a:lnTo>
                  <a:pt x="0" y="3479800"/>
                </a:lnTo>
                <a:close/>
              </a:path>
            </a:pathLst>
          </a:custGeom>
          <a:solidFill>
            <a:srgbClr val="BBB6AD">
              <a:alpha val="62352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313" name="Google Shape;313;p31"/>
          <p:cNvSpPr/>
          <p:nvPr/>
        </p:nvSpPr>
        <p:spPr>
          <a:xfrm rot="5400000">
            <a:off x="7370472" y="4917685"/>
            <a:ext cx="10329378" cy="450342"/>
          </a:xfrm>
          <a:custGeom>
            <a:avLst/>
            <a:gdLst/>
            <a:ahLst/>
            <a:cxnLst/>
            <a:rect l="l" t="t" r="r" b="b"/>
            <a:pathLst>
              <a:path w="3752726" h="152400" extrusionOk="0">
                <a:moveTo>
                  <a:pt x="0" y="0"/>
                </a:moveTo>
                <a:lnTo>
                  <a:pt x="3752726" y="0"/>
                </a:lnTo>
                <a:lnTo>
                  <a:pt x="3752726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89897A">
              <a:alpha val="57254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315" name="Google Shape;315;p31"/>
          <p:cNvSpPr txBox="1"/>
          <p:nvPr/>
        </p:nvSpPr>
        <p:spPr>
          <a:xfrm>
            <a:off x="144324" y="0"/>
            <a:ext cx="10507199" cy="9787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Esteban cuando fue elegido como diácono se nos dice que era un hombre </a:t>
            </a:r>
            <a:r>
              <a:rPr lang="es-ES" sz="6000" i="1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“lleno del Espíritu Santo”</a:t>
            </a:r>
            <a:r>
              <a:rPr lang="es-ES" sz="60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s-ES" sz="6000" b="1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Hch</a:t>
            </a:r>
            <a:r>
              <a:rPr lang="es-ES" sz="6000" b="1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 6:3, 5</a:t>
            </a:r>
            <a:r>
              <a:rPr lang="es-ES" sz="60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pero cuando lo estaban apedreando él fue de nuevo </a:t>
            </a:r>
            <a:r>
              <a:rPr lang="es-ES" sz="6000" i="1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“lleno del Espíritu Santo”</a:t>
            </a:r>
            <a:r>
              <a:rPr lang="es-ES" sz="60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s-ES" sz="6000" b="1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Hch</a:t>
            </a:r>
            <a:r>
              <a:rPr lang="es-ES" sz="6000" b="1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 7:55</a:t>
            </a:r>
            <a:r>
              <a:rPr lang="es-ES" sz="60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 sz="6000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F0DB64-DBAC-AAE2-3E28-4884940B18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73" r="10085"/>
          <a:stretch/>
        </p:blipFill>
        <p:spPr>
          <a:xfrm>
            <a:off x="10651522" y="0"/>
            <a:ext cx="7636477" cy="1027296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80CB352-4678-0F71-E7CF-8C32E8A0DE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36" b="1836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D2C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3"/>
          <p:cNvSpPr/>
          <p:nvPr/>
        </p:nvSpPr>
        <p:spPr>
          <a:xfrm>
            <a:off x="11008450" y="-18175"/>
            <a:ext cx="450342" cy="10300208"/>
          </a:xfrm>
          <a:custGeom>
            <a:avLst/>
            <a:gdLst/>
            <a:ahLst/>
            <a:cxnLst/>
            <a:rect l="l" t="t" r="r" b="b"/>
            <a:pathLst>
              <a:path w="152400" h="3479800" extrusionOk="0">
                <a:moveTo>
                  <a:pt x="0" y="0"/>
                </a:moveTo>
                <a:lnTo>
                  <a:pt x="152400" y="0"/>
                </a:lnTo>
                <a:lnTo>
                  <a:pt x="152400" y="3479800"/>
                </a:lnTo>
                <a:lnTo>
                  <a:pt x="0" y="3479800"/>
                </a:lnTo>
                <a:close/>
              </a:path>
            </a:pathLst>
          </a:custGeom>
          <a:solidFill>
            <a:srgbClr val="BBB6AD">
              <a:alpha val="62352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329" name="Google Shape;329;p33"/>
          <p:cNvSpPr txBox="1"/>
          <p:nvPr/>
        </p:nvSpPr>
        <p:spPr>
          <a:xfrm>
            <a:off x="470632" y="818107"/>
            <a:ext cx="11260009" cy="8217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800" b="1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Ser llenos con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800" b="1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el Espíritu Santo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800" b="1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no resulta siempre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800" b="1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en </a:t>
            </a:r>
            <a:r>
              <a:rPr lang="es-ES" sz="8800" b="1" u="sng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hablar en lenguas</a:t>
            </a:r>
            <a:r>
              <a:rPr lang="es-ES" sz="8800" b="1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</a:t>
            </a:r>
            <a:r>
              <a:rPr lang="es-ES" sz="88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 sz="8800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B6767B9-FBE4-10E4-E837-9E3F58BC1C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41" r="10088"/>
          <a:stretch/>
        </p:blipFill>
        <p:spPr>
          <a:xfrm>
            <a:off x="10866783" y="-18175"/>
            <a:ext cx="7222434" cy="1030020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D2C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4"/>
          <p:cNvSpPr/>
          <p:nvPr/>
        </p:nvSpPr>
        <p:spPr>
          <a:xfrm>
            <a:off x="12329650" y="-18175"/>
            <a:ext cx="450342" cy="10300208"/>
          </a:xfrm>
          <a:custGeom>
            <a:avLst/>
            <a:gdLst/>
            <a:ahLst/>
            <a:cxnLst/>
            <a:rect l="l" t="t" r="r" b="b"/>
            <a:pathLst>
              <a:path w="152400" h="3479800" extrusionOk="0">
                <a:moveTo>
                  <a:pt x="0" y="0"/>
                </a:moveTo>
                <a:lnTo>
                  <a:pt x="152400" y="0"/>
                </a:lnTo>
                <a:lnTo>
                  <a:pt x="152400" y="3479800"/>
                </a:lnTo>
                <a:lnTo>
                  <a:pt x="0" y="3479800"/>
                </a:lnTo>
                <a:close/>
              </a:path>
            </a:pathLst>
          </a:custGeom>
          <a:solidFill>
            <a:srgbClr val="BBB6AD">
              <a:alpha val="62352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336" name="Google Shape;336;p34"/>
          <p:cNvSpPr txBox="1"/>
          <p:nvPr/>
        </p:nvSpPr>
        <p:spPr>
          <a:xfrm>
            <a:off x="171513" y="425305"/>
            <a:ext cx="11734875" cy="943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Cuando Jesús fue lleno con el Espíritu Santo en </a:t>
            </a:r>
            <a:r>
              <a:rPr lang="es-ES" sz="4400" b="1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Lc</a:t>
            </a:r>
            <a:r>
              <a:rPr lang="es-ES" sz="4400" b="1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 4:1</a:t>
            </a:r>
            <a:r>
              <a:rPr lang="es-ES" sz="4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el resultado fue </a:t>
            </a:r>
            <a:r>
              <a:rPr lang="es-ES" sz="4400" u="sng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fortaleza para vencer las tentaciones</a:t>
            </a:r>
            <a:r>
              <a:rPr lang="es-ES" sz="4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de Satanás en el desierto. </a:t>
            </a:r>
            <a:endParaRPr sz="4400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 </a:t>
            </a:r>
            <a:endParaRPr sz="4400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Cuando Zacarías fue lleno con el Espíritu Santo, </a:t>
            </a:r>
            <a:r>
              <a:rPr lang="es-ES" sz="4400" u="sng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profetizó</a:t>
            </a:r>
            <a:r>
              <a:rPr lang="es-ES" sz="4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s-ES" sz="4400" b="1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(</a:t>
            </a:r>
            <a:r>
              <a:rPr lang="es-ES" sz="4400" b="1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Lc</a:t>
            </a:r>
            <a:r>
              <a:rPr lang="es-ES" sz="4400" b="1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 1:67-79).</a:t>
            </a:r>
            <a:r>
              <a:rPr lang="es-ES" sz="4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Otros resultados de estar lleno con el Espíritu Santo fue el de </a:t>
            </a:r>
            <a:r>
              <a:rPr lang="es-ES" sz="4400" u="sng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predicar el evangelio con poder</a:t>
            </a:r>
            <a:r>
              <a:rPr lang="es-ES" sz="4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s-ES" sz="4400" b="1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(</a:t>
            </a:r>
            <a:r>
              <a:rPr lang="es-ES" sz="4400" b="1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Hch</a:t>
            </a:r>
            <a:r>
              <a:rPr lang="es-ES" sz="4400" b="1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 4:31).</a:t>
            </a:r>
            <a:r>
              <a:rPr lang="es-ES" sz="4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s-ES" sz="4400" u="sng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Sabiduría, madurez cristiana y buen testimonio</a:t>
            </a:r>
            <a:r>
              <a:rPr lang="es-ES" sz="4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s-ES" sz="4400" b="1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(</a:t>
            </a:r>
            <a:r>
              <a:rPr lang="es-ES" sz="4400" b="1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Hch</a:t>
            </a:r>
            <a:r>
              <a:rPr lang="es-ES" sz="4400" b="1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 6:3)</a:t>
            </a:r>
            <a:r>
              <a:rPr lang="es-ES" sz="4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s-ES" sz="4400" u="sng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Predicación poderosa</a:t>
            </a:r>
            <a:r>
              <a:rPr lang="es-ES" sz="4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cuando estaban acusados ante tribunales </a:t>
            </a:r>
            <a:r>
              <a:rPr lang="es-ES" sz="4400" b="1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(</a:t>
            </a:r>
            <a:r>
              <a:rPr lang="es-ES" sz="4400" b="1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Hch</a:t>
            </a:r>
            <a:r>
              <a:rPr lang="es-ES" sz="4400" b="1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 4:8)</a:t>
            </a:r>
            <a:r>
              <a:rPr lang="es-ES" sz="4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s-ES" sz="4400" u="sng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una visión del cielo</a:t>
            </a:r>
            <a:r>
              <a:rPr lang="es-ES" sz="4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s-ES" sz="4400" b="1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(</a:t>
            </a:r>
            <a:r>
              <a:rPr lang="es-ES" sz="4400" b="1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Hch</a:t>
            </a:r>
            <a:r>
              <a:rPr lang="es-ES" sz="4400" b="1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 7:55)</a:t>
            </a:r>
            <a:r>
              <a:rPr lang="es-ES" sz="4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s-ES" sz="4400" u="sng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fe y madurez de la vida</a:t>
            </a:r>
            <a:r>
              <a:rPr lang="es-ES" sz="44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s-ES" sz="4400" b="1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(</a:t>
            </a:r>
            <a:r>
              <a:rPr lang="es-ES" sz="4400" b="1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Hch</a:t>
            </a:r>
            <a:r>
              <a:rPr lang="es-ES" sz="4400" b="1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 11:24) </a:t>
            </a:r>
            <a:endParaRPr sz="4400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365F2FB-1021-B1E9-7BC0-BEA169DD68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50" r="24583"/>
          <a:stretch/>
        </p:blipFill>
        <p:spPr>
          <a:xfrm>
            <a:off x="12085983" y="0"/>
            <a:ext cx="5844208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5"/>
          <p:cNvPicPr preferRelativeResize="0"/>
          <p:nvPr/>
        </p:nvPicPr>
        <p:blipFill rotWithShape="1">
          <a:blip r:embed="rId3">
            <a:alphaModFix/>
          </a:blip>
          <a:srcRect t="26540" b="26535"/>
          <a:stretch/>
        </p:blipFill>
        <p:spPr>
          <a:xfrm>
            <a:off x="28074" y="1"/>
            <a:ext cx="18259925" cy="1142421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5"/>
          <p:cNvSpPr/>
          <p:nvPr/>
        </p:nvSpPr>
        <p:spPr>
          <a:xfrm>
            <a:off x="28074" y="55316"/>
            <a:ext cx="18294039" cy="11417350"/>
          </a:xfrm>
          <a:custGeom>
            <a:avLst/>
            <a:gdLst/>
            <a:ahLst/>
            <a:cxnLst/>
            <a:rect l="l" t="t" r="r" b="b"/>
            <a:pathLst>
              <a:path w="5915615" h="2984928" extrusionOk="0">
                <a:moveTo>
                  <a:pt x="0" y="0"/>
                </a:moveTo>
                <a:lnTo>
                  <a:pt x="5915615" y="0"/>
                </a:lnTo>
                <a:lnTo>
                  <a:pt x="5915615" y="2984928"/>
                </a:lnTo>
                <a:lnTo>
                  <a:pt x="0" y="2984928"/>
                </a:lnTo>
                <a:close/>
              </a:path>
            </a:pathLst>
          </a:custGeom>
          <a:solidFill>
            <a:srgbClr val="000000">
              <a:alpha val="64705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343" name="Google Shape;343;p35"/>
          <p:cNvSpPr txBox="1"/>
          <p:nvPr/>
        </p:nvSpPr>
        <p:spPr>
          <a:xfrm>
            <a:off x="513006" y="-68486"/>
            <a:ext cx="17324173" cy="10710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800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el Espíritu Santo </a:t>
            </a:r>
            <a:r>
              <a:rPr lang="es-ES" sz="13800" i="1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“reparte a cada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800" i="1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uno según él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800" i="1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lo determina”</a:t>
            </a:r>
            <a:r>
              <a:rPr lang="es-ES" sz="13800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800" b="1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1ª </a:t>
            </a:r>
            <a:r>
              <a:rPr lang="es-ES" sz="13800" b="1" dirty="0" err="1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Cor</a:t>
            </a:r>
            <a:r>
              <a:rPr lang="es-ES" sz="13800" b="1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. 12:11.</a:t>
            </a:r>
            <a:r>
              <a:rPr lang="es-ES" sz="13800" dirty="0">
                <a:solidFill>
                  <a:schemeClr val="lt1"/>
                </a:solidFill>
                <a:latin typeface="Avenir Book" panose="02000503020000020003" pitchFamily="2" charset="0"/>
                <a:ea typeface="Twentieth Century"/>
                <a:cs typeface="Twentieth Century"/>
                <a:sym typeface="Twentieth Century"/>
              </a:rPr>
              <a:t> </a:t>
            </a:r>
            <a:endParaRPr sz="13800" dirty="0">
              <a:solidFill>
                <a:schemeClr val="lt1"/>
              </a:solidFill>
              <a:latin typeface="Avenir Book" panose="02000503020000020003" pitchFamily="2" charset="0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D2C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3"/>
          <p:cNvSpPr/>
          <p:nvPr/>
        </p:nvSpPr>
        <p:spPr>
          <a:xfrm>
            <a:off x="11008450" y="-18175"/>
            <a:ext cx="450342" cy="10300208"/>
          </a:xfrm>
          <a:custGeom>
            <a:avLst/>
            <a:gdLst/>
            <a:ahLst/>
            <a:cxnLst/>
            <a:rect l="l" t="t" r="r" b="b"/>
            <a:pathLst>
              <a:path w="152400" h="3479800" extrusionOk="0">
                <a:moveTo>
                  <a:pt x="0" y="0"/>
                </a:moveTo>
                <a:lnTo>
                  <a:pt x="152400" y="0"/>
                </a:lnTo>
                <a:lnTo>
                  <a:pt x="152400" y="3479800"/>
                </a:lnTo>
                <a:lnTo>
                  <a:pt x="0" y="3479800"/>
                </a:lnTo>
                <a:close/>
              </a:path>
            </a:pathLst>
          </a:custGeom>
          <a:solidFill>
            <a:srgbClr val="BBB6AD">
              <a:alpha val="62352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AB37D97-2095-372F-D32D-1360035F4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730" y="-18176"/>
            <a:ext cx="9638270" cy="103051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AAA626D-B8C6-ABDB-2445-6B03A683E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31" y="-1"/>
            <a:ext cx="7339912" cy="1028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425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5C5F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0024" y="1333500"/>
            <a:ext cx="13106400" cy="76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4367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D2C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e830acd244_0_0"/>
          <p:cNvSpPr/>
          <p:nvPr/>
        </p:nvSpPr>
        <p:spPr>
          <a:xfrm>
            <a:off x="14173200" y="-14038"/>
            <a:ext cx="450342" cy="10300208"/>
          </a:xfrm>
          <a:custGeom>
            <a:avLst/>
            <a:gdLst/>
            <a:ahLst/>
            <a:cxnLst/>
            <a:rect l="l" t="t" r="r" b="b"/>
            <a:pathLst>
              <a:path w="152400" h="3479800" extrusionOk="0">
                <a:moveTo>
                  <a:pt x="0" y="0"/>
                </a:moveTo>
                <a:lnTo>
                  <a:pt x="152400" y="0"/>
                </a:lnTo>
                <a:lnTo>
                  <a:pt x="152400" y="3479800"/>
                </a:lnTo>
                <a:lnTo>
                  <a:pt x="0" y="3479800"/>
                </a:lnTo>
                <a:close/>
              </a:path>
            </a:pathLst>
          </a:custGeom>
          <a:solidFill>
            <a:srgbClr val="BBB6AD">
              <a:alpha val="62350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127" name="Google Shape;127;g1e830acd244_0_0"/>
          <p:cNvSpPr/>
          <p:nvPr/>
        </p:nvSpPr>
        <p:spPr>
          <a:xfrm rot="5400000">
            <a:off x="9201312" y="4860060"/>
            <a:ext cx="10282469" cy="562356"/>
          </a:xfrm>
          <a:custGeom>
            <a:avLst/>
            <a:gdLst/>
            <a:ahLst/>
            <a:cxnLst/>
            <a:rect l="l" t="t" r="r" b="b"/>
            <a:pathLst>
              <a:path w="3752726" h="152400" extrusionOk="0">
                <a:moveTo>
                  <a:pt x="0" y="0"/>
                </a:moveTo>
                <a:lnTo>
                  <a:pt x="3752726" y="0"/>
                </a:lnTo>
                <a:lnTo>
                  <a:pt x="3752726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89897A">
              <a:alpha val="57250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128" name="Google Shape;128;g1e830acd244_0_0"/>
          <p:cNvSpPr/>
          <p:nvPr/>
        </p:nvSpPr>
        <p:spPr>
          <a:xfrm>
            <a:off x="303516" y="1600291"/>
            <a:ext cx="13427981" cy="77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914400" marR="0" lvl="0" indent="-9144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venir"/>
              <a:buAutoNum type="arabicPeriod"/>
            </a:pPr>
            <a:r>
              <a:rPr lang="es-ES" sz="48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Los discípulos de Jesús eran creyentes</a:t>
            </a:r>
          </a:p>
          <a:p>
            <a:pPr marR="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</a:pPr>
            <a:r>
              <a:rPr lang="es-ES" sz="48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nacidos de nuevo antes del día de Pentecostés, quizá durante la vida y ministerio de Jesús, pero sin duda lo eran para el tiempo cuando Jesús, después de su resurrección:</a:t>
            </a:r>
            <a:endParaRPr dirty="0"/>
          </a:p>
          <a:p>
            <a:pPr marL="914400" marR="0" lvl="0" indent="-609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endParaRPr sz="48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«Sopló sobre ellos y les dijo: </a:t>
            </a:r>
            <a:endParaRPr dirty="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i="1" u="sng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Reciban el Espíritu Santo</a:t>
            </a:r>
            <a:r>
              <a:rPr lang="es-ES" sz="4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</a:t>
            </a:r>
            <a:r>
              <a:rPr lang="es-ES" sz="48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Jn</a:t>
            </a:r>
            <a:r>
              <a:rPr lang="es-ES" sz="4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20:22</a:t>
            </a:r>
            <a:endParaRPr sz="48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33147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g1e830acd244_0_0"/>
          <p:cNvPicPr preferRelativeResize="0"/>
          <p:nvPr/>
        </p:nvPicPr>
        <p:blipFill rotWithShape="1">
          <a:blip r:embed="rId3">
            <a:alphaModFix/>
          </a:blip>
          <a:srcRect l="37858" r="37856"/>
          <a:stretch/>
        </p:blipFill>
        <p:spPr>
          <a:xfrm>
            <a:off x="14270063" y="-22322"/>
            <a:ext cx="4038599" cy="10323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D2C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"/>
          <p:cNvSpPr/>
          <p:nvPr/>
        </p:nvSpPr>
        <p:spPr>
          <a:xfrm>
            <a:off x="14173200" y="-14038"/>
            <a:ext cx="450526" cy="10301038"/>
          </a:xfrm>
          <a:custGeom>
            <a:avLst/>
            <a:gdLst/>
            <a:ahLst/>
            <a:cxnLst/>
            <a:rect l="l" t="t" r="r" b="b"/>
            <a:pathLst>
              <a:path w="152400" h="3479800" extrusionOk="0">
                <a:moveTo>
                  <a:pt x="0" y="0"/>
                </a:moveTo>
                <a:lnTo>
                  <a:pt x="152400" y="0"/>
                </a:lnTo>
                <a:lnTo>
                  <a:pt x="152400" y="3479800"/>
                </a:lnTo>
                <a:lnTo>
                  <a:pt x="0" y="3479800"/>
                </a:lnTo>
                <a:close/>
              </a:path>
            </a:pathLst>
          </a:custGeom>
          <a:solidFill>
            <a:srgbClr val="BBB6AD">
              <a:alpha val="62352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135" name="Google Shape;135;p8"/>
          <p:cNvSpPr/>
          <p:nvPr/>
        </p:nvSpPr>
        <p:spPr>
          <a:xfrm rot="5400000">
            <a:off x="9198953" y="4862232"/>
            <a:ext cx="10287002" cy="562543"/>
          </a:xfrm>
          <a:custGeom>
            <a:avLst/>
            <a:gdLst/>
            <a:ahLst/>
            <a:cxnLst/>
            <a:rect l="l" t="t" r="r" b="b"/>
            <a:pathLst>
              <a:path w="3752726" h="152400" extrusionOk="0">
                <a:moveTo>
                  <a:pt x="0" y="0"/>
                </a:moveTo>
                <a:lnTo>
                  <a:pt x="3752726" y="0"/>
                </a:lnTo>
                <a:lnTo>
                  <a:pt x="3752726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89897A">
              <a:alpha val="57254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pic>
        <p:nvPicPr>
          <p:cNvPr id="136" name="Google Shape;136;p8"/>
          <p:cNvPicPr preferRelativeResize="0"/>
          <p:nvPr/>
        </p:nvPicPr>
        <p:blipFill rotWithShape="1">
          <a:blip r:embed="rId3">
            <a:alphaModFix/>
          </a:blip>
          <a:srcRect l="13421" t="16380" r="42959"/>
          <a:stretch/>
        </p:blipFill>
        <p:spPr>
          <a:xfrm>
            <a:off x="14270063" y="-22322"/>
            <a:ext cx="4038599" cy="1032336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8"/>
          <p:cNvSpPr txBox="1"/>
          <p:nvPr/>
        </p:nvSpPr>
        <p:spPr>
          <a:xfrm>
            <a:off x="156100" y="666259"/>
            <a:ext cx="13672607" cy="865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2. 	Jesús les mandó a sus discípulos </a:t>
            </a:r>
            <a:r>
              <a:rPr lang="es-ES" sz="44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«No se alejen de Jerusalén sino esperen la promesa del Padre, de la cual les he hablado» </a:t>
            </a:r>
            <a:r>
              <a:rPr lang="es-ES" sz="4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s-ES" sz="4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Hch</a:t>
            </a:r>
            <a:r>
              <a:rPr lang="es-ES" sz="4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1:4),</a:t>
            </a:r>
            <a:r>
              <a:rPr lang="es-ES" sz="44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44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 les dijo: </a:t>
            </a:r>
            <a:r>
              <a:rPr lang="es-ES" sz="44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«dentro de pocos días ustedes serán </a:t>
            </a:r>
            <a:r>
              <a:rPr lang="es-ES" sz="4400" i="1" u="sng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bautizados con el Espíritu Santo</a:t>
            </a:r>
            <a:r>
              <a:rPr lang="es-ES" sz="44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</a:t>
            </a:r>
            <a:r>
              <a:rPr lang="es-ES" sz="4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s-ES" sz="4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Hch</a:t>
            </a:r>
            <a:r>
              <a:rPr lang="es-ES" sz="4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1:5)</a:t>
            </a:r>
            <a:endParaRPr sz="44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 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Luego les dijo: </a:t>
            </a:r>
            <a:r>
              <a:rPr lang="es-ES" sz="44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«Pero </a:t>
            </a:r>
            <a:r>
              <a:rPr lang="es-ES" sz="4400" i="1" u="sng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cuando venga el Espíritu Santo sobre ustedes</a:t>
            </a:r>
            <a:r>
              <a:rPr lang="es-ES" sz="44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recibirán poder» </a:t>
            </a:r>
            <a:r>
              <a:rPr lang="es-ES" sz="4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s-ES" sz="4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Hch</a:t>
            </a:r>
            <a:r>
              <a:rPr lang="es-ES" sz="4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1:8).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Los discípulos entonces obedecieron el mandamiento de Jesús y esperaron en Jerusalén a que viniera sobre ellos el Espíritu Santo a fin de recibir el poder anunciado para el testimonio y el ministerio. </a:t>
            </a:r>
            <a:endParaRPr sz="44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D2C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e830acd244_0_7"/>
          <p:cNvSpPr/>
          <p:nvPr/>
        </p:nvSpPr>
        <p:spPr>
          <a:xfrm>
            <a:off x="14173200" y="-14038"/>
            <a:ext cx="450342" cy="10300208"/>
          </a:xfrm>
          <a:custGeom>
            <a:avLst/>
            <a:gdLst/>
            <a:ahLst/>
            <a:cxnLst/>
            <a:rect l="l" t="t" r="r" b="b"/>
            <a:pathLst>
              <a:path w="152400" h="3479800" extrusionOk="0">
                <a:moveTo>
                  <a:pt x="0" y="0"/>
                </a:moveTo>
                <a:lnTo>
                  <a:pt x="152400" y="0"/>
                </a:lnTo>
                <a:lnTo>
                  <a:pt x="152400" y="3479800"/>
                </a:lnTo>
                <a:lnTo>
                  <a:pt x="0" y="3479800"/>
                </a:lnTo>
                <a:close/>
              </a:path>
            </a:pathLst>
          </a:custGeom>
          <a:solidFill>
            <a:srgbClr val="BBB6AD">
              <a:alpha val="62350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143" name="Google Shape;143;g1e830acd244_0_7"/>
          <p:cNvSpPr/>
          <p:nvPr/>
        </p:nvSpPr>
        <p:spPr>
          <a:xfrm rot="5400000">
            <a:off x="8343195" y="4864415"/>
            <a:ext cx="10282469" cy="558165"/>
          </a:xfrm>
          <a:custGeom>
            <a:avLst/>
            <a:gdLst/>
            <a:ahLst/>
            <a:cxnLst/>
            <a:rect l="l" t="t" r="r" b="b"/>
            <a:pathLst>
              <a:path w="3752726" h="152400" extrusionOk="0">
                <a:moveTo>
                  <a:pt x="0" y="0"/>
                </a:moveTo>
                <a:lnTo>
                  <a:pt x="3752726" y="0"/>
                </a:lnTo>
                <a:lnTo>
                  <a:pt x="3752726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89897A">
              <a:alpha val="57250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pic>
        <p:nvPicPr>
          <p:cNvPr id="144" name="Google Shape;144;g1e830acd244_0_7"/>
          <p:cNvPicPr preferRelativeResize="0"/>
          <p:nvPr/>
        </p:nvPicPr>
        <p:blipFill rotWithShape="1">
          <a:blip r:embed="rId3">
            <a:alphaModFix/>
          </a:blip>
          <a:srcRect l="23924" r="12461"/>
          <a:stretch/>
        </p:blipFill>
        <p:spPr>
          <a:xfrm flipH="1">
            <a:off x="13381652" y="-22325"/>
            <a:ext cx="4927025" cy="1032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1e830acd244_0_7"/>
          <p:cNvSpPr txBox="1"/>
          <p:nvPr/>
        </p:nvSpPr>
        <p:spPr>
          <a:xfrm>
            <a:off x="257895" y="665368"/>
            <a:ext cx="12727983" cy="8956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3.</a:t>
            </a:r>
            <a:r>
              <a:rPr lang="es-ES" sz="48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	Cuando los discípulos llevaban esperando diez días, llegó el día de Pentecostés, y lenguas de fuego se posaron sobre sus cabezas, </a:t>
            </a:r>
            <a:r>
              <a:rPr lang="es-ES" sz="4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«Todos fueron </a:t>
            </a:r>
            <a:r>
              <a:rPr lang="es-ES" sz="4800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llenos del Espíritu Santo y comenzaron a hablar en diferentes lenguas, según el Espíritu les concedía expresarse</a:t>
            </a:r>
            <a:r>
              <a:rPr lang="es-ES" sz="4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s-ES" sz="48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Hch</a:t>
            </a:r>
            <a:r>
              <a:rPr lang="es-ES" sz="4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2:4).</a:t>
            </a:r>
            <a:r>
              <a:rPr lang="es-ES" sz="4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48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Esto muestra claramente que ellos recibieron un bautismo en el Espíritu Santo. </a:t>
            </a:r>
            <a:endParaRPr sz="480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1"/>
          <p:cNvPicPr preferRelativeResize="0"/>
          <p:nvPr/>
        </p:nvPicPr>
        <p:blipFill rotWithShape="1">
          <a:blip r:embed="rId3">
            <a:alphaModFix/>
          </a:blip>
          <a:srcRect t="26983" b="26983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1"/>
          <p:cNvSpPr/>
          <p:nvPr/>
        </p:nvSpPr>
        <p:spPr>
          <a:xfrm>
            <a:off x="400114" y="611325"/>
            <a:ext cx="17487767" cy="8824058"/>
          </a:xfrm>
          <a:custGeom>
            <a:avLst/>
            <a:gdLst/>
            <a:ahLst/>
            <a:cxnLst/>
            <a:rect l="l" t="t" r="r" b="b"/>
            <a:pathLst>
              <a:path w="5915615" h="2984928" extrusionOk="0">
                <a:moveTo>
                  <a:pt x="0" y="0"/>
                </a:moveTo>
                <a:lnTo>
                  <a:pt x="5915615" y="0"/>
                </a:lnTo>
                <a:lnTo>
                  <a:pt x="5915615" y="2984928"/>
                </a:lnTo>
                <a:lnTo>
                  <a:pt x="0" y="2984928"/>
                </a:lnTo>
                <a:close/>
              </a:path>
            </a:pathLst>
          </a:custGeom>
          <a:solidFill>
            <a:srgbClr val="000000">
              <a:alpha val="64709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159" name="Google Shape;159;p11"/>
          <p:cNvSpPr txBox="1"/>
          <p:nvPr/>
        </p:nvSpPr>
        <p:spPr>
          <a:xfrm>
            <a:off x="647697" y="851617"/>
            <a:ext cx="16992600" cy="819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6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Aunque los discípulos habían nacido de nuevo mucho antes del día de Pentecostés, en Pentecostés ellos fueron </a:t>
            </a:r>
            <a:r>
              <a:rPr lang="es-ES" sz="6600" b="1" i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«bautizados con el Espíritu Santo»</a:t>
            </a:r>
            <a:r>
              <a:rPr lang="es-ES" sz="66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66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s-ES" sz="66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Hch</a:t>
            </a:r>
            <a:r>
              <a:rPr lang="es-ES" sz="66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1:5 y 11:17</a:t>
            </a:r>
            <a:r>
              <a:rPr lang="es-ES" sz="66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lang="es-ES" sz="66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que fue subsiguiente a la conversión y que resultó en una gran demostración de poder, así como el hablar en lenguas. </a:t>
            </a:r>
            <a:endParaRPr sz="6600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2"/>
          <p:cNvPicPr preferRelativeResize="0"/>
          <p:nvPr/>
        </p:nvPicPr>
        <p:blipFill rotWithShape="1">
          <a:blip r:embed="rId3">
            <a:alphaModFix/>
          </a:blip>
          <a:srcRect t="27499" b="27499"/>
          <a:stretch/>
        </p:blipFill>
        <p:spPr>
          <a:xfrm>
            <a:off x="0" y="0"/>
            <a:ext cx="18288000" cy="1028699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2"/>
          <p:cNvSpPr/>
          <p:nvPr/>
        </p:nvSpPr>
        <p:spPr>
          <a:xfrm>
            <a:off x="400114" y="611325"/>
            <a:ext cx="17487767" cy="8824058"/>
          </a:xfrm>
          <a:custGeom>
            <a:avLst/>
            <a:gdLst/>
            <a:ahLst/>
            <a:cxnLst/>
            <a:rect l="l" t="t" r="r" b="b"/>
            <a:pathLst>
              <a:path w="5915615" h="2984928" extrusionOk="0">
                <a:moveTo>
                  <a:pt x="0" y="0"/>
                </a:moveTo>
                <a:lnTo>
                  <a:pt x="5915615" y="0"/>
                </a:lnTo>
                <a:lnTo>
                  <a:pt x="5915615" y="2984928"/>
                </a:lnTo>
                <a:lnTo>
                  <a:pt x="0" y="2984928"/>
                </a:lnTo>
                <a:close/>
              </a:path>
            </a:pathLst>
          </a:custGeom>
          <a:solidFill>
            <a:srgbClr val="000000">
              <a:alpha val="64705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166" name="Google Shape;166;p12"/>
          <p:cNvSpPr txBox="1"/>
          <p:nvPr/>
        </p:nvSpPr>
        <p:spPr>
          <a:xfrm>
            <a:off x="761997" y="1168472"/>
            <a:ext cx="16764000" cy="770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6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Si recibimos este bautismo en el Espíritu Santo, resultará en un mayor poder para el ministerio en nuestra vida, así como sucedió en la vida de los discípulos, y resultará también con frecuencia en </a:t>
            </a:r>
            <a:r>
              <a:rPr lang="es-ES" sz="6600" i="1" u="sng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hablar en lenguas.</a:t>
            </a:r>
            <a:r>
              <a:rPr lang="es-ES" sz="6600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 sz="6600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2D2C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"/>
          <p:cNvSpPr/>
          <p:nvPr/>
        </p:nvSpPr>
        <p:spPr>
          <a:xfrm>
            <a:off x="14173200" y="-14038"/>
            <a:ext cx="450526" cy="10323360"/>
          </a:xfrm>
          <a:custGeom>
            <a:avLst/>
            <a:gdLst/>
            <a:ahLst/>
            <a:cxnLst/>
            <a:rect l="l" t="t" r="r" b="b"/>
            <a:pathLst>
              <a:path w="152400" h="3479800" extrusionOk="0">
                <a:moveTo>
                  <a:pt x="0" y="0"/>
                </a:moveTo>
                <a:lnTo>
                  <a:pt x="152400" y="0"/>
                </a:lnTo>
                <a:lnTo>
                  <a:pt x="152400" y="3479800"/>
                </a:lnTo>
                <a:lnTo>
                  <a:pt x="0" y="3479800"/>
                </a:lnTo>
                <a:close/>
              </a:path>
            </a:pathLst>
          </a:custGeom>
          <a:solidFill>
            <a:srgbClr val="BBB6AD">
              <a:alpha val="62352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172" name="Google Shape;172;p13"/>
          <p:cNvSpPr/>
          <p:nvPr/>
        </p:nvSpPr>
        <p:spPr>
          <a:xfrm rot="5400000">
            <a:off x="9210113" y="4873391"/>
            <a:ext cx="10264680" cy="562543"/>
          </a:xfrm>
          <a:custGeom>
            <a:avLst/>
            <a:gdLst/>
            <a:ahLst/>
            <a:cxnLst/>
            <a:rect l="l" t="t" r="r" b="b"/>
            <a:pathLst>
              <a:path w="3752726" h="152400" extrusionOk="0">
                <a:moveTo>
                  <a:pt x="0" y="0"/>
                </a:moveTo>
                <a:lnTo>
                  <a:pt x="3752726" y="0"/>
                </a:lnTo>
                <a:lnTo>
                  <a:pt x="3752726" y="152400"/>
                </a:lnTo>
                <a:lnTo>
                  <a:pt x="0" y="152400"/>
                </a:lnTo>
                <a:close/>
              </a:path>
            </a:pathLst>
          </a:custGeom>
          <a:solidFill>
            <a:srgbClr val="89897A">
              <a:alpha val="57254"/>
            </a:srgbClr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pic>
        <p:nvPicPr>
          <p:cNvPr id="173" name="Google Shape;173;p13"/>
          <p:cNvPicPr preferRelativeResize="0"/>
          <p:nvPr/>
        </p:nvPicPr>
        <p:blipFill rotWithShape="1">
          <a:blip r:embed="rId3">
            <a:alphaModFix/>
          </a:blip>
          <a:srcRect l="23938" r="23943"/>
          <a:stretch/>
        </p:blipFill>
        <p:spPr>
          <a:xfrm flipH="1">
            <a:off x="14270062" y="-22322"/>
            <a:ext cx="4038601" cy="10331642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3"/>
          <p:cNvSpPr txBox="1"/>
          <p:nvPr/>
        </p:nvSpPr>
        <p:spPr>
          <a:xfrm>
            <a:off x="320299" y="1553696"/>
            <a:ext cx="13358247" cy="7201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En </a:t>
            </a:r>
            <a:r>
              <a:rPr lang="es-ES" sz="4400" b="1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Hechos 8</a:t>
            </a:r>
            <a:r>
              <a:rPr lang="es-ES" sz="44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, encontramos a </a:t>
            </a:r>
            <a:r>
              <a:rPr lang="es-ES" sz="4400" i="1" u="sng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las personas de Samaria</a:t>
            </a:r>
            <a:r>
              <a:rPr lang="es-ES" sz="44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que se hicieron cristianos </a:t>
            </a:r>
            <a:r>
              <a:rPr lang="es-ES" sz="44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«cuando creyeron a Felipe que les anunciaba las buenas nuevas del reino de Dios y el nombre de Jesucristo» </a:t>
            </a:r>
            <a:r>
              <a:rPr lang="es-ES" sz="4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s-ES" sz="4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Hch</a:t>
            </a:r>
            <a:r>
              <a:rPr lang="es-ES" sz="4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8:12),</a:t>
            </a:r>
            <a:r>
              <a:rPr lang="es-ES" sz="44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440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pero recibieron el Espíritu Santo más tarde cuando los apóstoles Pedro y Juan llegaron desde Jerusalén y oraron por ellos </a:t>
            </a:r>
            <a:r>
              <a:rPr lang="es-ES" sz="4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s-ES" sz="4400" b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Hch</a:t>
            </a:r>
            <a:r>
              <a:rPr lang="es-ES" sz="4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8:14-17)</a:t>
            </a:r>
            <a:r>
              <a:rPr lang="es-ES" sz="44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1505</Words>
  <Application>Microsoft Macintosh PowerPoint</Application>
  <PresentationFormat>Personalizado</PresentationFormat>
  <Paragraphs>88</Paragraphs>
  <Slides>37</Slides>
  <Notes>34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6" baseType="lpstr">
      <vt:lpstr>Avenir</vt:lpstr>
      <vt:lpstr>Arial</vt:lpstr>
      <vt:lpstr>Twentieth Century</vt:lpstr>
      <vt:lpstr>Martel Sans</vt:lpstr>
      <vt:lpstr>Martel</vt:lpstr>
      <vt:lpstr>Times New Roman</vt:lpstr>
      <vt:lpstr>Calibri</vt:lpstr>
      <vt:lpstr>Avenir Book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Raquel Perez</dc:creator>
  <cp:lastModifiedBy>moisespeinadodiaz@gmail.com</cp:lastModifiedBy>
  <cp:revision>17</cp:revision>
  <dcterms:created xsi:type="dcterms:W3CDTF">2006-08-16T00:00:00Z</dcterms:created>
  <dcterms:modified xsi:type="dcterms:W3CDTF">2023-11-15T10:47:11Z</dcterms:modified>
</cp:coreProperties>
</file>