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6" r:id="rId1"/>
  </p:sldMasterIdLst>
  <p:notesMasterIdLst>
    <p:notesMasterId r:id="rId35"/>
  </p:notesMasterIdLst>
  <p:handoutMasterIdLst>
    <p:handoutMasterId r:id="rId36"/>
  </p:handoutMasterIdLst>
  <p:sldIdLst>
    <p:sldId id="520" r:id="rId2"/>
    <p:sldId id="524" r:id="rId3"/>
    <p:sldId id="545" r:id="rId4"/>
    <p:sldId id="588" r:id="rId5"/>
    <p:sldId id="598" r:id="rId6"/>
    <p:sldId id="599" r:id="rId7"/>
    <p:sldId id="600" r:id="rId8"/>
    <p:sldId id="601" r:id="rId9"/>
    <p:sldId id="602" r:id="rId10"/>
    <p:sldId id="603" r:id="rId11"/>
    <p:sldId id="604" r:id="rId12"/>
    <p:sldId id="606" r:id="rId13"/>
    <p:sldId id="605" r:id="rId14"/>
    <p:sldId id="624" r:id="rId15"/>
    <p:sldId id="552" r:id="rId16"/>
    <p:sldId id="607" r:id="rId17"/>
    <p:sldId id="586" r:id="rId18"/>
    <p:sldId id="585" r:id="rId19"/>
    <p:sldId id="608" r:id="rId20"/>
    <p:sldId id="611" r:id="rId21"/>
    <p:sldId id="609" r:id="rId22"/>
    <p:sldId id="610" r:id="rId23"/>
    <p:sldId id="612" r:id="rId24"/>
    <p:sldId id="613" r:id="rId25"/>
    <p:sldId id="614" r:id="rId26"/>
    <p:sldId id="619" r:id="rId27"/>
    <p:sldId id="618" r:id="rId28"/>
    <p:sldId id="617" r:id="rId29"/>
    <p:sldId id="620" r:id="rId30"/>
    <p:sldId id="621" r:id="rId31"/>
    <p:sldId id="625" r:id="rId32"/>
    <p:sldId id="592" r:id="rId33"/>
    <p:sldId id="623" r:id="rId34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Montserrat Light" pitchFamily="2" charset="77"/>
      <p:regular r:id="rId47"/>
      <p:bold r:id="rId48"/>
      <p:italic r:id="rId49"/>
      <p:boldItalic r:id="rId50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62"/>
    <a:srgbClr val="CEA389"/>
    <a:srgbClr val="196FB6"/>
    <a:srgbClr val="050608"/>
    <a:srgbClr val="FFF089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1" autoAdjust="0"/>
    <p:restoredTop sz="94662" autoAdjust="0"/>
  </p:normalViewPr>
  <p:slideViewPr>
    <p:cSldViewPr>
      <p:cViewPr>
        <p:scale>
          <a:sx n="71" d="100"/>
          <a:sy n="71" d="100"/>
        </p:scale>
        <p:origin x="1464" y="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E9C55B9-2C8E-18BE-EA5C-B6A3E927BC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6283D30-B024-D897-812F-706C84505A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AEF0EE-E2D1-48EC-9A5A-A93C7A4FEE66}" type="datetimeFigureOut">
              <a:rPr lang="es-ES"/>
              <a:pPr>
                <a:defRPr/>
              </a:pPr>
              <a:t>17/11/22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84E8C9-2A44-63D1-5D2A-B87991D1C4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3DD284-2D49-3C1D-EAD2-5D8EC0FFD1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D472197-9338-4D0D-8C3F-1F48057BC6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5647941-CFAA-4B23-A482-C24F7EE465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95AB82-4B9E-6578-4D0B-DBB3F36934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5F7C8BD-9E16-45E9-8026-690EE2BCEEE0}" type="datetimeFigureOut">
              <a:rPr lang="es-ES"/>
              <a:pPr>
                <a:defRPr/>
              </a:pPr>
              <a:t>17/11/22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450E9C9A-37A9-64AB-3244-AD8BC705E9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25E0BFFC-412D-4A56-5526-9662FDDDA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D4D7F2-4336-3245-F9B0-FEE394FCAB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198D57-6BD9-8ED3-29C9-0929F217D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016DFB7-29B0-4AC1-93E3-DE81B0C290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ABDFC8-5A99-814A-3BF4-A22C1BC0C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906C-FC23-4C9A-BA1B-E5845599FF9F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445B46-F2BB-3BE1-F2BF-3503B548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6C26FA-01B6-BE20-FFC9-8639B049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EBE5E-DE77-4B31-B126-F493D5CFBB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0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FCAFB0-23F6-43F2-02AA-76FAB7DD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90DD3-1B3A-4BE9-9122-389CC877BC53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AE3685-4B69-A8B2-E258-361D9737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21598D-E4E5-8CF1-1AA8-F431CD4B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A09C2-6228-48FA-8597-00456295448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CD038E-88C1-7940-F591-D7F1D8661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3AB16-6872-45BF-A352-C850ECA1B79E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4B7C2A-3974-2CD5-0A5E-21731602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70F1C5-75D3-94F9-1E41-CEADF6C04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6954E-036B-4F83-82CE-BB154882D7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48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4A4C01-EAC4-C4F0-6D41-1492FB6F3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71-109C-4F7B-928D-3DED7299DDEA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32480E-CE02-BE04-9DAF-E08B36F3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0D1E78-B375-FF3F-244D-9332DD2A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40603-8538-4FE2-8480-38C998D67C5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8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54919D-0D19-43EB-26E7-D5F8A9E2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83888-2DC8-4819-A216-570E41027935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B6167-C55E-4F24-870F-82ECFE54E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4F3E02-C78C-168F-951F-0ED1DC7B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59B05-369D-46E7-A26C-397635364D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34B6955A-8113-AF67-A1C0-0B34C590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B32AA-CE24-4E5A-8BFA-56EB6536F3B4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0E198D8-0BAE-E2B0-804D-9B3F0CA6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6BA8DE1-E976-1D6F-517B-96A99F3D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D7304-5710-400C-8206-5EE50232F1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6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3D7A5F54-F121-DF1C-2680-F4F2970B5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8241A-6001-4C54-871A-1967EDA6EC8F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485E0FAF-BCD6-715B-5256-02903C61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3CEC5656-46F2-CDC4-A377-C4DCA08D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BD32F-3064-4DEE-A8B0-6118401452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2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CB84E9D9-7484-5D7C-E4ED-3301D9DDD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0339D-26B5-43B1-8AF7-9253F4A5B1D2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FC69DA55-EEE5-F9DF-7656-3D8ECBA6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AA121FF6-5B9F-583B-D22E-57528A43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2730A-1466-49D4-9FAB-5FAC246E913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7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6F1254C7-71FB-6B7D-6624-85D947B9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949F-BCC2-4301-8133-381CEB897B50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FB9703B3-4C43-3DE4-A6B0-83C8695D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6B351326-2F81-40F5-AFA3-1F409931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A0086-FD4D-4A92-865E-DCA7A3A605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3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A40D0CF-13FB-24AC-B6FE-CD6A44A4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7E53C-854B-42DE-9525-0F9C9B1720D6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A9A8960-6081-903D-9177-C120A02D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5603A5E2-B52D-F472-02E3-261701DC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8E964-C451-40BC-98E4-564C5C8E990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2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B1A1BB8-3388-FBAF-DAA1-D8FE54FBC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60008-C595-43A4-A78D-96C7486C862F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AC7B56A-418B-CBD7-85BF-D0EE377B9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9B3A003-F6E8-B9B0-A7FA-0D2D9F9E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5D112-74E4-4825-BF83-90CF06967E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0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6956236C-8D73-D64F-46CE-ECC7A00B9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E019ADEB-15CE-199D-A2DD-5D64543A1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D19F96-2123-767E-5DAF-5007D233DE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pPr>
              <a:defRPr/>
            </a:pPr>
            <a:fld id="{DCFA726E-BB64-48E9-A363-8185BB03B7AB}" type="datetimeFigureOut">
              <a:rPr lang="en-US"/>
              <a:pPr>
                <a:defRPr/>
              </a:pPr>
              <a:t>11/17/22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6AA945-21A4-B5FF-E435-7F0501FA0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022964-766E-D83F-F61E-658B74B78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pPr>
              <a:defRPr/>
            </a:pPr>
            <a:fld id="{D916022F-62A9-4C98-A299-D7D964F2BAC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Montserrat Light" panose="00000400000000000000" pitchFamily="50" charset="0"/>
          <a:ea typeface="+mj-ea"/>
          <a:cs typeface="+mj-cs"/>
        </a:defRPr>
      </a:lvl1pPr>
      <a:lvl2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Montserrat Light" pitchFamily="2" charset="0"/>
        </a:defRPr>
      </a:lvl2pPr>
      <a:lvl3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Montserrat Light" pitchFamily="2" charset="0"/>
        </a:defRPr>
      </a:lvl3pPr>
      <a:lvl4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Montserrat Light" pitchFamily="2" charset="0"/>
        </a:defRPr>
      </a:lvl4pPr>
      <a:lvl5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Montserrat Light" pitchFamily="2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Montserrat Light" pitchFamily="2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Montserrat Light" pitchFamily="2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Montserrat Light" pitchFamily="2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Montserrat Light" pitchFamily="2" charset="0"/>
        </a:defRPr>
      </a:lvl9pPr>
    </p:titleStyle>
    <p:bodyStyle>
      <a:lvl1pPr marL="342900" indent="-342900" algn="l" defTabSz="1371600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1pPr>
      <a:lvl2pPr marL="10287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2pPr>
      <a:lvl3pPr marL="17145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3pPr>
      <a:lvl4pPr marL="24003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4pPr>
      <a:lvl5pPr marL="30861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4">
            <a:extLst>
              <a:ext uri="{FF2B5EF4-FFF2-40B4-BE49-F238E27FC236}">
                <a16:creationId xmlns:a16="http://schemas.microsoft.com/office/drawing/2014/main" id="{7100D1A9-4617-48D8-F5B5-2CC32D448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11575" b="6081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n 1">
            <a:extLst>
              <a:ext uri="{FF2B5EF4-FFF2-40B4-BE49-F238E27FC236}">
                <a16:creationId xmlns:a16="http://schemas.microsoft.com/office/drawing/2014/main" id="{8D14A2E1-9F41-1FAA-A816-84ED880CE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0" y="8648700"/>
            <a:ext cx="22796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E6704E1-EC4B-F7D9-756C-433CAAEDDEA3}"/>
              </a:ext>
            </a:extLst>
          </p:cNvPr>
          <p:cNvSpPr/>
          <p:nvPr/>
        </p:nvSpPr>
        <p:spPr>
          <a:xfrm>
            <a:off x="1981200" y="6858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4339" name="Imagen 5">
            <a:extLst>
              <a:ext uri="{FF2B5EF4-FFF2-40B4-BE49-F238E27FC236}">
                <a16:creationId xmlns:a16="http://schemas.microsoft.com/office/drawing/2014/main" id="{9ED45ACC-5772-DDB7-0F8F-CFBFEB1A4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57200"/>
            <a:ext cx="13639800" cy="79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7DD4DB5-C145-D82C-E960-E4107463C5BA}"/>
              </a:ext>
            </a:extLst>
          </p:cNvPr>
          <p:cNvSpPr/>
          <p:nvPr/>
        </p:nvSpPr>
        <p:spPr>
          <a:xfrm>
            <a:off x="6299200" y="190500"/>
            <a:ext cx="5816600" cy="12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341" name="CuadroTexto 7">
            <a:extLst>
              <a:ext uri="{FF2B5EF4-FFF2-40B4-BE49-F238E27FC236}">
                <a16:creationId xmlns:a16="http://schemas.microsoft.com/office/drawing/2014/main" id="{AE71C420-34AD-E5CF-5167-85454E6A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-38100"/>
            <a:ext cx="558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GENEROSO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16020A1-707A-C4CF-A193-1235F2BCC987}"/>
              </a:ext>
            </a:extLst>
          </p:cNvPr>
          <p:cNvSpPr/>
          <p:nvPr/>
        </p:nvSpPr>
        <p:spPr>
          <a:xfrm>
            <a:off x="723900" y="7404100"/>
            <a:ext cx="1684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343" name="CuadroTexto 3">
            <a:extLst>
              <a:ext uri="{FF2B5EF4-FFF2-40B4-BE49-F238E27FC236}">
                <a16:creationId xmlns:a16="http://schemas.microsoft.com/office/drawing/2014/main" id="{69A5D3DA-3D79-C0C3-A99E-AFD7F05F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429500"/>
            <a:ext cx="16611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4800">
                <a:cs typeface="Times New Roman" panose="02020603050405020304" pitchFamily="18" charset="0"/>
              </a:rPr>
              <a:t>Aunque </a:t>
            </a:r>
            <a:r>
              <a:rPr lang="es-ES" altLang="es-ES" sz="4800" b="1">
                <a:cs typeface="Times New Roman" panose="02020603050405020304" pitchFamily="18" charset="0"/>
              </a:rPr>
              <a:t>Rut</a:t>
            </a:r>
            <a:r>
              <a:rPr lang="es-ES" altLang="es-ES" sz="4800">
                <a:cs typeface="Times New Roman" panose="02020603050405020304" pitchFamily="18" charset="0"/>
              </a:rPr>
              <a:t> necesitaba alimento y estaba dispuesta a trabajar para conseguirlo, </a:t>
            </a:r>
            <a:r>
              <a:rPr lang="es-ES" altLang="es-ES" sz="4800" b="1">
                <a:cs typeface="Times New Roman" panose="02020603050405020304" pitchFamily="18" charset="0"/>
              </a:rPr>
              <a:t>Booz</a:t>
            </a:r>
            <a:r>
              <a:rPr lang="es-ES" altLang="es-ES" sz="4800">
                <a:cs typeface="Times New Roman" panose="02020603050405020304" pitchFamily="18" charset="0"/>
              </a:rPr>
              <a:t> le dio granos extra de sus cosechas </a:t>
            </a:r>
            <a:r>
              <a:rPr lang="es-ES" altLang="es-ES" sz="4800" b="1">
                <a:cs typeface="Times New Roman" panose="02020603050405020304" pitchFamily="18" charset="0"/>
              </a:rPr>
              <a:t>(2:15)</a:t>
            </a:r>
            <a:endParaRPr lang="es-ES" altLang="es-E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0E6E5A7-F045-7695-1DE4-9ACEF831A3FE}"/>
              </a:ext>
            </a:extLst>
          </p:cNvPr>
          <p:cNvSpPr/>
          <p:nvPr/>
        </p:nvSpPr>
        <p:spPr>
          <a:xfrm>
            <a:off x="1981200" y="6858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5363" name="Imagen 5">
            <a:extLst>
              <a:ext uri="{FF2B5EF4-FFF2-40B4-BE49-F238E27FC236}">
                <a16:creationId xmlns:a16="http://schemas.microsoft.com/office/drawing/2014/main" id="{4E1853C1-F2F0-0A0F-9336-4445635F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57200"/>
            <a:ext cx="13639800" cy="79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FA26DA8-78E5-2A86-A1DC-699EF7C31503}"/>
              </a:ext>
            </a:extLst>
          </p:cNvPr>
          <p:cNvSpPr/>
          <p:nvPr/>
        </p:nvSpPr>
        <p:spPr>
          <a:xfrm>
            <a:off x="6299200" y="190500"/>
            <a:ext cx="5816600" cy="12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365" name="CuadroTexto 7">
            <a:extLst>
              <a:ext uri="{FF2B5EF4-FFF2-40B4-BE49-F238E27FC236}">
                <a16:creationId xmlns:a16="http://schemas.microsoft.com/office/drawing/2014/main" id="{B52A5F6D-42E0-B3F5-290F-0BC0ADF15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-38100"/>
            <a:ext cx="558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AMABLE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A32B148-F540-4948-688F-AFA30024627E}"/>
              </a:ext>
            </a:extLst>
          </p:cNvPr>
          <p:cNvSpPr/>
          <p:nvPr/>
        </p:nvSpPr>
        <p:spPr>
          <a:xfrm>
            <a:off x="685800" y="7353300"/>
            <a:ext cx="16840200" cy="2617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5367" name="CuadroTexto 3">
            <a:extLst>
              <a:ext uri="{FF2B5EF4-FFF2-40B4-BE49-F238E27FC236}">
                <a16:creationId xmlns:a16="http://schemas.microsoft.com/office/drawing/2014/main" id="{42977BE7-DC7D-450C-18A1-8B3C47486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277100"/>
            <a:ext cx="166116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4800">
                <a:cs typeface="Times New Roman" panose="02020603050405020304" pitchFamily="18" charset="0"/>
              </a:rPr>
              <a:t>Cuando </a:t>
            </a:r>
            <a:r>
              <a:rPr lang="es-ES" altLang="es-ES" sz="4800" b="1">
                <a:cs typeface="Times New Roman" panose="02020603050405020304" pitchFamily="18" charset="0"/>
              </a:rPr>
              <a:t>Rut</a:t>
            </a:r>
            <a:r>
              <a:rPr lang="es-ES" altLang="es-ES" sz="4800">
                <a:cs typeface="Times New Roman" panose="02020603050405020304" pitchFamily="18" charset="0"/>
              </a:rPr>
              <a:t> informó acerca de la forma considerada en que Booz la había tratado, Noemí agradeció a Dios por su bondad demostrada a ellas a través de </a:t>
            </a:r>
            <a:r>
              <a:rPr lang="es-ES" altLang="es-ES" sz="4800" b="1">
                <a:cs typeface="Times New Roman" panose="02020603050405020304" pitchFamily="18" charset="0"/>
              </a:rPr>
              <a:t>Booz (2:20) </a:t>
            </a:r>
            <a:endParaRPr lang="es-ES" altLang="es-E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2999FF6-1209-31BF-5106-1CD56187183D}"/>
              </a:ext>
            </a:extLst>
          </p:cNvPr>
          <p:cNvSpPr/>
          <p:nvPr/>
        </p:nvSpPr>
        <p:spPr>
          <a:xfrm>
            <a:off x="1981200" y="6858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387" name="Imagen 5">
            <a:extLst>
              <a:ext uri="{FF2B5EF4-FFF2-40B4-BE49-F238E27FC236}">
                <a16:creationId xmlns:a16="http://schemas.microsoft.com/office/drawing/2014/main" id="{D7500077-610B-BFDA-5943-1BC1DCFE7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57200"/>
            <a:ext cx="13639800" cy="79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DC7F20-C630-9FC6-B9E7-2E74F1877D9C}"/>
              </a:ext>
            </a:extLst>
          </p:cNvPr>
          <p:cNvSpPr/>
          <p:nvPr/>
        </p:nvSpPr>
        <p:spPr>
          <a:xfrm>
            <a:off x="6299200" y="190500"/>
            <a:ext cx="5816600" cy="12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6389" name="CuadroTexto 7">
            <a:extLst>
              <a:ext uri="{FF2B5EF4-FFF2-40B4-BE49-F238E27FC236}">
                <a16:creationId xmlns:a16="http://schemas.microsoft.com/office/drawing/2014/main" id="{C6898413-8B51-92C9-DB71-C1E9B82A8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-38100"/>
            <a:ext cx="558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DISCRETO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4B246B8-1132-19A5-5DB2-FE9FB2E55CE8}"/>
              </a:ext>
            </a:extLst>
          </p:cNvPr>
          <p:cNvSpPr/>
          <p:nvPr/>
        </p:nvSpPr>
        <p:spPr>
          <a:xfrm>
            <a:off x="723900" y="7307263"/>
            <a:ext cx="1684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6391" name="CuadroTexto 3">
            <a:extLst>
              <a:ext uri="{FF2B5EF4-FFF2-40B4-BE49-F238E27FC236}">
                <a16:creationId xmlns:a16="http://schemas.microsoft.com/office/drawing/2014/main" id="{C5017481-2996-38AF-37EC-F7C5257EC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486650"/>
            <a:ext cx="16611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4800" b="1">
                <a:cs typeface="Times New Roman" panose="02020603050405020304" pitchFamily="18" charset="0"/>
              </a:rPr>
              <a:t>Booz</a:t>
            </a:r>
            <a:r>
              <a:rPr lang="es-ES" altLang="es-ES" sz="4800">
                <a:cs typeface="Times New Roman" panose="02020603050405020304" pitchFamily="18" charset="0"/>
              </a:rPr>
              <a:t> demostró sabia discreción al enviar a </a:t>
            </a:r>
            <a:r>
              <a:rPr lang="es-ES" altLang="es-ES" sz="4800" b="1">
                <a:cs typeface="Times New Roman" panose="02020603050405020304" pitchFamily="18" charset="0"/>
              </a:rPr>
              <a:t>Rut</a:t>
            </a:r>
            <a:r>
              <a:rPr lang="es-ES" altLang="es-ES" sz="4800">
                <a:cs typeface="Times New Roman" panose="02020603050405020304" pitchFamily="18" charset="0"/>
              </a:rPr>
              <a:t> a casa antes de que amaneciera </a:t>
            </a:r>
            <a:r>
              <a:rPr lang="es-ES" altLang="es-ES" sz="4800" b="1">
                <a:cs typeface="Times New Roman" panose="02020603050405020304" pitchFamily="18" charset="0"/>
              </a:rPr>
              <a:t>(3:14)</a:t>
            </a:r>
          </a:p>
          <a:p>
            <a:pPr eaLnBrk="1" hangingPunct="1">
              <a:lnSpc>
                <a:spcPct val="115000"/>
              </a:lnSpc>
            </a:pPr>
            <a:endParaRPr lang="es-ES" altLang="es-E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C9E18DB-14D0-A6C7-934E-A5155F77C57C}"/>
              </a:ext>
            </a:extLst>
          </p:cNvPr>
          <p:cNvSpPr/>
          <p:nvPr/>
        </p:nvSpPr>
        <p:spPr>
          <a:xfrm>
            <a:off x="1981200" y="6858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7411" name="Imagen 5">
            <a:extLst>
              <a:ext uri="{FF2B5EF4-FFF2-40B4-BE49-F238E27FC236}">
                <a16:creationId xmlns:a16="http://schemas.microsoft.com/office/drawing/2014/main" id="{D01E8F15-DE29-F6CF-6625-16AD5865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57200"/>
            <a:ext cx="13639800" cy="79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FE31956-A9B9-45B2-089E-AAE472A19D08}"/>
              </a:ext>
            </a:extLst>
          </p:cNvPr>
          <p:cNvSpPr/>
          <p:nvPr/>
        </p:nvSpPr>
        <p:spPr>
          <a:xfrm>
            <a:off x="6299200" y="190500"/>
            <a:ext cx="5816600" cy="12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413" name="CuadroTexto 7">
            <a:extLst>
              <a:ext uri="{FF2B5EF4-FFF2-40B4-BE49-F238E27FC236}">
                <a16:creationId xmlns:a16="http://schemas.microsoft.com/office/drawing/2014/main" id="{A46B3042-8A5A-1B78-1D92-82359657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-38100"/>
            <a:ext cx="558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FIEL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98D8502-6EA8-4D9D-50A5-7AB3EAD5C94C}"/>
              </a:ext>
            </a:extLst>
          </p:cNvPr>
          <p:cNvSpPr/>
          <p:nvPr/>
        </p:nvSpPr>
        <p:spPr>
          <a:xfrm>
            <a:off x="787400" y="7327900"/>
            <a:ext cx="1684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415" name="CuadroTexto 3">
            <a:extLst>
              <a:ext uri="{FF2B5EF4-FFF2-40B4-BE49-F238E27FC236}">
                <a16:creationId xmlns:a16="http://schemas.microsoft.com/office/drawing/2014/main" id="{5EE84AE4-05C2-D811-EB18-7502ED1D8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7562850"/>
            <a:ext cx="16611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4700">
                <a:cs typeface="Times New Roman" panose="02020603050405020304" pitchFamily="18" charset="0"/>
              </a:rPr>
              <a:t>De acuerdo con la promesa que había hecho a </a:t>
            </a:r>
            <a:r>
              <a:rPr lang="es-ES" altLang="es-ES" sz="4700" b="1">
                <a:cs typeface="Times New Roman" panose="02020603050405020304" pitchFamily="18" charset="0"/>
              </a:rPr>
              <a:t>Rut</a:t>
            </a:r>
            <a:r>
              <a:rPr lang="es-ES" altLang="es-ES" sz="4700">
                <a:cs typeface="Times New Roman" panose="02020603050405020304" pitchFamily="18" charset="0"/>
              </a:rPr>
              <a:t>, </a:t>
            </a:r>
            <a:r>
              <a:rPr lang="es-ES" altLang="es-ES" sz="4700" b="1">
                <a:cs typeface="Times New Roman" panose="02020603050405020304" pitchFamily="18" charset="0"/>
              </a:rPr>
              <a:t>Booz</a:t>
            </a:r>
            <a:r>
              <a:rPr lang="es-ES" altLang="es-ES" sz="4700">
                <a:cs typeface="Times New Roman" panose="02020603050405020304" pitchFamily="18" charset="0"/>
              </a:rPr>
              <a:t> “fue a la corte” a hacer los arreglos necesarios para casarse con ella </a:t>
            </a:r>
            <a:r>
              <a:rPr lang="es-ES" altLang="es-ES" sz="4700" b="1">
                <a:cs typeface="Times New Roman" panose="02020603050405020304" pitchFamily="18" charset="0"/>
              </a:rPr>
              <a:t>(4:1-12) </a:t>
            </a:r>
            <a:endParaRPr lang="es-ES" altLang="es-ES" sz="4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 descr="&quot;&quot;">
            <a:extLst>
              <a:ext uri="{FF2B5EF4-FFF2-40B4-BE49-F238E27FC236}">
                <a16:creationId xmlns:a16="http://schemas.microsoft.com/office/drawing/2014/main" id="{9790ACF8-0247-944C-2886-BC950985CA2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 descr="&quot;&quot;">
            <a:extLst>
              <a:ext uri="{FF2B5EF4-FFF2-40B4-BE49-F238E27FC236}">
                <a16:creationId xmlns:a16="http://schemas.microsoft.com/office/drawing/2014/main" id="{067DFEE1-33FF-F9A0-7E10-D73528EE39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56450" y="0"/>
            <a:ext cx="1113155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06542D-E790-1027-1597-1E90957C89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2824"/>
          <a:stretch/>
        </p:blipFill>
        <p:spPr>
          <a:xfrm>
            <a:off x="20" y="10"/>
            <a:ext cx="9905980" cy="10286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197" name="CuadroTexto 5">
            <a:extLst>
              <a:ext uri="{FF2B5EF4-FFF2-40B4-BE49-F238E27FC236}">
                <a16:creationId xmlns:a16="http://schemas.microsoft.com/office/drawing/2014/main" id="{318B3D84-3317-58A2-E4E8-EB7674943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4433" y="2116292"/>
            <a:ext cx="954405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s-ES" sz="7200" b="1" dirty="0"/>
              <a:t>ANALIZA TUS CARACTERISTICAS PERSONALES EN EL CONTEXTO DE TRABAJO</a:t>
            </a:r>
          </a:p>
        </p:txBody>
      </p:sp>
      <p:pic>
        <p:nvPicPr>
          <p:cNvPr id="8198" name="Imagen 1">
            <a:extLst>
              <a:ext uri="{FF2B5EF4-FFF2-40B4-BE49-F238E27FC236}">
                <a16:creationId xmlns:a16="http://schemas.microsoft.com/office/drawing/2014/main" id="{591B6611-5F56-9AA5-C188-DD0BB772D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150" y="201613"/>
            <a:ext cx="39465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07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2">
            <a:extLst>
              <a:ext uri="{FF2B5EF4-FFF2-40B4-BE49-F238E27FC236}">
                <a16:creationId xmlns:a16="http://schemas.microsoft.com/office/drawing/2014/main" id="{FDB0FFA9-158B-6679-4CDB-D647F3103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767"/>
          <a:stretch>
            <a:fillRect/>
          </a:stretch>
        </p:blipFill>
        <p:spPr bwMode="auto">
          <a:xfrm>
            <a:off x="-150813" y="-80963"/>
            <a:ext cx="18589626" cy="1044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22" descr="&quot;&quot;">
            <a:extLst>
              <a:ext uri="{FF2B5EF4-FFF2-40B4-BE49-F238E27FC236}">
                <a16:creationId xmlns:a16="http://schemas.microsoft.com/office/drawing/2014/main" id="{48B73B42-AD4D-D2BD-4E33-4D21A4EF44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80363"/>
            <a:ext cx="18288000" cy="11049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9382BD-AF8C-3849-2A2E-C749DAC1FE17}"/>
              </a:ext>
            </a:extLst>
          </p:cNvPr>
          <p:cNvSpPr txBox="1"/>
          <p:nvPr/>
        </p:nvSpPr>
        <p:spPr>
          <a:xfrm>
            <a:off x="785813" y="7975600"/>
            <a:ext cx="16816387" cy="1117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Estar CONTENTO con lo que tenemos </a:t>
            </a:r>
          </a:p>
        </p:txBody>
      </p:sp>
      <p:cxnSp>
        <p:nvCxnSpPr>
          <p:cNvPr id="51" name="Straight Connector 24" descr="&quot;&quot;">
            <a:extLst>
              <a:ext uri="{FF2B5EF4-FFF2-40B4-BE49-F238E27FC236}">
                <a16:creationId xmlns:a16="http://schemas.microsoft.com/office/drawing/2014/main" id="{07D12BE3-B560-145F-E636-E053161D085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786288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6" descr="&quot;&quot;">
            <a:extLst>
              <a:ext uri="{FF2B5EF4-FFF2-40B4-BE49-F238E27FC236}">
                <a16:creationId xmlns:a16="http://schemas.microsoft.com/office/drawing/2014/main" id="{97D9A1AE-8ACC-35D3-36BB-93E0853359D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920273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descr="&quot;&quot;">
            <a:extLst>
              <a:ext uri="{FF2B5EF4-FFF2-40B4-BE49-F238E27FC236}">
                <a16:creationId xmlns:a16="http://schemas.microsoft.com/office/drawing/2014/main" id="{86BD03F5-A971-AF72-E208-843C4FF8D5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59" name="Imagen 2">
            <a:extLst>
              <a:ext uri="{FF2B5EF4-FFF2-40B4-BE49-F238E27FC236}">
                <a16:creationId xmlns:a16="http://schemas.microsoft.com/office/drawing/2014/main" id="{201FFD50-4604-EAAB-043B-2D46BE97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7" b="2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uadroTexto 5">
            <a:extLst>
              <a:ext uri="{FF2B5EF4-FFF2-40B4-BE49-F238E27FC236}">
                <a16:creationId xmlns:a16="http://schemas.microsoft.com/office/drawing/2014/main" id="{50A85C7D-E3CF-A0EE-1B6A-C145BD92E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61563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s-ES" sz="6000" dirty="0">
                <a:solidFill>
                  <a:srgbClr val="FFFFFF"/>
                </a:solidFill>
              </a:rPr>
              <a:t>He </a:t>
            </a:r>
            <a:r>
              <a:rPr lang="en-US" altLang="es-ES" sz="6000" dirty="0" err="1">
                <a:solidFill>
                  <a:srgbClr val="FFFFFF"/>
                </a:solidFill>
              </a:rPr>
              <a:t>aprendido</a:t>
            </a:r>
            <a:r>
              <a:rPr lang="en-US" altLang="es-ES" sz="6000" dirty="0">
                <a:solidFill>
                  <a:srgbClr val="FFFFFF"/>
                </a:solidFill>
              </a:rPr>
              <a:t> a </a:t>
            </a:r>
            <a:r>
              <a:rPr lang="en-US" altLang="es-ES" sz="6000" dirty="0" err="1">
                <a:solidFill>
                  <a:srgbClr val="FFFFFF"/>
                </a:solidFill>
              </a:rPr>
              <a:t>contentarme</a:t>
            </a:r>
            <a:r>
              <a:rPr lang="en-US" altLang="es-ES" sz="6000" dirty="0">
                <a:solidFill>
                  <a:srgbClr val="FFFFFF"/>
                </a:solidFill>
              </a:rPr>
              <a:t>, </a:t>
            </a:r>
            <a:r>
              <a:rPr lang="en-US" altLang="es-ES" sz="6000" dirty="0" err="1">
                <a:solidFill>
                  <a:srgbClr val="FFFFFF"/>
                </a:solidFill>
              </a:rPr>
              <a:t>cualquiera</a:t>
            </a:r>
            <a:r>
              <a:rPr lang="en-US" altLang="es-ES" sz="6000" dirty="0">
                <a:solidFill>
                  <a:srgbClr val="FFFFFF"/>
                </a:solidFill>
              </a:rPr>
              <a:t> que sea mi </a:t>
            </a:r>
            <a:r>
              <a:rPr lang="en-US" altLang="es-ES" sz="6000" dirty="0" err="1">
                <a:solidFill>
                  <a:srgbClr val="FFFFFF"/>
                </a:solidFill>
              </a:rPr>
              <a:t>situación</a:t>
            </a:r>
            <a:r>
              <a:rPr lang="en-US" altLang="es-ES" sz="6000" dirty="0">
                <a:solidFill>
                  <a:srgbClr val="FFFFFF"/>
                </a:solidFill>
              </a:rPr>
              <a:t>. Se </a:t>
            </a:r>
            <a:r>
              <a:rPr lang="en-US" altLang="es-ES" sz="6000" dirty="0" err="1">
                <a:solidFill>
                  <a:srgbClr val="FFFFFF"/>
                </a:solidFill>
              </a:rPr>
              <a:t>vivir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humildemente</a:t>
            </a:r>
            <a:r>
              <a:rPr lang="en-US" altLang="es-ES" sz="6000" dirty="0">
                <a:solidFill>
                  <a:srgbClr val="FFFFFF"/>
                </a:solidFill>
              </a:rPr>
              <a:t>, y </a:t>
            </a:r>
            <a:r>
              <a:rPr lang="en-US" altLang="es-ES" sz="6000" dirty="0" err="1">
                <a:solidFill>
                  <a:srgbClr val="FFFFFF"/>
                </a:solidFill>
              </a:rPr>
              <a:t>sé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tener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abundancia</a:t>
            </a:r>
            <a:r>
              <a:rPr lang="en-US" altLang="es-ES" sz="6000" dirty="0">
                <a:solidFill>
                  <a:srgbClr val="FFFFFF"/>
                </a:solidFill>
              </a:rPr>
              <a:t>; </a:t>
            </a:r>
            <a:r>
              <a:rPr lang="en-US" altLang="es-ES" sz="6000" dirty="0" err="1">
                <a:solidFill>
                  <a:srgbClr val="FFFFFF"/>
                </a:solidFill>
              </a:rPr>
              <a:t>en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todo</a:t>
            </a:r>
            <a:r>
              <a:rPr lang="en-US" altLang="es-ES" sz="6000" dirty="0">
                <a:solidFill>
                  <a:srgbClr val="FFFFFF"/>
                </a:solidFill>
              </a:rPr>
              <a:t> y </a:t>
            </a:r>
            <a:r>
              <a:rPr lang="en-US" altLang="es-ES" sz="6000" dirty="0" err="1">
                <a:solidFill>
                  <a:srgbClr val="FFFFFF"/>
                </a:solidFill>
              </a:rPr>
              <a:t>por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todo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estoy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enseñado</a:t>
            </a:r>
            <a:r>
              <a:rPr lang="en-US" altLang="es-ES" sz="6000" dirty="0">
                <a:solidFill>
                  <a:srgbClr val="FFFFFF"/>
                </a:solidFill>
              </a:rPr>
              <a:t>, </a:t>
            </a:r>
            <a:r>
              <a:rPr lang="en-US" altLang="es-ES" sz="6000" dirty="0" err="1">
                <a:solidFill>
                  <a:srgbClr val="FFFFFF"/>
                </a:solidFill>
              </a:rPr>
              <a:t>así</a:t>
            </a:r>
            <a:r>
              <a:rPr lang="en-US" altLang="es-ES" sz="6000" dirty="0">
                <a:solidFill>
                  <a:srgbClr val="FFFFFF"/>
                </a:solidFill>
              </a:rPr>
              <a:t> para </a:t>
            </a:r>
            <a:r>
              <a:rPr lang="en-US" altLang="es-ES" sz="6000" dirty="0" err="1">
                <a:solidFill>
                  <a:srgbClr val="FFFFFF"/>
                </a:solidFill>
              </a:rPr>
              <a:t>estar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saciado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como</a:t>
            </a:r>
            <a:r>
              <a:rPr lang="en-US" altLang="es-ES" sz="6000" dirty="0">
                <a:solidFill>
                  <a:srgbClr val="FFFFFF"/>
                </a:solidFill>
              </a:rPr>
              <a:t> para </a:t>
            </a:r>
            <a:r>
              <a:rPr lang="en-US" altLang="es-ES" sz="6000" dirty="0" err="1">
                <a:solidFill>
                  <a:srgbClr val="FFFFFF"/>
                </a:solidFill>
              </a:rPr>
              <a:t>tener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hambre</a:t>
            </a:r>
            <a:r>
              <a:rPr lang="en-US" altLang="es-ES" sz="6000" dirty="0">
                <a:solidFill>
                  <a:srgbClr val="FFFFFF"/>
                </a:solidFill>
              </a:rPr>
              <a:t>, </a:t>
            </a:r>
            <a:r>
              <a:rPr lang="en-US" altLang="es-ES" sz="6000" dirty="0" err="1">
                <a:solidFill>
                  <a:srgbClr val="FFFFFF"/>
                </a:solidFill>
              </a:rPr>
              <a:t>así</a:t>
            </a:r>
            <a:r>
              <a:rPr lang="en-US" altLang="es-ES" sz="6000" dirty="0">
                <a:solidFill>
                  <a:srgbClr val="FFFFFF"/>
                </a:solidFill>
              </a:rPr>
              <a:t> para </a:t>
            </a:r>
            <a:r>
              <a:rPr lang="en-US" altLang="es-ES" sz="6000" dirty="0" err="1">
                <a:solidFill>
                  <a:srgbClr val="FFFFFF"/>
                </a:solidFill>
              </a:rPr>
              <a:t>tener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abundancia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como</a:t>
            </a:r>
            <a:r>
              <a:rPr lang="en-US" altLang="es-ES" sz="6000" dirty="0">
                <a:solidFill>
                  <a:srgbClr val="FFFFFF"/>
                </a:solidFill>
              </a:rPr>
              <a:t> para </a:t>
            </a:r>
            <a:r>
              <a:rPr lang="en-US" altLang="es-ES" sz="6000" dirty="0" err="1">
                <a:solidFill>
                  <a:srgbClr val="FFFFFF"/>
                </a:solidFill>
              </a:rPr>
              <a:t>padecer</a:t>
            </a:r>
            <a:r>
              <a:rPr lang="en-US" altLang="es-ES" sz="6000" dirty="0">
                <a:solidFill>
                  <a:srgbClr val="FFFFFF"/>
                </a:solidFill>
              </a:rPr>
              <a:t> </a:t>
            </a:r>
            <a:r>
              <a:rPr lang="en-US" altLang="es-ES" sz="6000" dirty="0" err="1">
                <a:solidFill>
                  <a:srgbClr val="FFFFFF"/>
                </a:solidFill>
              </a:rPr>
              <a:t>necesidad</a:t>
            </a:r>
            <a:r>
              <a:rPr lang="en-US" altLang="es-ES" sz="6000" dirty="0">
                <a:solidFill>
                  <a:srgbClr val="FFFFFF"/>
                </a:solidFill>
              </a:rPr>
              <a:t>. 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s-ES" sz="6000" b="1" dirty="0" err="1">
                <a:solidFill>
                  <a:srgbClr val="FFFFFF"/>
                </a:solidFill>
              </a:rPr>
              <a:t>Filipenses</a:t>
            </a:r>
            <a:r>
              <a:rPr lang="en-US" altLang="es-ES" sz="6000" b="1" dirty="0">
                <a:solidFill>
                  <a:srgbClr val="FFFFFF"/>
                </a:solidFill>
              </a:rPr>
              <a:t> 4:11-12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 descr="&quot;&quot;">
            <a:extLst>
              <a:ext uri="{FF2B5EF4-FFF2-40B4-BE49-F238E27FC236}">
                <a16:creationId xmlns:a16="http://schemas.microsoft.com/office/drawing/2014/main" id="{5A18DCA8-B1A8-E01E-A5D3-6A37CA1C66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3" name="Imagen 3" descr="Imagen que contiene persona, interior, hombre, niño&#10;&#10;Descripción generada automáticamente">
            <a:extLst>
              <a:ext uri="{FF2B5EF4-FFF2-40B4-BE49-F238E27FC236}">
                <a16:creationId xmlns:a16="http://schemas.microsoft.com/office/drawing/2014/main" id="{4341010C-FE2F-5B00-781C-01EEAAC7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" b="9016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7E8756-C529-EA5F-8145-C0CBB8FCE184}"/>
              </a:ext>
            </a:extLst>
          </p:cNvPr>
          <p:cNvSpPr txBox="1"/>
          <p:nvPr/>
        </p:nvSpPr>
        <p:spPr>
          <a:xfrm>
            <a:off x="2819400" y="5524500"/>
            <a:ext cx="15011400" cy="4351338"/>
          </a:xfrm>
          <a:prstGeom prst="rect">
            <a:avLst/>
          </a:prstGeom>
        </p:spPr>
        <p:txBody>
          <a:bodyPr anchor="b"/>
          <a:lstStyle/>
          <a:p>
            <a:pPr algn="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Nuestro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contentamiento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debe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estar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basado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nuestra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posición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Cristo, </a:t>
            </a:r>
          </a:p>
          <a:p>
            <a:pPr algn="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nuestra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situación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personal.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660F7231-A66F-B873-3570-2548BDA008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080E3435-1C30-A941-F6C9-C6F8B9CE6B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1FBC1C-4F8F-04EA-D447-0B350DFA67E9}"/>
              </a:ext>
            </a:extLst>
          </p:cNvPr>
          <p:cNvSpPr txBox="1"/>
          <p:nvPr/>
        </p:nvSpPr>
        <p:spPr>
          <a:xfrm>
            <a:off x="7696200" y="-1714500"/>
            <a:ext cx="10591800" cy="10961688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600" b="1" dirty="0">
                <a:solidFill>
                  <a:schemeClr val="bg1"/>
                </a:solidFill>
                <a:latin typeface="Cambria" panose="02040503050406030204" pitchFamily="18" charset="0"/>
              </a:rPr>
              <a:t>1. ¿Por qué estoy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600" b="1" dirty="0">
                <a:solidFill>
                  <a:schemeClr val="bg1"/>
                </a:solidFill>
                <a:latin typeface="Cambria" panose="02040503050406030204" pitchFamily="18" charset="0"/>
              </a:rPr>
              <a:t>en este trabajo?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schemeClr val="bg1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schemeClr val="bg1"/>
                </a:solidFill>
                <a:latin typeface="Calibri  "/>
              </a:rPr>
              <a:t> </a:t>
            </a:r>
            <a:r>
              <a:rPr lang="es-ES" sz="6000" b="1" dirty="0">
                <a:solidFill>
                  <a:schemeClr val="bg1"/>
                </a:solidFill>
                <a:latin typeface="Calibri Light" panose="020F0302020204030204"/>
              </a:rPr>
              <a:t>Si sientes que tu trabajo es un llamado de Dios, entonces verás tu trabajo como un ministerio y todo lo que haces como un sacrificio vivo: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schemeClr val="bg1"/>
                </a:solidFill>
                <a:latin typeface="Calibri  "/>
              </a:rPr>
              <a:t>“santo y agradable a Dios”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schemeClr val="bg1"/>
                </a:solidFill>
                <a:latin typeface="Calibri  "/>
              </a:rPr>
              <a:t>(Ro. 12:1)</a:t>
            </a:r>
          </a:p>
        </p:txBody>
      </p:sp>
      <p:pic>
        <p:nvPicPr>
          <p:cNvPr id="21509" name="Imagen 2">
            <a:extLst>
              <a:ext uri="{FF2B5EF4-FFF2-40B4-BE49-F238E27FC236}">
                <a16:creationId xmlns:a16="http://schemas.microsoft.com/office/drawing/2014/main" id="{1C8AB852-0321-6F94-B888-6B22B1E3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r="62839"/>
          <a:stretch>
            <a:fillRect/>
          </a:stretch>
        </p:blipFill>
        <p:spPr bwMode="auto">
          <a:xfrm>
            <a:off x="322263" y="0"/>
            <a:ext cx="70866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48B4C6BB-F801-CC0E-9DA9-050A6A6893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4168CF55-7D12-8DB8-A7CF-0DD3055033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A1F43D-61B6-7275-BAD5-1BC5FE02B444}"/>
              </a:ext>
            </a:extLst>
          </p:cNvPr>
          <p:cNvSpPr txBox="1"/>
          <p:nvPr/>
        </p:nvSpPr>
        <p:spPr>
          <a:xfrm>
            <a:off x="8086520" y="1714500"/>
            <a:ext cx="9823450" cy="6313487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 startAt="2"/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¿Para quién estoy trabajando? ¿Estás trabajando para Dios o para los hombres?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dirty="0">
                <a:solidFill>
                  <a:prstClr val="white"/>
                </a:solidFill>
                <a:latin typeface="Calibri  "/>
              </a:rPr>
              <a:t>Cuando sirves a Dios, eres libre para servir a otros. </a:t>
            </a:r>
          </a:p>
        </p:txBody>
      </p:sp>
      <p:pic>
        <p:nvPicPr>
          <p:cNvPr id="22533" name="Imagen 2">
            <a:extLst>
              <a:ext uri="{FF2B5EF4-FFF2-40B4-BE49-F238E27FC236}">
                <a16:creationId xmlns:a16="http://schemas.microsoft.com/office/drawing/2014/main" id="{64491868-871F-CC06-75C2-778CD5D71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62839"/>
          <a:stretch>
            <a:fillRect/>
          </a:stretch>
        </p:blipFill>
        <p:spPr bwMode="auto">
          <a:xfrm>
            <a:off x="346075" y="0"/>
            <a:ext cx="7426325" cy="1045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 descr="&quot;&quot;">
            <a:extLst>
              <a:ext uri="{FF2B5EF4-FFF2-40B4-BE49-F238E27FC236}">
                <a16:creationId xmlns:a16="http://schemas.microsoft.com/office/drawing/2014/main" id="{024EFBD3-2887-5FEE-089A-84A09ECC8C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ectangle 48" descr="&quot;&quot;">
            <a:extLst>
              <a:ext uri="{FF2B5EF4-FFF2-40B4-BE49-F238E27FC236}">
                <a16:creationId xmlns:a16="http://schemas.microsoft.com/office/drawing/2014/main" id="{F0F78406-62C9-F05E-2102-5EE695ED2F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E6A08C-161C-1F8E-AC5E-D6F3CF40369A}"/>
              </a:ext>
            </a:extLst>
          </p:cNvPr>
          <p:cNvSpPr txBox="1"/>
          <p:nvPr/>
        </p:nvSpPr>
        <p:spPr>
          <a:xfrm>
            <a:off x="11658600" y="5161935"/>
            <a:ext cx="5994400" cy="3570288"/>
          </a:xfrm>
          <a:prstGeom prst="rect">
            <a:avLst/>
          </a:prstGeom>
        </p:spPr>
        <p:txBody>
          <a:bodyPr anchor="b"/>
          <a:lstStyle/>
          <a:p>
            <a:pPr algn="ctr"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7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rPr>
              <a:t>Capítulo</a:t>
            </a: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rPr>
              <a:t> 13: 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Un </a:t>
            </a:r>
            <a:r>
              <a:rPr lang="en-US" sz="7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corazón</a:t>
            </a: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que </a:t>
            </a:r>
            <a:r>
              <a:rPr lang="en-US" sz="7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glorifica</a:t>
            </a: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 Dios 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7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el </a:t>
            </a:r>
            <a:r>
              <a:rPr lang="en-US" sz="7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trabajo</a:t>
            </a: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 descr="Hombre parado en un campo abierto&#10;&#10;Descripción generada automáticamente">
            <a:extLst>
              <a:ext uri="{FF2B5EF4-FFF2-40B4-BE49-F238E27FC236}">
                <a16:creationId xmlns:a16="http://schemas.microsoft.com/office/drawing/2014/main" id="{1DE63F63-46EB-BC85-0E62-0256A62FD5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669"/>
          <a:stretch/>
        </p:blipFill>
        <p:spPr>
          <a:xfrm>
            <a:off x="20" y="1"/>
            <a:ext cx="11498369" cy="10286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6150" name="Imagen 15">
            <a:extLst>
              <a:ext uri="{FF2B5EF4-FFF2-40B4-BE49-F238E27FC236}">
                <a16:creationId xmlns:a16="http://schemas.microsoft.com/office/drawing/2014/main" id="{B660B47D-580F-C5B1-5E43-0D915429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989" y="455613"/>
            <a:ext cx="2279499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61963778-E607-B822-364B-AC8AC04B46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DC7CE2E7-1A79-3854-B14C-B29A0CD26A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069541-CAB3-5424-EBAD-BA28B4C9E20A}"/>
              </a:ext>
            </a:extLst>
          </p:cNvPr>
          <p:cNvSpPr txBox="1"/>
          <p:nvPr/>
        </p:nvSpPr>
        <p:spPr>
          <a:xfrm>
            <a:off x="8077200" y="-952500"/>
            <a:ext cx="10134600" cy="10961688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 startAt="3"/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¿Para que estoy 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trabajando? ¿Dinero? 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¿Prestigio? ¿Poder?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prstClr val="white"/>
                </a:solidFill>
                <a:latin typeface="Calibri  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prstClr val="white"/>
                </a:solidFill>
                <a:latin typeface="Calibri Light" panose="020F0302020204030204"/>
              </a:rPr>
              <a:t>Si trabajas para algunos de estos valores, nunca vas a estar contento. Pero si de verdad puedes decir: </a:t>
            </a:r>
            <a:r>
              <a:rPr lang="es-ES" sz="6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“Estoy trabajando para la gloria y la voluntad de Dios”</a:t>
            </a:r>
            <a:r>
              <a:rPr lang="es-ES" sz="6000" b="1" dirty="0">
                <a:solidFill>
                  <a:prstClr val="white"/>
                </a:solidFill>
                <a:latin typeface="Calibri Light" panose="020F0302020204030204"/>
              </a:rPr>
              <a:t> entonces estarás contento. </a:t>
            </a:r>
            <a:endParaRPr lang="es-ES" sz="6000" b="1" dirty="0">
              <a:solidFill>
                <a:prstClr val="white"/>
              </a:solidFill>
              <a:latin typeface="Calibri  "/>
            </a:endParaRPr>
          </a:p>
        </p:txBody>
      </p:sp>
      <p:pic>
        <p:nvPicPr>
          <p:cNvPr id="23557" name="Imagen 2">
            <a:extLst>
              <a:ext uri="{FF2B5EF4-FFF2-40B4-BE49-F238E27FC236}">
                <a16:creationId xmlns:a16="http://schemas.microsoft.com/office/drawing/2014/main" id="{B9E9FAFD-A892-9632-B0ED-7535FBC2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r="62839"/>
          <a:stretch>
            <a:fillRect/>
          </a:stretch>
        </p:blipFill>
        <p:spPr bwMode="auto">
          <a:xfrm>
            <a:off x="304800" y="0"/>
            <a:ext cx="7467600" cy="1045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735699D2-7908-47AE-FFE8-9763F5000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06AB229E-22AB-7A82-DE36-308B844BA8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240AD3-2DE1-8329-8A96-B64A77C8D0AE}"/>
              </a:ext>
            </a:extLst>
          </p:cNvPr>
          <p:cNvSpPr txBox="1"/>
          <p:nvPr/>
        </p:nvSpPr>
        <p:spPr>
          <a:xfrm>
            <a:off x="5002213" y="881063"/>
            <a:ext cx="12855575" cy="8524875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 startAt="4"/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¿Con quién estoy trabajando?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4800" dirty="0">
                <a:solidFill>
                  <a:prstClr val="white"/>
                </a:solidFill>
                <a:latin typeface="Calibri  "/>
              </a:rPr>
              <a:t>Cada persona en tu lugar de trabajo posee un alma eterna. Cada uno pasará la eternidad o en la presencia de Dios o separado de Él. Deberíamos estar consciente de cada persona en el trabajo y aprovechar cada oportunidad para mostrar y testificar acerca de la realidad de Jesucristo a través de nuestra vida. Quizás seas el único cristiano que muchos incrédulos conocen. 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4800" dirty="0">
                <a:solidFill>
                  <a:prstClr val="white"/>
                </a:solidFill>
                <a:latin typeface="Calibri  "/>
              </a:rPr>
              <a:t>Esto hace de tu trabajo un campo misionero. </a:t>
            </a:r>
          </a:p>
        </p:txBody>
      </p:sp>
      <p:pic>
        <p:nvPicPr>
          <p:cNvPr id="24581" name="Imagen 2">
            <a:extLst>
              <a:ext uri="{FF2B5EF4-FFF2-40B4-BE49-F238E27FC236}">
                <a16:creationId xmlns:a16="http://schemas.microsoft.com/office/drawing/2014/main" id="{2CAD99D0-79EF-43FD-C860-912EA67E9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r="69395"/>
          <a:stretch>
            <a:fillRect/>
          </a:stretch>
        </p:blipFill>
        <p:spPr bwMode="auto">
          <a:xfrm>
            <a:off x="284163" y="0"/>
            <a:ext cx="4287837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2B7B006A-43BD-FDAF-DCBC-DFB873D317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6683F7B1-9205-67AC-9950-878A99C591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2E03A7-5AFA-18AC-58C2-66D6D165E081}"/>
              </a:ext>
            </a:extLst>
          </p:cNvPr>
          <p:cNvSpPr txBox="1"/>
          <p:nvPr/>
        </p:nvSpPr>
        <p:spPr>
          <a:xfrm>
            <a:off x="7616825" y="1071563"/>
            <a:ext cx="10245725" cy="8143875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5. ¿Dónde estoy trabajando?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dirty="0">
                <a:solidFill>
                  <a:prstClr val="white"/>
                </a:solidFill>
                <a:latin typeface="Calibri  "/>
              </a:rPr>
              <a:t>No es un accidente el hecho de que estes trabajando donde lo haces. Pídele a Dios que te abra los ojos sobre la importancia del lugar donde estás empleado. ¿Qué quiere hacer Dios a través de ti en ese lugar? </a:t>
            </a:r>
          </a:p>
        </p:txBody>
      </p:sp>
      <p:pic>
        <p:nvPicPr>
          <p:cNvPr id="25605" name="Imagen 2">
            <a:extLst>
              <a:ext uri="{FF2B5EF4-FFF2-40B4-BE49-F238E27FC236}">
                <a16:creationId xmlns:a16="http://schemas.microsoft.com/office/drawing/2014/main" id="{A27A4337-11E0-9F7B-7A60-FA946AB6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64661"/>
          <a:stretch>
            <a:fillRect/>
          </a:stretch>
        </p:blipFill>
        <p:spPr bwMode="auto">
          <a:xfrm>
            <a:off x="346075" y="0"/>
            <a:ext cx="6781800" cy="1045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 descr="&quot;&quot;">
            <a:extLst>
              <a:ext uri="{FF2B5EF4-FFF2-40B4-BE49-F238E27FC236}">
                <a16:creationId xmlns:a16="http://schemas.microsoft.com/office/drawing/2014/main" id="{A4983A1F-BF79-0421-3C15-78D8016B55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27" name="Imagen 2" descr="Imagen que contiene persona, hombre, parado, traje&#10;&#10;Descripción generada automáticamente">
            <a:extLst>
              <a:ext uri="{FF2B5EF4-FFF2-40B4-BE49-F238E27FC236}">
                <a16:creationId xmlns:a16="http://schemas.microsoft.com/office/drawing/2014/main" id="{8A44E626-F099-547A-E1D8-A5635160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5" b="10036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72DD0F9-8E69-6879-4CD4-01C4CD85162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25F387-DCFB-E017-0DFB-840384783B86}"/>
              </a:ext>
            </a:extLst>
          </p:cNvPr>
          <p:cNvSpPr txBox="1"/>
          <p:nvPr/>
        </p:nvSpPr>
        <p:spPr>
          <a:xfrm>
            <a:off x="-152400" y="-952500"/>
            <a:ext cx="18288000" cy="6527800"/>
          </a:xfrm>
          <a:prstGeom prst="rect">
            <a:avLst/>
          </a:prstGeom>
        </p:spPr>
        <p:txBody>
          <a:bodyPr/>
          <a:lstStyle/>
          <a:p>
            <a:pPr marL="1200150" indent="-285750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7200" dirty="0">
              <a:solidFill>
                <a:srgbClr val="FFFFFF"/>
              </a:solidFill>
              <a:latin typeface="+mn-lt"/>
            </a:endParaRPr>
          </a:p>
          <a:p>
            <a:pPr marL="914400" indent="-285750" algn="ctr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6000" dirty="0">
                <a:solidFill>
                  <a:srgbClr val="FFFFFF"/>
                </a:solidFill>
                <a:latin typeface="+mn-lt"/>
              </a:rPr>
              <a:t>Por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qué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trabajo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. </a:t>
            </a:r>
          </a:p>
          <a:p>
            <a:pPr marL="628650" algn="ctr" eaLnBrk="1" fontAlgn="auto" hangingPunct="1">
              <a:spcAft>
                <a:spcPts val="600"/>
              </a:spcAft>
              <a:defRPr/>
            </a:pPr>
            <a:r>
              <a:rPr lang="en-US" sz="6000" i="1" dirty="0">
                <a:solidFill>
                  <a:srgbClr val="FFFFFF"/>
                </a:solidFill>
                <a:latin typeface="+mn-lt"/>
              </a:rPr>
              <a:t>Para agradar a Dios. </a:t>
            </a:r>
          </a:p>
          <a:p>
            <a:pPr marL="914400" indent="-285750" algn="ctr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6000" dirty="0">
                <a:solidFill>
                  <a:srgbClr val="FFFFFF"/>
                </a:solidFill>
                <a:latin typeface="+mn-lt"/>
              </a:rPr>
              <a:t>Para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quién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trabajo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marL="628650" algn="ctr" eaLnBrk="1" fontAlgn="auto" hangingPunct="1">
              <a:spcAft>
                <a:spcPts val="600"/>
              </a:spcAft>
              <a:defRPr/>
            </a:pPr>
            <a:r>
              <a:rPr lang="en-US" sz="6000" i="1" dirty="0">
                <a:solidFill>
                  <a:srgbClr val="FFFFFF"/>
                </a:solidFill>
                <a:latin typeface="+mn-lt"/>
              </a:rPr>
              <a:t>Para Dios</a:t>
            </a:r>
          </a:p>
          <a:p>
            <a:pPr marL="914400" indent="-285750" algn="ctr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6000" dirty="0">
                <a:solidFill>
                  <a:srgbClr val="FFFFFF"/>
                </a:solidFill>
                <a:latin typeface="+mn-lt"/>
              </a:rPr>
              <a:t>Para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qué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trabajo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marL="628650" algn="ctr" eaLnBrk="1" fontAlgn="auto" hangingPunct="1">
              <a:spcAft>
                <a:spcPts val="600"/>
              </a:spcAft>
              <a:defRPr/>
            </a:pPr>
            <a:r>
              <a:rPr lang="en-US" sz="6000" i="1" dirty="0">
                <a:solidFill>
                  <a:srgbClr val="FFFFFF"/>
                </a:solidFill>
                <a:latin typeface="+mn-lt"/>
              </a:rPr>
              <a:t>Para la gloria de Dios. </a:t>
            </a:r>
          </a:p>
          <a:p>
            <a:pPr marL="914400" indent="-285750" algn="ctr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6000" dirty="0">
                <a:solidFill>
                  <a:srgbClr val="FFFFFF"/>
                </a:solidFill>
                <a:latin typeface="+mn-lt"/>
              </a:rPr>
              <a:t>Con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quiénes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trabajo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. </a:t>
            </a:r>
          </a:p>
          <a:p>
            <a:pPr marL="628650" algn="ctr" eaLnBrk="1" fontAlgn="auto" hangingPunct="1">
              <a:spcAft>
                <a:spcPts val="600"/>
              </a:spcAft>
              <a:defRPr/>
            </a:pPr>
            <a:r>
              <a:rPr lang="en-US" sz="6000" i="1" dirty="0">
                <a:solidFill>
                  <a:srgbClr val="FFFFFF"/>
                </a:solidFill>
                <a:latin typeface="+mn-lt"/>
              </a:rPr>
              <a:t>Con </a:t>
            </a:r>
            <a:r>
              <a:rPr lang="en-US" sz="6000" i="1" dirty="0" err="1">
                <a:solidFill>
                  <a:srgbClr val="FFFFFF"/>
                </a:solidFill>
                <a:latin typeface="+mn-lt"/>
              </a:rPr>
              <a:t>miembros</a:t>
            </a:r>
            <a:r>
              <a:rPr lang="en-US" sz="6000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000" i="1" dirty="0" err="1">
                <a:solidFill>
                  <a:srgbClr val="FFFFFF"/>
                </a:solidFill>
                <a:latin typeface="+mn-lt"/>
              </a:rPr>
              <a:t>potenciales</a:t>
            </a:r>
            <a:r>
              <a:rPr lang="en-US" sz="6000" i="1" dirty="0">
                <a:solidFill>
                  <a:srgbClr val="FFFFFF"/>
                </a:solidFill>
                <a:latin typeface="+mn-lt"/>
              </a:rPr>
              <a:t> del </a:t>
            </a:r>
            <a:r>
              <a:rPr lang="en-US" sz="6000" i="1" dirty="0" err="1">
                <a:solidFill>
                  <a:srgbClr val="FFFFFF"/>
                </a:solidFill>
                <a:latin typeface="+mn-lt"/>
              </a:rPr>
              <a:t>reino</a:t>
            </a:r>
            <a:r>
              <a:rPr lang="en-US" sz="6000" i="1" dirty="0">
                <a:solidFill>
                  <a:srgbClr val="FFFFFF"/>
                </a:solidFill>
                <a:latin typeface="+mn-lt"/>
              </a:rPr>
              <a:t> de Dios.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 </a:t>
            </a:r>
          </a:p>
          <a:p>
            <a:pPr marL="914400" indent="-285750" algn="ctr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6000" dirty="0" err="1">
                <a:solidFill>
                  <a:srgbClr val="FFFFFF"/>
                </a:solidFill>
                <a:latin typeface="+mn-lt"/>
              </a:rPr>
              <a:t>Dónde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n-lt"/>
              </a:rPr>
              <a:t>trabajo</a:t>
            </a:r>
            <a:r>
              <a:rPr lang="en-US" sz="6000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marL="628650" algn="ctr" eaLnBrk="1" fontAlgn="auto" hangingPunct="1">
              <a:spcAft>
                <a:spcPts val="600"/>
              </a:spcAft>
              <a:defRPr/>
            </a:pPr>
            <a:r>
              <a:rPr lang="en-US" sz="6000" i="1" dirty="0" err="1">
                <a:solidFill>
                  <a:srgbClr val="FFFFFF"/>
                </a:solidFill>
                <a:latin typeface="+mn-lt"/>
              </a:rPr>
              <a:t>En</a:t>
            </a:r>
            <a:r>
              <a:rPr lang="en-US" sz="6000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000" i="1" dirty="0" err="1">
                <a:solidFill>
                  <a:srgbClr val="FFFFFF"/>
                </a:solidFill>
                <a:latin typeface="+mn-lt"/>
              </a:rPr>
              <a:t>el</a:t>
            </a:r>
            <a:r>
              <a:rPr lang="en-US" sz="6000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000" i="1" dirty="0" err="1">
                <a:solidFill>
                  <a:srgbClr val="FFFFFF"/>
                </a:solidFill>
                <a:latin typeface="+mn-lt"/>
              </a:rPr>
              <a:t>corazón</a:t>
            </a:r>
            <a:r>
              <a:rPr lang="en-US" sz="6000" i="1" dirty="0">
                <a:solidFill>
                  <a:srgbClr val="FFFFFF"/>
                </a:solidFill>
                <a:latin typeface="+mn-lt"/>
              </a:rPr>
              <a:t> de la </a:t>
            </a:r>
            <a:r>
              <a:rPr lang="en-US" sz="6000" i="1" dirty="0" err="1">
                <a:solidFill>
                  <a:srgbClr val="FFFFFF"/>
                </a:solidFill>
                <a:latin typeface="+mn-lt"/>
              </a:rPr>
              <a:t>voluntad</a:t>
            </a:r>
            <a:r>
              <a:rPr lang="en-US" sz="6000" i="1" dirty="0">
                <a:solidFill>
                  <a:srgbClr val="FFFFFF"/>
                </a:solidFill>
                <a:latin typeface="+mn-lt"/>
              </a:rPr>
              <a:t> de Dios.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2">
            <a:extLst>
              <a:ext uri="{FF2B5EF4-FFF2-40B4-BE49-F238E27FC236}">
                <a16:creationId xmlns:a16="http://schemas.microsoft.com/office/drawing/2014/main" id="{09FE53C7-C3AA-5497-305D-015A7854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 b="7675"/>
          <a:stretch>
            <a:fillRect/>
          </a:stretch>
        </p:blipFill>
        <p:spPr bwMode="auto">
          <a:xfrm>
            <a:off x="-150813" y="-80963"/>
            <a:ext cx="18589626" cy="1044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22" descr="&quot;&quot;">
            <a:extLst>
              <a:ext uri="{FF2B5EF4-FFF2-40B4-BE49-F238E27FC236}">
                <a16:creationId xmlns:a16="http://schemas.microsoft.com/office/drawing/2014/main" id="{70A02E09-BAAF-FB24-B9EB-01E80CC4B4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80363"/>
            <a:ext cx="18288000" cy="11049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1ACF50-FDB7-C7EE-F937-01DF77830E8B}"/>
              </a:ext>
            </a:extLst>
          </p:cNvPr>
          <p:cNvSpPr txBox="1"/>
          <p:nvPr/>
        </p:nvSpPr>
        <p:spPr>
          <a:xfrm>
            <a:off x="785813" y="7975600"/>
            <a:ext cx="16816387" cy="1117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Ser un MODELO de EXCELENCIA </a:t>
            </a:r>
          </a:p>
        </p:txBody>
      </p:sp>
      <p:cxnSp>
        <p:nvCxnSpPr>
          <p:cNvPr id="51" name="Straight Connector 24" descr="&quot;&quot;">
            <a:extLst>
              <a:ext uri="{FF2B5EF4-FFF2-40B4-BE49-F238E27FC236}">
                <a16:creationId xmlns:a16="http://schemas.microsoft.com/office/drawing/2014/main" id="{46632A05-7761-66C0-C283-D82BD37B5E0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786288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6" descr="&quot;&quot;">
            <a:extLst>
              <a:ext uri="{FF2B5EF4-FFF2-40B4-BE49-F238E27FC236}">
                <a16:creationId xmlns:a16="http://schemas.microsoft.com/office/drawing/2014/main" id="{A030E599-055D-D3DF-2467-0A1B5CD183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920273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A0A97902-64B1-852C-9836-5712E534F1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4FFDEA0D-B622-C4E0-24AD-AE4CC73EDE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0C3716-D27E-DB1F-CEEE-8DD387772593}"/>
              </a:ext>
            </a:extLst>
          </p:cNvPr>
          <p:cNvSpPr/>
          <p:nvPr/>
        </p:nvSpPr>
        <p:spPr>
          <a:xfrm>
            <a:off x="0" y="-12700"/>
            <a:ext cx="18288000" cy="102997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8677" name="Imagen 3">
            <a:extLst>
              <a:ext uri="{FF2B5EF4-FFF2-40B4-BE49-F238E27FC236}">
                <a16:creationId xmlns:a16="http://schemas.microsoft.com/office/drawing/2014/main" id="{038F7660-C44D-6856-7FEE-A2D65240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1" r="27470"/>
          <a:stretch>
            <a:fillRect/>
          </a:stretch>
        </p:blipFill>
        <p:spPr bwMode="auto">
          <a:xfrm>
            <a:off x="304800" y="-12700"/>
            <a:ext cx="6781800" cy="1031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40CE8F-77EF-ABAA-0E24-E581CA543379}"/>
              </a:ext>
            </a:extLst>
          </p:cNvPr>
          <p:cNvSpPr txBox="1"/>
          <p:nvPr/>
        </p:nvSpPr>
        <p:spPr>
          <a:xfrm>
            <a:off x="7391400" y="1790700"/>
            <a:ext cx="10744199" cy="8142288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15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15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15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15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15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15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15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15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algn="ctr"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INTEGRIDAD</a:t>
            </a:r>
          </a:p>
          <a:p>
            <a:pPr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es-ES" sz="6000" dirty="0">
                <a:solidFill>
                  <a:prstClr val="white"/>
                </a:solidFill>
                <a:latin typeface="Calibri  "/>
              </a:rPr>
              <a:t>La integridad se define como la posesión de principios morales como </a:t>
            </a:r>
            <a:r>
              <a:rPr lang="es-ES" sz="6000" i="1" dirty="0">
                <a:solidFill>
                  <a:prstClr val="white"/>
                </a:solidFill>
                <a:latin typeface="Calibri  "/>
              </a:rPr>
              <a:t>la honradez, la honestidad y la sinceridad</a:t>
            </a:r>
            <a:r>
              <a:rPr lang="es-ES" sz="6000" dirty="0">
                <a:solidFill>
                  <a:prstClr val="white"/>
                </a:solidFill>
                <a:latin typeface="Calibri  "/>
              </a:rPr>
              <a:t>. Como hombres deberíamos de ser siempre hombres íntegros.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6A55E8D4-B543-15F1-48B3-607EB94A17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D5223A1C-4280-0E05-0A80-B3D7F4A889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F3BD3E4-FE93-B2E1-BFE1-A0A95F70A956}"/>
              </a:ext>
            </a:extLst>
          </p:cNvPr>
          <p:cNvSpPr/>
          <p:nvPr/>
        </p:nvSpPr>
        <p:spPr>
          <a:xfrm>
            <a:off x="0" y="-12700"/>
            <a:ext cx="18288000" cy="102997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9701" name="Imagen 3">
            <a:extLst>
              <a:ext uri="{FF2B5EF4-FFF2-40B4-BE49-F238E27FC236}">
                <a16:creationId xmlns:a16="http://schemas.microsoft.com/office/drawing/2014/main" id="{ED27F74F-82BF-CAEB-3873-D20322BE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1" r="27470"/>
          <a:stretch>
            <a:fillRect/>
          </a:stretch>
        </p:blipFill>
        <p:spPr bwMode="auto">
          <a:xfrm>
            <a:off x="304800" y="-12700"/>
            <a:ext cx="6781800" cy="1031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6792C23-84AD-FAE1-0688-1C88C4ABD6E4}"/>
              </a:ext>
            </a:extLst>
          </p:cNvPr>
          <p:cNvSpPr txBox="1"/>
          <p:nvPr/>
        </p:nvSpPr>
        <p:spPr>
          <a:xfrm>
            <a:off x="7391400" y="1485900"/>
            <a:ext cx="10591800" cy="8142288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FIDELIDAD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dirty="0">
                <a:solidFill>
                  <a:prstClr val="white"/>
                </a:solidFill>
                <a:latin typeface="Calibri  "/>
              </a:rPr>
              <a:t>La fidelidad es parte del fruto del Espíritu (Ga. 5:22) Cuando una persona fiel dice que va a hacer algo o que estará en tal lugar, cumple. David mostró esta clase de fidelidad cuando cumplió su promesa de proteger a               (</a:t>
            </a:r>
            <a:r>
              <a:rPr lang="es-ES" sz="6000" dirty="0" err="1">
                <a:solidFill>
                  <a:prstClr val="white"/>
                </a:solidFill>
                <a:latin typeface="Calibri  "/>
              </a:rPr>
              <a:t>Mefi-boset</a:t>
            </a:r>
            <a:r>
              <a:rPr lang="es-ES" sz="6000" dirty="0">
                <a:solidFill>
                  <a:prstClr val="white"/>
                </a:solidFill>
                <a:latin typeface="Calibri  "/>
              </a:rPr>
              <a:t>) el hijo de Jonatán (2º Sam. 9:13)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EBAD80CC-424A-27D3-117B-1AD7800D44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31D5273E-421A-8BA4-4278-648E521194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6CFADF5-5AD2-1B3F-E945-63BAA841C315}"/>
              </a:ext>
            </a:extLst>
          </p:cNvPr>
          <p:cNvSpPr/>
          <p:nvPr/>
        </p:nvSpPr>
        <p:spPr>
          <a:xfrm>
            <a:off x="0" y="-12700"/>
            <a:ext cx="18288000" cy="102997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0725" name="Imagen 3">
            <a:extLst>
              <a:ext uri="{FF2B5EF4-FFF2-40B4-BE49-F238E27FC236}">
                <a16:creationId xmlns:a16="http://schemas.microsoft.com/office/drawing/2014/main" id="{165BDC76-A0CC-FBE5-43DC-05DC5209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1" r="27470"/>
          <a:stretch>
            <a:fillRect/>
          </a:stretch>
        </p:blipFill>
        <p:spPr bwMode="auto">
          <a:xfrm>
            <a:off x="304800" y="-12700"/>
            <a:ext cx="6781800" cy="1031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D21E1B-816E-422E-8191-2E7705723F2D}"/>
              </a:ext>
            </a:extLst>
          </p:cNvPr>
          <p:cNvSpPr txBox="1"/>
          <p:nvPr/>
        </p:nvSpPr>
        <p:spPr>
          <a:xfrm>
            <a:off x="7391400" y="1562100"/>
            <a:ext cx="10744200" cy="8142288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b="1" dirty="0">
                <a:solidFill>
                  <a:prstClr val="white"/>
                </a:solidFill>
                <a:latin typeface="Cambria" panose="02040503050406030204" pitchFamily="18" charset="0"/>
              </a:rPr>
              <a:t>PUNTUALIDAD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6000" b="1" dirty="0">
              <a:solidFill>
                <a:prstClr val="white"/>
              </a:solidFill>
              <a:latin typeface="Calibri  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000" dirty="0">
                <a:solidFill>
                  <a:prstClr val="white"/>
                </a:solidFill>
                <a:latin typeface="Calibri  "/>
              </a:rPr>
              <a:t>Cuando no somos puntuales afectamos a otras personas y no damos un buen testimonio. Trata por todos los medios de no ser tú el que llegas tarde a un lugar, el que retrasa o afecta alguna actividad. Asegúrate que los demás nunca tengan que esperarte.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 descr="&quot;&quot;">
            <a:extLst>
              <a:ext uri="{FF2B5EF4-FFF2-40B4-BE49-F238E27FC236}">
                <a16:creationId xmlns:a16="http://schemas.microsoft.com/office/drawing/2014/main" id="{61D36847-52CE-CA49-A41A-285147ABB81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29" descr="&quot;&quot;">
            <a:extLst>
              <a:ext uri="{FF2B5EF4-FFF2-40B4-BE49-F238E27FC236}">
                <a16:creationId xmlns:a16="http://schemas.microsoft.com/office/drawing/2014/main" id="{58E79CAF-37CB-61A6-6027-35B46CC50F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2BB570C-F791-990D-8A58-AD4F9A8E3079}"/>
              </a:ext>
            </a:extLst>
          </p:cNvPr>
          <p:cNvSpPr/>
          <p:nvPr/>
        </p:nvSpPr>
        <p:spPr>
          <a:xfrm>
            <a:off x="0" y="-12700"/>
            <a:ext cx="18288000" cy="102997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1749" name="Imagen 3">
            <a:extLst>
              <a:ext uri="{FF2B5EF4-FFF2-40B4-BE49-F238E27FC236}">
                <a16:creationId xmlns:a16="http://schemas.microsoft.com/office/drawing/2014/main" id="{6DBE1426-27B6-BC2D-FFC2-C21388B2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1" r="31879"/>
          <a:stretch>
            <a:fillRect/>
          </a:stretch>
        </p:blipFill>
        <p:spPr bwMode="auto">
          <a:xfrm>
            <a:off x="-39688" y="0"/>
            <a:ext cx="5983288" cy="1031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62801F4-A2BF-B188-802B-5FB8C7775C72}"/>
              </a:ext>
            </a:extLst>
          </p:cNvPr>
          <p:cNvSpPr txBox="1"/>
          <p:nvPr/>
        </p:nvSpPr>
        <p:spPr>
          <a:xfrm>
            <a:off x="6183732" y="1066006"/>
            <a:ext cx="11926888" cy="8142288"/>
          </a:xfrm>
          <a:prstGeom prst="rect">
            <a:avLst/>
          </a:prstGeom>
        </p:spPr>
        <p:txBody>
          <a:bodyPr anchor="b"/>
          <a:lstStyle/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marL="1143000" indent="-1143000" eaLnBrk="1" fontAlgn="auto" hangingPunct="1">
              <a:lnSpc>
                <a:spcPct val="90000"/>
              </a:lnSpc>
              <a:spcAft>
                <a:spcPts val="600"/>
              </a:spcAft>
              <a:buFontTx/>
              <a:buAutoNum type="arabicPeriod"/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5400" b="1" dirty="0">
                <a:solidFill>
                  <a:prstClr val="white"/>
                </a:solidFill>
                <a:latin typeface="Cambria" panose="02040503050406030204" pitchFamily="18" charset="0"/>
              </a:rPr>
              <a:t>CALIDAD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5400" b="1" dirty="0">
              <a:solidFill>
                <a:prstClr val="white"/>
              </a:solidFill>
              <a:latin typeface="Calibri  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5400" dirty="0">
                <a:solidFill>
                  <a:prstClr val="white"/>
                </a:solidFill>
                <a:latin typeface="Calibri  "/>
              </a:rPr>
              <a:t>Como trabajadores para Jesucristo, deberíamos querer producir con calidad. 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5400" dirty="0">
                <a:solidFill>
                  <a:prstClr val="white"/>
                </a:solidFill>
                <a:latin typeface="Calibri  "/>
              </a:rPr>
              <a:t>La calidad es parte de nuestra ofrenda 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5400" dirty="0">
                <a:solidFill>
                  <a:prstClr val="white"/>
                </a:solidFill>
                <a:latin typeface="Calibri  "/>
              </a:rPr>
              <a:t>al Señor. 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endParaRPr lang="es-ES" sz="5400" dirty="0">
              <a:solidFill>
                <a:prstClr val="white"/>
              </a:solidFill>
              <a:latin typeface="Calibri  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todo lo que hagáis, hacedlo de corazón, como para el Señor, y no para los hombres…  porque a Cristo el Señor servís. </a:t>
            </a:r>
            <a:r>
              <a:rPr lang="es-E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Colosenses 3:23, 24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 descr="&quot;&quot;">
            <a:extLst>
              <a:ext uri="{FF2B5EF4-FFF2-40B4-BE49-F238E27FC236}">
                <a16:creationId xmlns:a16="http://schemas.microsoft.com/office/drawing/2014/main" id="{1BC479F9-E543-39F4-A573-D1537E75F1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: Shape 20" descr="&quot;&quot;">
            <a:extLst>
              <a:ext uri="{FF2B5EF4-FFF2-40B4-BE49-F238E27FC236}">
                <a16:creationId xmlns:a16="http://schemas.microsoft.com/office/drawing/2014/main" id="{159F659E-E330-70E0-A062-E4032BFBDA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8480425" cy="10287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772" name="CuadroTexto 6">
            <a:extLst>
              <a:ext uri="{FF2B5EF4-FFF2-40B4-BE49-F238E27FC236}">
                <a16:creationId xmlns:a16="http://schemas.microsoft.com/office/drawing/2014/main" id="{85DF07AF-02E1-4E36-3784-301350CBF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00300"/>
            <a:ext cx="9007475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6000" b="1" dirty="0">
                <a:solidFill>
                  <a:schemeClr val="bg1"/>
                </a:solidFill>
                <a:latin typeface="Cambria" panose="02040503050406030204" pitchFamily="18" charset="0"/>
                <a:ea typeface="Arial Unicode MS" panose="020B0604020202020204"/>
                <a:cs typeface="Times New Roman" panose="02020603050405020304" pitchFamily="18" charset="0"/>
              </a:rPr>
              <a:t>ACTITUD AGRADABLE</a:t>
            </a:r>
          </a:p>
          <a:p>
            <a:pPr eaLnBrk="1" hangingPunct="1">
              <a:lnSpc>
                <a:spcPct val="115000"/>
              </a:lnSpc>
            </a:pPr>
            <a:endParaRPr lang="es-ES" altLang="es-ES" sz="6000" b="1" dirty="0">
              <a:solidFill>
                <a:schemeClr val="bg1"/>
              </a:solidFill>
              <a:latin typeface="Calibri Light" panose="020F0302020204030204" pitchFamily="34" charset="0"/>
              <a:ea typeface="Arial Unicode MS" panose="020B0604020202020204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s-ES" altLang="es-ES" sz="6000" b="1" dirty="0">
                <a:solidFill>
                  <a:schemeClr val="bg1"/>
                </a:solidFill>
                <a:latin typeface="Calibri Light" panose="020F0302020204030204" pitchFamily="34" charset="0"/>
                <a:ea typeface="Arial Unicode MS" panose="020B0604020202020204"/>
                <a:cs typeface="Times New Roman" panose="02020603050405020304" pitchFamily="18" charset="0"/>
              </a:rPr>
              <a:t>Deberíamos de resistir </a:t>
            </a:r>
          </a:p>
          <a:p>
            <a:pPr eaLnBrk="1" hangingPunct="1">
              <a:lnSpc>
                <a:spcPct val="115000"/>
              </a:lnSpc>
            </a:pPr>
            <a:r>
              <a:rPr lang="es-ES" altLang="es-ES" sz="6000" b="1" dirty="0">
                <a:solidFill>
                  <a:schemeClr val="bg1"/>
                </a:solidFill>
                <a:latin typeface="Calibri Light" panose="020F0302020204030204" pitchFamily="34" charset="0"/>
                <a:ea typeface="Arial Unicode MS" panose="020B0604020202020204"/>
                <a:cs typeface="Times New Roman" panose="02020603050405020304" pitchFamily="18" charset="0"/>
              </a:rPr>
              <a:t>la tentación de quejarnos </a:t>
            </a:r>
          </a:p>
          <a:p>
            <a:pPr eaLnBrk="1" hangingPunct="1">
              <a:lnSpc>
                <a:spcPct val="115000"/>
              </a:lnSpc>
            </a:pPr>
            <a:r>
              <a:rPr lang="es-ES" altLang="es-ES" sz="6000" b="1" dirty="0">
                <a:solidFill>
                  <a:schemeClr val="bg1"/>
                </a:solidFill>
                <a:latin typeface="Calibri Light" panose="020F0302020204030204" pitchFamily="34" charset="0"/>
                <a:ea typeface="Arial Unicode MS" panose="020B0604020202020204"/>
                <a:cs typeface="Times New Roman" panose="02020603050405020304" pitchFamily="18" charset="0"/>
              </a:rPr>
              <a:t>y refunfuñar. </a:t>
            </a:r>
          </a:p>
          <a:p>
            <a:pPr eaLnBrk="1" hangingPunct="1">
              <a:lnSpc>
                <a:spcPct val="115000"/>
              </a:lnSpc>
            </a:pPr>
            <a:endParaRPr lang="es-ES" altLang="es-ES" sz="5400" b="1" dirty="0">
              <a:solidFill>
                <a:srgbClr val="000000"/>
              </a:solidFill>
              <a:latin typeface="Calibri Light" panose="020F0302020204030204" pitchFamily="34" charset="0"/>
              <a:ea typeface="Arial Unicode MS" panose="020B0604020202020204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endParaRPr lang="es-ES" altLang="es-ES" sz="5400" dirty="0">
              <a:solidFill>
                <a:srgbClr val="000000"/>
              </a:solidFill>
              <a:latin typeface="Calibri Light" panose="020F03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2773" name="Imagen 3">
            <a:extLst>
              <a:ext uri="{FF2B5EF4-FFF2-40B4-BE49-F238E27FC236}">
                <a16:creationId xmlns:a16="http://schemas.microsoft.com/office/drawing/2014/main" id="{056A00C3-49D4-F800-B056-B6682960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" b="462"/>
          <a:stretch>
            <a:fillRect/>
          </a:stretch>
        </p:blipFill>
        <p:spPr bwMode="auto">
          <a:xfrm>
            <a:off x="8964613" y="1314450"/>
            <a:ext cx="7942262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 descr="&quot;&quot;">
            <a:extLst>
              <a:ext uri="{FF2B5EF4-FFF2-40B4-BE49-F238E27FC236}">
                <a16:creationId xmlns:a16="http://schemas.microsoft.com/office/drawing/2014/main" id="{E0FC2293-E872-E2DA-BBBB-DA1058D547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23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uadroTexto 5">
            <a:extLst>
              <a:ext uri="{FF2B5EF4-FFF2-40B4-BE49-F238E27FC236}">
                <a16:creationId xmlns:a16="http://schemas.microsoft.com/office/drawing/2014/main" id="{BF68207A-1E94-C283-FC5A-4F45C9540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04900"/>
            <a:ext cx="9577388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s-ES" sz="6000" dirty="0"/>
              <a:t>Lo que </a:t>
            </a:r>
            <a:r>
              <a:rPr lang="en-US" altLang="es-ES" sz="6000" dirty="0" err="1"/>
              <a:t>necesitamos</a:t>
            </a:r>
            <a:r>
              <a:rPr lang="en-US" altLang="es-ES" sz="6000" dirty="0"/>
              <a:t> es </a:t>
            </a:r>
            <a:r>
              <a:rPr lang="en-US" altLang="es-ES" sz="6000" dirty="0" err="1"/>
              <a:t>una</a:t>
            </a:r>
            <a:r>
              <a:rPr lang="en-US" altLang="es-ES" sz="6000" dirty="0"/>
              <a:t> </a:t>
            </a:r>
            <a:r>
              <a:rPr lang="en-US" altLang="es-ES" sz="6000" dirty="0" err="1"/>
              <a:t>ética</a:t>
            </a:r>
            <a:r>
              <a:rPr lang="en-US" altLang="es-ES" sz="6000" dirty="0"/>
              <a:t> de </a:t>
            </a:r>
            <a:r>
              <a:rPr lang="en-US" altLang="es-ES" sz="6000" dirty="0" err="1"/>
              <a:t>trabajo</a:t>
            </a:r>
            <a:r>
              <a:rPr lang="en-US" altLang="es-ES" sz="6000" dirty="0"/>
              <a:t> </a:t>
            </a:r>
            <a:r>
              <a:rPr lang="en-US" altLang="es-ES" sz="6000" dirty="0" err="1"/>
              <a:t>inspirada</a:t>
            </a:r>
            <a:r>
              <a:rPr lang="en-US" altLang="es-ES" sz="6000" dirty="0"/>
              <a:t> </a:t>
            </a:r>
            <a:r>
              <a:rPr lang="en-US" altLang="es-ES" sz="6000" dirty="0" err="1"/>
              <a:t>en</a:t>
            </a:r>
            <a:r>
              <a:rPr lang="en-US" altLang="es-ES" sz="6000" dirty="0"/>
              <a:t> la Palabra de Dios y </a:t>
            </a:r>
            <a:r>
              <a:rPr lang="en-US" altLang="es-ES" sz="6000" dirty="0" err="1"/>
              <a:t>vivida</a:t>
            </a:r>
            <a:r>
              <a:rPr lang="en-US" altLang="es-ES" sz="6000" dirty="0"/>
              <a:t> </a:t>
            </a:r>
            <a:r>
              <a:rPr lang="en-US" altLang="es-ES" sz="6000" dirty="0" err="1"/>
              <a:t>en</a:t>
            </a:r>
            <a:r>
              <a:rPr lang="en-US" altLang="es-ES" sz="6000" dirty="0"/>
              <a:t> forma religiosa </a:t>
            </a:r>
            <a:r>
              <a:rPr lang="en-US" altLang="es-ES" sz="6000" dirty="0" err="1"/>
              <a:t>dentro</a:t>
            </a:r>
            <a:r>
              <a:rPr lang="en-US" altLang="es-ES" sz="6000" dirty="0"/>
              <a:t> del </a:t>
            </a:r>
            <a:r>
              <a:rPr lang="en-US" altLang="es-ES" sz="6000" dirty="0" err="1"/>
              <a:t>lugar</a:t>
            </a:r>
            <a:r>
              <a:rPr lang="en-US" altLang="es-ES" sz="6000" dirty="0"/>
              <a:t> de </a:t>
            </a:r>
            <a:r>
              <a:rPr lang="en-US" altLang="es-ES" sz="6000" dirty="0" err="1"/>
              <a:t>trabajo</a:t>
            </a:r>
            <a:r>
              <a:rPr lang="en-US" altLang="es-ES" sz="6000" dirty="0"/>
              <a:t> y </a:t>
            </a:r>
            <a:r>
              <a:rPr lang="en-US" altLang="es-ES" sz="6000" dirty="0" err="1"/>
              <a:t>en</a:t>
            </a:r>
            <a:r>
              <a:rPr lang="en-US" altLang="es-ES" sz="6000" dirty="0"/>
              <a:t> la </a:t>
            </a:r>
            <a:r>
              <a:rPr lang="en-US" altLang="es-ES" sz="6000" dirty="0" err="1"/>
              <a:t>iglesia</a:t>
            </a:r>
            <a:r>
              <a:rPr lang="en-US" altLang="es-ES" sz="6000" dirty="0"/>
              <a:t>. El modo </a:t>
            </a:r>
            <a:r>
              <a:rPr lang="en-US" altLang="es-ES" sz="6000" dirty="0" err="1"/>
              <a:t>como</a:t>
            </a:r>
            <a:r>
              <a:rPr lang="en-US" altLang="es-ES" sz="6000" dirty="0"/>
              <a:t> </a:t>
            </a:r>
            <a:r>
              <a:rPr lang="en-US" altLang="es-ES" sz="6000" dirty="0" err="1"/>
              <a:t>trabajamos</a:t>
            </a:r>
            <a:r>
              <a:rPr lang="en-US" altLang="es-ES" sz="6000" dirty="0"/>
              <a:t> no solo </a:t>
            </a:r>
            <a:r>
              <a:rPr lang="en-US" altLang="es-ES" sz="6000" dirty="0" err="1"/>
              <a:t>revela</a:t>
            </a:r>
            <a:r>
              <a:rPr lang="en-US" altLang="es-ES" sz="6000" dirty="0"/>
              <a:t> </a:t>
            </a:r>
            <a:r>
              <a:rPr lang="en-US" altLang="es-ES" sz="6000" dirty="0" err="1"/>
              <a:t>quiénes</a:t>
            </a:r>
            <a:r>
              <a:rPr lang="en-US" altLang="es-ES" sz="6000" dirty="0"/>
              <a:t> </a:t>
            </a:r>
            <a:r>
              <a:rPr lang="en-US" altLang="es-ES" sz="6000" dirty="0" err="1"/>
              <a:t>somos</a:t>
            </a:r>
            <a:r>
              <a:rPr lang="en-US" altLang="es-ES" sz="6000" dirty="0"/>
              <a:t>, </a:t>
            </a:r>
            <a:r>
              <a:rPr lang="en-US" altLang="es-ES" sz="6000" dirty="0" err="1"/>
              <a:t>sino</a:t>
            </a:r>
            <a:r>
              <a:rPr lang="en-US" altLang="es-ES" sz="6000" dirty="0"/>
              <a:t> que </a:t>
            </a:r>
            <a:r>
              <a:rPr lang="en-US" altLang="es-ES" sz="6000" dirty="0" err="1"/>
              <a:t>también</a:t>
            </a:r>
            <a:r>
              <a:rPr lang="en-US" altLang="es-ES" sz="6000" dirty="0"/>
              <a:t> </a:t>
            </a:r>
            <a:r>
              <a:rPr lang="en-US" altLang="es-ES" sz="6000" dirty="0" err="1"/>
              <a:t>determina</a:t>
            </a:r>
            <a:r>
              <a:rPr lang="en-US" altLang="es-ES" sz="6000" dirty="0"/>
              <a:t> lo que </a:t>
            </a:r>
            <a:r>
              <a:rPr lang="en-US" altLang="es-ES" sz="6000" dirty="0" err="1"/>
              <a:t>pensamos</a:t>
            </a:r>
            <a:r>
              <a:rPr lang="en-US" altLang="es-ES" sz="6000" dirty="0"/>
              <a:t>.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s-ES" sz="6000" b="1" dirty="0"/>
              <a:t>(Kent Hugues)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2D895B-FE2D-9958-DE01-FDBE766E09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298" r="17492"/>
          <a:stretch/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7173" name="Imagen 4">
            <a:extLst>
              <a:ext uri="{FF2B5EF4-FFF2-40B4-BE49-F238E27FC236}">
                <a16:creationId xmlns:a16="http://schemas.microsoft.com/office/drawing/2014/main" id="{9B2306E1-0EB3-84F3-5F7D-0F79BCAE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7975600"/>
            <a:ext cx="39465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 descr="&quot;&quot;">
            <a:extLst>
              <a:ext uri="{FF2B5EF4-FFF2-40B4-BE49-F238E27FC236}">
                <a16:creationId xmlns:a16="http://schemas.microsoft.com/office/drawing/2014/main" id="{3210844F-0F36-5FDA-B8A7-DD020A6DC7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: Shape 20" descr="&quot;&quot;">
            <a:extLst>
              <a:ext uri="{FF2B5EF4-FFF2-40B4-BE49-F238E27FC236}">
                <a16:creationId xmlns:a16="http://schemas.microsoft.com/office/drawing/2014/main" id="{3E2565A0-1549-2FB4-20AE-726CF7C413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8480425" cy="10287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796" name="CuadroTexto 6">
            <a:extLst>
              <a:ext uri="{FF2B5EF4-FFF2-40B4-BE49-F238E27FC236}">
                <a16:creationId xmlns:a16="http://schemas.microsoft.com/office/drawing/2014/main" id="{B5DB2F67-D5F1-A81C-A9AF-F44F91740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00300"/>
            <a:ext cx="9007475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6000" b="1" dirty="0">
                <a:solidFill>
                  <a:srgbClr val="FFFFFF"/>
                </a:solidFill>
                <a:latin typeface="Cambria" panose="02040503050406030204" pitchFamily="18" charset="0"/>
                <a:ea typeface="Arial Unicode MS" panose="020B0604020202020204"/>
                <a:cs typeface="Times New Roman" panose="02020603050405020304" pitchFamily="18" charset="0"/>
              </a:rPr>
              <a:t>ENTUSIASMO</a:t>
            </a:r>
          </a:p>
          <a:p>
            <a:pPr eaLnBrk="1" hangingPunct="1">
              <a:lnSpc>
                <a:spcPct val="115000"/>
              </a:lnSpc>
            </a:pPr>
            <a:endParaRPr lang="es-ES" altLang="es-ES" sz="6000" b="1" dirty="0">
              <a:solidFill>
                <a:srgbClr val="FFFFFF"/>
              </a:solidFill>
              <a:latin typeface="Calibri Light" panose="020F0302020204030204" pitchFamily="34" charset="0"/>
              <a:ea typeface="Arial Unicode MS" panose="020B0604020202020204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s-ES" altLang="es-ES" sz="6000" b="1" dirty="0">
                <a:solidFill>
                  <a:srgbClr val="FFFFFF"/>
                </a:solidFill>
                <a:latin typeface="Calibri Light" panose="020F0302020204030204" pitchFamily="34" charset="0"/>
                <a:ea typeface="Arial Unicode MS" panose="020B0604020202020204"/>
                <a:cs typeface="Times New Roman" panose="02020603050405020304" pitchFamily="18" charset="0"/>
              </a:rPr>
              <a:t>Hace las cosas con pasión, con alegría con una correcta actitud y motivación. </a:t>
            </a:r>
            <a:endParaRPr lang="es-ES" altLang="es-ES" sz="5400" b="1" dirty="0">
              <a:solidFill>
                <a:srgbClr val="000000"/>
              </a:solidFill>
              <a:latin typeface="Calibri Light" panose="020F0302020204030204" pitchFamily="34" charset="0"/>
              <a:ea typeface="Arial Unicode MS" panose="020B0604020202020204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endParaRPr lang="es-ES" altLang="es-ES" sz="5400" dirty="0">
              <a:solidFill>
                <a:srgbClr val="000000"/>
              </a:solidFill>
              <a:latin typeface="Calibri Light" panose="020F03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3797" name="Imagen 1">
            <a:extLst>
              <a:ext uri="{FF2B5EF4-FFF2-40B4-BE49-F238E27FC236}">
                <a16:creationId xmlns:a16="http://schemas.microsoft.com/office/drawing/2014/main" id="{9343C0F7-6E87-5521-F98F-DCC313B8D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r="23331"/>
          <a:stretch>
            <a:fillRect/>
          </a:stretch>
        </p:blipFill>
        <p:spPr bwMode="auto">
          <a:xfrm>
            <a:off x="9424988" y="1314450"/>
            <a:ext cx="7942262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 descr="&quot;&quot;">
            <a:extLst>
              <a:ext uri="{FF2B5EF4-FFF2-40B4-BE49-F238E27FC236}">
                <a16:creationId xmlns:a16="http://schemas.microsoft.com/office/drawing/2014/main" id="{3210844F-0F36-5FDA-B8A7-DD020A6DC7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: Shape 20" descr="&quot;&quot;">
            <a:extLst>
              <a:ext uri="{FF2B5EF4-FFF2-40B4-BE49-F238E27FC236}">
                <a16:creationId xmlns:a16="http://schemas.microsoft.com/office/drawing/2014/main" id="{3E2565A0-1549-2FB4-20AE-726CF7C413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8480425" cy="10287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796" name="CuadroTexto 6">
            <a:extLst>
              <a:ext uri="{FF2B5EF4-FFF2-40B4-BE49-F238E27FC236}">
                <a16:creationId xmlns:a16="http://schemas.microsoft.com/office/drawing/2014/main" id="{B5DB2F67-D5F1-A81C-A9AF-F44F91740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737" y="495300"/>
            <a:ext cx="9007475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S" altLang="es-ES" sz="6600" b="1" dirty="0">
                <a:solidFill>
                  <a:srgbClr val="FFFFFF"/>
                </a:solidFill>
                <a:latin typeface="Cambria" panose="02040503050406030204" pitchFamily="18" charset="0"/>
                <a:ea typeface="Arial Unicode MS" panose="020B0604020202020204"/>
                <a:cs typeface="Times New Roman" panose="02020603050405020304" pitchFamily="18" charset="0"/>
              </a:rPr>
              <a:t>INTEGRIDAD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6600" b="1" dirty="0">
                <a:solidFill>
                  <a:srgbClr val="FFFFFF"/>
                </a:solidFill>
                <a:latin typeface="Cambria" panose="02040503050406030204" pitchFamily="18" charset="0"/>
                <a:ea typeface="Arial Unicode MS" panose="020B0604020202020204"/>
                <a:cs typeface="Times New Roman" panose="02020603050405020304" pitchFamily="18" charset="0"/>
              </a:rPr>
              <a:t>FIDELIDAD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6600" b="1" dirty="0">
                <a:solidFill>
                  <a:srgbClr val="FFFFFF"/>
                </a:solidFill>
                <a:latin typeface="Cambria" panose="02040503050406030204" pitchFamily="18" charset="0"/>
                <a:ea typeface="Arial Unicode MS" panose="020B0604020202020204"/>
                <a:cs typeface="Times New Roman" panose="02020603050405020304" pitchFamily="18" charset="0"/>
              </a:rPr>
              <a:t>PUNTUALIDAD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6600" b="1" dirty="0">
                <a:solidFill>
                  <a:srgbClr val="FFFFFF"/>
                </a:solidFill>
                <a:latin typeface="Cambria" panose="02040503050406030204" pitchFamily="18" charset="0"/>
                <a:ea typeface="Arial Unicode MS" panose="020B0604020202020204"/>
                <a:cs typeface="Times New Roman" panose="02020603050405020304" pitchFamily="18" charset="0"/>
              </a:rPr>
              <a:t>CALIDAD 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6600" b="1" dirty="0">
                <a:solidFill>
                  <a:srgbClr val="FFFFFF"/>
                </a:solidFill>
                <a:latin typeface="Cambria" panose="02040503050406030204" pitchFamily="18" charset="0"/>
                <a:ea typeface="Arial Unicode MS" panose="020B0604020202020204"/>
                <a:cs typeface="Times New Roman" panose="02020603050405020304" pitchFamily="18" charset="0"/>
              </a:rPr>
              <a:t>ACTITUD AGRADABLE 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6600" b="1" dirty="0">
                <a:solidFill>
                  <a:srgbClr val="FFFFFF"/>
                </a:solidFill>
                <a:latin typeface="Cambria" panose="02040503050406030204" pitchFamily="18" charset="0"/>
                <a:ea typeface="Arial Unicode MS" panose="020B0604020202020204"/>
                <a:cs typeface="Times New Roman" panose="02020603050405020304" pitchFamily="18" charset="0"/>
              </a:rPr>
              <a:t>ENTUSIASMO</a:t>
            </a:r>
          </a:p>
          <a:p>
            <a:pPr algn="ctr" eaLnBrk="1" hangingPunct="1">
              <a:lnSpc>
                <a:spcPct val="150000"/>
              </a:lnSpc>
            </a:pPr>
            <a:endParaRPr lang="es-ES" altLang="es-ES" sz="6600" b="1" dirty="0">
              <a:solidFill>
                <a:srgbClr val="FFFFFF"/>
              </a:solidFill>
              <a:latin typeface="Calibri Light" panose="020F0302020204030204" pitchFamily="34" charset="0"/>
              <a:ea typeface="Arial Unicode MS" panose="020B0604020202020204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es-ES" altLang="es-ES" sz="6000" dirty="0">
              <a:solidFill>
                <a:srgbClr val="000000"/>
              </a:solidFill>
              <a:latin typeface="Calibri Light" panose="020F03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169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2">
            <a:extLst>
              <a:ext uri="{FF2B5EF4-FFF2-40B4-BE49-F238E27FC236}">
                <a16:creationId xmlns:a16="http://schemas.microsoft.com/office/drawing/2014/main" id="{61BAFDE1-BBFD-8B21-A2DE-7D511303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b="8972"/>
          <a:stretch>
            <a:fillRect/>
          </a:stretch>
        </p:blipFill>
        <p:spPr bwMode="auto">
          <a:xfrm>
            <a:off x="-228600" y="0"/>
            <a:ext cx="18591213" cy="1044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22" descr="&quot;&quot;">
            <a:extLst>
              <a:ext uri="{FF2B5EF4-FFF2-40B4-BE49-F238E27FC236}">
                <a16:creationId xmlns:a16="http://schemas.microsoft.com/office/drawing/2014/main" id="{E4CACDC1-F7B1-092F-B66C-920184698B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80363"/>
            <a:ext cx="18288000" cy="11049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6E6C1E-92B6-7A26-9EBB-D1E79ED7FC54}"/>
              </a:ext>
            </a:extLst>
          </p:cNvPr>
          <p:cNvSpPr txBox="1"/>
          <p:nvPr/>
        </p:nvSpPr>
        <p:spPr>
          <a:xfrm>
            <a:off x="785813" y="7975600"/>
            <a:ext cx="16816387" cy="11176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s-E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No importa cuál sea tu trabajo, es un llamado de Dios</a:t>
            </a:r>
            <a:endParaRPr lang="en-US" sz="6600" dirty="0">
              <a:solidFill>
                <a:prstClr val="black">
                  <a:lumMod val="85000"/>
                  <a:lumOff val="15000"/>
                </a:prstClr>
              </a:solidFill>
              <a:latin typeface="Calibri Light" panose="020F0302020204030204"/>
            </a:endParaRPr>
          </a:p>
        </p:txBody>
      </p:sp>
      <p:cxnSp>
        <p:nvCxnSpPr>
          <p:cNvPr id="51" name="Straight Connector 24" descr="&quot;&quot;">
            <a:extLst>
              <a:ext uri="{FF2B5EF4-FFF2-40B4-BE49-F238E27FC236}">
                <a16:creationId xmlns:a16="http://schemas.microsoft.com/office/drawing/2014/main" id="{4D8FB28A-B630-C72F-6108-EEF72A459C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786288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6" descr="&quot;&quot;">
            <a:extLst>
              <a:ext uri="{FF2B5EF4-FFF2-40B4-BE49-F238E27FC236}">
                <a16:creationId xmlns:a16="http://schemas.microsoft.com/office/drawing/2014/main" id="{6BA2D39A-E39B-D884-8AC4-E3D0D4E9B03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920273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2">
            <a:extLst>
              <a:ext uri="{FF2B5EF4-FFF2-40B4-BE49-F238E27FC236}">
                <a16:creationId xmlns:a16="http://schemas.microsoft.com/office/drawing/2014/main" id="{1A1FB177-8FE9-C85F-C748-ADAC387D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>
            <a:fillRect/>
          </a:stretch>
        </p:blipFill>
        <p:spPr bwMode="auto">
          <a:xfrm>
            <a:off x="0" y="-34925"/>
            <a:ext cx="18288000" cy="1029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28E8319-5A07-7308-8B6F-C1E6C98BB9EE}"/>
              </a:ext>
            </a:extLst>
          </p:cNvPr>
          <p:cNvSpPr/>
          <p:nvPr/>
        </p:nvSpPr>
        <p:spPr>
          <a:xfrm>
            <a:off x="-14288" y="-66675"/>
            <a:ext cx="18288001" cy="1032192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5844" name="CuadroTexto 5">
            <a:extLst>
              <a:ext uri="{FF2B5EF4-FFF2-40B4-BE49-F238E27FC236}">
                <a16:creationId xmlns:a16="http://schemas.microsoft.com/office/drawing/2014/main" id="{9E9E0786-03B3-F047-2F56-505FB291F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581900"/>
            <a:ext cx="14478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s-ES" altLang="es-ES" sz="6600" dirty="0">
                <a:solidFill>
                  <a:srgbClr val="FFFFFF"/>
                </a:solidFill>
                <a:ea typeface="Arial Unicode MS" panose="020B0604020202020204"/>
                <a:cs typeface="Arial Unicode MS" panose="020B0604020202020204"/>
              </a:rPr>
              <a:t>El trabajo donde estas  </a:t>
            </a:r>
          </a:p>
          <a:p>
            <a:pPr algn="ctr" eaLnBrk="1" hangingPunct="1">
              <a:lnSpc>
                <a:spcPct val="115000"/>
              </a:lnSpc>
            </a:pPr>
            <a:r>
              <a:rPr lang="es-ES" altLang="es-ES" sz="6600" dirty="0">
                <a:solidFill>
                  <a:srgbClr val="FFFFFF"/>
                </a:solidFill>
                <a:ea typeface="Arial Unicode MS" panose="020B0604020202020204"/>
                <a:cs typeface="Arial Unicode MS" panose="020B0604020202020204"/>
              </a:rPr>
              <a:t>es una oportunidad que tienes </a:t>
            </a:r>
          </a:p>
          <a:p>
            <a:pPr algn="ctr" eaLnBrk="1" hangingPunct="1">
              <a:lnSpc>
                <a:spcPct val="115000"/>
              </a:lnSpc>
            </a:pPr>
            <a:r>
              <a:rPr lang="es-ES" altLang="es-ES" sz="6600" dirty="0">
                <a:solidFill>
                  <a:srgbClr val="FFFFFF"/>
                </a:solidFill>
                <a:ea typeface="Arial Unicode MS" panose="020B0604020202020204"/>
                <a:cs typeface="Arial Unicode MS" panose="020B0604020202020204"/>
              </a:rPr>
              <a:t>de poder glorificar a Dios todos los días.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 descr="&quot;&quot;">
            <a:extLst>
              <a:ext uri="{FF2B5EF4-FFF2-40B4-BE49-F238E27FC236}">
                <a16:creationId xmlns:a16="http://schemas.microsoft.com/office/drawing/2014/main" id="{9790ACF8-0247-944C-2886-BC950985CA2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 descr="&quot;&quot;">
            <a:extLst>
              <a:ext uri="{FF2B5EF4-FFF2-40B4-BE49-F238E27FC236}">
                <a16:creationId xmlns:a16="http://schemas.microsoft.com/office/drawing/2014/main" id="{067DFEE1-33FF-F9A0-7E10-D73528EE39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56450" y="0"/>
            <a:ext cx="1113155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06542D-E790-1027-1597-1E90957C89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2824"/>
          <a:stretch/>
        </p:blipFill>
        <p:spPr>
          <a:xfrm>
            <a:off x="20" y="10"/>
            <a:ext cx="9905980" cy="10286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197" name="CuadroTexto 5">
            <a:extLst>
              <a:ext uri="{FF2B5EF4-FFF2-40B4-BE49-F238E27FC236}">
                <a16:creationId xmlns:a16="http://schemas.microsoft.com/office/drawing/2014/main" id="{318B3D84-3317-58A2-E4E8-EB7674943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930" y="2476500"/>
            <a:ext cx="954405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s-ES" sz="7200" dirty="0"/>
              <a:t>TODO LO QUE HAGÁIS, </a:t>
            </a:r>
            <a:r>
              <a:rPr lang="en-US" altLang="es-ES" sz="7200" dirty="0" err="1"/>
              <a:t>hacedlo</a:t>
            </a:r>
            <a:r>
              <a:rPr lang="en-US" altLang="es-ES" sz="7200" dirty="0"/>
              <a:t> de </a:t>
            </a:r>
            <a:r>
              <a:rPr lang="en-US" altLang="es-ES" sz="7200" dirty="0" err="1"/>
              <a:t>corazón</a:t>
            </a:r>
            <a:r>
              <a:rPr lang="en-US" altLang="es-ES" sz="7200" dirty="0"/>
              <a:t>, </a:t>
            </a:r>
            <a:r>
              <a:rPr lang="en-US" altLang="es-ES" sz="7200" dirty="0" err="1"/>
              <a:t>como</a:t>
            </a:r>
            <a:r>
              <a:rPr lang="en-US" altLang="es-ES" sz="7200" dirty="0"/>
              <a:t> para </a:t>
            </a:r>
            <a:r>
              <a:rPr lang="en-US" altLang="es-ES" sz="7200" dirty="0" err="1"/>
              <a:t>el</a:t>
            </a:r>
            <a:r>
              <a:rPr lang="en-US" altLang="es-ES" sz="7200" dirty="0"/>
              <a:t> </a:t>
            </a:r>
            <a:r>
              <a:rPr lang="en-US" altLang="es-ES" sz="7200" dirty="0" err="1"/>
              <a:t>Señor</a:t>
            </a:r>
            <a:r>
              <a:rPr lang="en-US" altLang="es-ES" sz="7200" dirty="0"/>
              <a:t>,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s-ES" sz="7200" dirty="0"/>
              <a:t>y no para </a:t>
            </a:r>
            <a:r>
              <a:rPr lang="en-US" altLang="es-ES" sz="7200" dirty="0" err="1"/>
              <a:t>los</a:t>
            </a:r>
            <a:r>
              <a:rPr lang="en-US" altLang="es-ES" sz="7200" dirty="0"/>
              <a:t> hombres…  </a:t>
            </a:r>
            <a:r>
              <a:rPr lang="en-US" altLang="es-ES" sz="7200" dirty="0" err="1"/>
              <a:t>porque</a:t>
            </a:r>
            <a:r>
              <a:rPr lang="en-US" altLang="es-ES" sz="7200" dirty="0"/>
              <a:t> a Cristo </a:t>
            </a:r>
            <a:r>
              <a:rPr lang="en-US" altLang="es-ES" sz="7200" dirty="0" err="1"/>
              <a:t>el</a:t>
            </a:r>
            <a:r>
              <a:rPr lang="en-US" altLang="es-ES" sz="7200" dirty="0"/>
              <a:t> </a:t>
            </a:r>
            <a:r>
              <a:rPr lang="en-US" altLang="es-ES" sz="7200" dirty="0" err="1"/>
              <a:t>Señor</a:t>
            </a:r>
            <a:r>
              <a:rPr lang="en-US" altLang="es-ES" sz="7200" dirty="0"/>
              <a:t> </a:t>
            </a:r>
            <a:r>
              <a:rPr lang="en-US" altLang="es-ES" sz="7200" dirty="0" err="1"/>
              <a:t>servís</a:t>
            </a:r>
            <a:r>
              <a:rPr lang="en-US" altLang="es-ES" sz="7200" dirty="0"/>
              <a:t>. 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s-ES" sz="7200" b="1" dirty="0" err="1"/>
              <a:t>Colosenses</a:t>
            </a:r>
            <a:r>
              <a:rPr lang="en-US" altLang="es-ES" sz="7200" b="1" dirty="0"/>
              <a:t> 3:23, 24</a:t>
            </a:r>
          </a:p>
        </p:txBody>
      </p:sp>
      <p:pic>
        <p:nvPicPr>
          <p:cNvPr id="8198" name="Imagen 1">
            <a:extLst>
              <a:ext uri="{FF2B5EF4-FFF2-40B4-BE49-F238E27FC236}">
                <a16:creationId xmlns:a16="http://schemas.microsoft.com/office/drawing/2014/main" id="{591B6611-5F56-9AA5-C188-DD0BB772D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150" y="201613"/>
            <a:ext cx="39465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36BA538-85E5-F632-6B9D-6ED295BD5962}"/>
              </a:ext>
            </a:extLst>
          </p:cNvPr>
          <p:cNvSpPr/>
          <p:nvPr/>
        </p:nvSpPr>
        <p:spPr>
          <a:xfrm>
            <a:off x="2019300" y="8001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219" name="Imagen 6">
            <a:extLst>
              <a:ext uri="{FF2B5EF4-FFF2-40B4-BE49-F238E27FC236}">
                <a16:creationId xmlns:a16="http://schemas.microsoft.com/office/drawing/2014/main" id="{94F8C63E-EB41-25D2-A40C-D162E857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1500"/>
            <a:ext cx="13639800" cy="79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EDACA76-7C7E-DDA8-BA96-42086A0180CC}"/>
              </a:ext>
            </a:extLst>
          </p:cNvPr>
          <p:cNvSpPr/>
          <p:nvPr/>
        </p:nvSpPr>
        <p:spPr>
          <a:xfrm>
            <a:off x="609600" y="7429500"/>
            <a:ext cx="1684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221" name="CuadroTexto 3">
            <a:extLst>
              <a:ext uri="{FF2B5EF4-FFF2-40B4-BE49-F238E27FC236}">
                <a16:creationId xmlns:a16="http://schemas.microsoft.com/office/drawing/2014/main" id="{7352690D-159E-3BCD-63F0-79F7657D3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55" y="7476845"/>
            <a:ext cx="16243300" cy="208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s-ES" altLang="es-ES" sz="5800" b="1" dirty="0" err="1">
                <a:cs typeface="Times New Roman" panose="02020603050405020304" pitchFamily="18" charset="0"/>
              </a:rPr>
              <a:t>Booz</a:t>
            </a:r>
            <a:r>
              <a:rPr lang="es-ES" altLang="es-ES" sz="5800" dirty="0">
                <a:cs typeface="Times New Roman" panose="02020603050405020304" pitchFamily="18" charset="0"/>
              </a:rPr>
              <a:t> fue un hombre de buena posición </a:t>
            </a:r>
            <a:r>
              <a:rPr lang="es-ES" altLang="es-E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(Rut. 2:1)</a:t>
            </a:r>
            <a:r>
              <a:rPr lang="es-ES" altLang="es-ES" sz="5800" dirty="0">
                <a:cs typeface="Times New Roman" panose="02020603050405020304" pitchFamily="18" charset="0"/>
              </a:rPr>
              <a:t> </a:t>
            </a:r>
            <a:endParaRPr lang="es-ES" altLang="es-E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s-ES" altLang="es-ES" sz="5800" dirty="0">
                <a:cs typeface="Times New Roman" panose="02020603050405020304" pitchFamily="18" charset="0"/>
              </a:rPr>
              <a:t>Cuidaba y supervisaba diligentemente su propiedad. </a:t>
            </a:r>
            <a:endParaRPr lang="es-ES" altLang="es-E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6721503-637A-E01C-E2AC-0B13906B3070}"/>
              </a:ext>
            </a:extLst>
          </p:cNvPr>
          <p:cNvSpPr/>
          <p:nvPr/>
        </p:nvSpPr>
        <p:spPr>
          <a:xfrm>
            <a:off x="6299200" y="314325"/>
            <a:ext cx="5105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223" name="CuadroTexto 1">
            <a:extLst>
              <a:ext uri="{FF2B5EF4-FFF2-40B4-BE49-F238E27FC236}">
                <a16:creationId xmlns:a16="http://schemas.microsoft.com/office/drawing/2014/main" id="{2D54DA4D-5991-D810-A15E-E55AC3C7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76200"/>
            <a:ext cx="464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Arial Unicode MS" panose="020B0604020202020204"/>
                <a:cs typeface="Times New Roman" panose="02020603050405020304" pitchFamily="18" charset="0"/>
              </a:rPr>
              <a:t>DILIGENTE</a:t>
            </a:r>
            <a:endParaRPr lang="es-ES" altLang="es-ES" sz="8000" b="1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E7C1D3B-96E6-D4A3-72C2-D9219A7B9EA1}"/>
              </a:ext>
            </a:extLst>
          </p:cNvPr>
          <p:cNvSpPr/>
          <p:nvPr/>
        </p:nvSpPr>
        <p:spPr>
          <a:xfrm>
            <a:off x="2019300" y="8001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243" name="Imagen 5">
            <a:extLst>
              <a:ext uri="{FF2B5EF4-FFF2-40B4-BE49-F238E27FC236}">
                <a16:creationId xmlns:a16="http://schemas.microsoft.com/office/drawing/2014/main" id="{915E078B-3638-5E6E-F79E-6F2E3C1F4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85788"/>
            <a:ext cx="13639800" cy="794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630CC94-F144-60B1-D529-82CE2CCAA0B8}"/>
              </a:ext>
            </a:extLst>
          </p:cNvPr>
          <p:cNvSpPr/>
          <p:nvPr/>
        </p:nvSpPr>
        <p:spPr>
          <a:xfrm>
            <a:off x="6299200" y="314325"/>
            <a:ext cx="5105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245" name="CuadroTexto 7">
            <a:extLst>
              <a:ext uri="{FF2B5EF4-FFF2-40B4-BE49-F238E27FC236}">
                <a16:creationId xmlns:a16="http://schemas.microsoft.com/office/drawing/2014/main" id="{5D45761F-3306-62D5-902E-3660439BB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190500"/>
            <a:ext cx="5359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Arial Unicode MS" panose="020B0604020202020204"/>
                <a:cs typeface="Times New Roman" panose="02020603050405020304" pitchFamily="18" charset="0"/>
              </a:rPr>
              <a:t>AMISTOSO</a:t>
            </a:r>
            <a:endParaRPr lang="es-ES" altLang="es-ES" sz="8000" b="1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50DC8D-C14F-3D8B-34D9-31C85BDE4F1D}"/>
              </a:ext>
            </a:extLst>
          </p:cNvPr>
          <p:cNvSpPr/>
          <p:nvPr/>
        </p:nvSpPr>
        <p:spPr>
          <a:xfrm>
            <a:off x="609600" y="7429500"/>
            <a:ext cx="1684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247" name="CuadroTexto 3">
            <a:extLst>
              <a:ext uri="{FF2B5EF4-FFF2-40B4-BE49-F238E27FC236}">
                <a16:creationId xmlns:a16="http://schemas.microsoft.com/office/drawing/2014/main" id="{6A029A1B-50E3-9A2F-8551-1B9F7A2C7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429500"/>
            <a:ext cx="15544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es-ES" altLang="es-ES" sz="5400" b="1" dirty="0" err="1">
                <a:cs typeface="Times New Roman" panose="02020603050405020304" pitchFamily="18" charset="0"/>
              </a:rPr>
              <a:t>Booz</a:t>
            </a:r>
            <a:r>
              <a:rPr lang="es-ES" altLang="es-ES" sz="5400" dirty="0">
                <a:cs typeface="Times New Roman" panose="02020603050405020304" pitchFamily="18" charset="0"/>
              </a:rPr>
              <a:t> saludaba a sus trabajadores con cariño e incluso acogió a una extranjera llamada </a:t>
            </a:r>
            <a:r>
              <a:rPr lang="es-ES" altLang="es-ES" sz="5400" b="1" dirty="0">
                <a:cs typeface="Times New Roman" panose="02020603050405020304" pitchFamily="18" charset="0"/>
              </a:rPr>
              <a:t>(Rut 2:4, 8) </a:t>
            </a:r>
            <a:endParaRPr lang="es-ES" alt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A71C58E-00EB-23D9-31A4-AC595935408C}"/>
              </a:ext>
            </a:extLst>
          </p:cNvPr>
          <p:cNvSpPr/>
          <p:nvPr/>
        </p:nvSpPr>
        <p:spPr>
          <a:xfrm>
            <a:off x="1981200" y="6858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267" name="Imagen 5">
            <a:extLst>
              <a:ext uri="{FF2B5EF4-FFF2-40B4-BE49-F238E27FC236}">
                <a16:creationId xmlns:a16="http://schemas.microsoft.com/office/drawing/2014/main" id="{4537C9A6-50ED-335B-9C37-5D21BA5E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57200"/>
            <a:ext cx="13639800" cy="79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F6356DC-884B-26B0-CFD4-50CC6BCEED8D}"/>
              </a:ext>
            </a:extLst>
          </p:cNvPr>
          <p:cNvSpPr/>
          <p:nvPr/>
        </p:nvSpPr>
        <p:spPr>
          <a:xfrm>
            <a:off x="6299200" y="190500"/>
            <a:ext cx="5816600" cy="12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269" name="CuadroTexto 7">
            <a:extLst>
              <a:ext uri="{FF2B5EF4-FFF2-40B4-BE49-F238E27FC236}">
                <a16:creationId xmlns:a16="http://schemas.microsoft.com/office/drawing/2014/main" id="{2576B578-0947-F310-1DE6-0F266009A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-38100"/>
            <a:ext cx="558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COMPASIVO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90265E-F9D3-BCFF-12FE-3F0E9AD324C4}"/>
              </a:ext>
            </a:extLst>
          </p:cNvPr>
          <p:cNvSpPr/>
          <p:nvPr/>
        </p:nvSpPr>
        <p:spPr>
          <a:xfrm>
            <a:off x="723900" y="7296150"/>
            <a:ext cx="1684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271" name="CuadroTexto 3">
            <a:extLst>
              <a:ext uri="{FF2B5EF4-FFF2-40B4-BE49-F238E27FC236}">
                <a16:creationId xmlns:a16="http://schemas.microsoft.com/office/drawing/2014/main" id="{B991CCA8-76B8-D62D-ED0A-1D8B7D52F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429500"/>
            <a:ext cx="15544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es-ES" altLang="es-ES" sz="5400">
                <a:cs typeface="Times New Roman" panose="02020603050405020304" pitchFamily="18" charset="0"/>
              </a:rPr>
              <a:t>Viendo que </a:t>
            </a:r>
            <a:r>
              <a:rPr lang="es-ES" altLang="es-ES" sz="5400" b="1">
                <a:cs typeface="Times New Roman" panose="02020603050405020304" pitchFamily="18" charset="0"/>
              </a:rPr>
              <a:t>Rut</a:t>
            </a:r>
            <a:r>
              <a:rPr lang="es-ES" altLang="es-ES" sz="5400">
                <a:cs typeface="Times New Roman" panose="02020603050405020304" pitchFamily="18" charset="0"/>
              </a:rPr>
              <a:t> trabajaba en su campo, preguntó por su situación y actuó en su favor </a:t>
            </a:r>
            <a:r>
              <a:rPr lang="es-ES" altLang="es-ES" sz="5400" b="1">
                <a:cs typeface="Times New Roman" panose="02020603050405020304" pitchFamily="18" charset="0"/>
              </a:rPr>
              <a:t>(2:7)  </a:t>
            </a:r>
            <a:endParaRPr lang="es-ES" altLang="es-E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9E56C8D-2774-076E-7578-097BCF6ACD5E}"/>
              </a:ext>
            </a:extLst>
          </p:cNvPr>
          <p:cNvSpPr/>
          <p:nvPr/>
        </p:nvSpPr>
        <p:spPr>
          <a:xfrm>
            <a:off x="1981200" y="6858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2291" name="Imagen 7">
            <a:extLst>
              <a:ext uri="{FF2B5EF4-FFF2-40B4-BE49-F238E27FC236}">
                <a16:creationId xmlns:a16="http://schemas.microsoft.com/office/drawing/2014/main" id="{2E216702-B227-7606-F475-8BE10C7C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57200"/>
            <a:ext cx="13639800" cy="79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FCF4EC4-D4F3-4203-C311-BCDDA458320E}"/>
              </a:ext>
            </a:extLst>
          </p:cNvPr>
          <p:cNvSpPr/>
          <p:nvPr/>
        </p:nvSpPr>
        <p:spPr>
          <a:xfrm>
            <a:off x="6299200" y="190500"/>
            <a:ext cx="5816600" cy="12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293" name="CuadroTexto 9">
            <a:extLst>
              <a:ext uri="{FF2B5EF4-FFF2-40B4-BE49-F238E27FC236}">
                <a16:creationId xmlns:a16="http://schemas.microsoft.com/office/drawing/2014/main" id="{4D94997C-5E46-2E83-90F0-67430E33E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55563"/>
            <a:ext cx="558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PIADOSO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FF9C12-C80A-DFB8-8B05-901F437610B7}"/>
              </a:ext>
            </a:extLst>
          </p:cNvPr>
          <p:cNvSpPr/>
          <p:nvPr/>
        </p:nvSpPr>
        <p:spPr>
          <a:xfrm>
            <a:off x="609600" y="7353300"/>
            <a:ext cx="1684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295" name="CuadroTexto 3">
            <a:extLst>
              <a:ext uri="{FF2B5EF4-FFF2-40B4-BE49-F238E27FC236}">
                <a16:creationId xmlns:a16="http://schemas.microsoft.com/office/drawing/2014/main" id="{BC7B0629-DE3C-8A0D-9682-12EC28F08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429500"/>
            <a:ext cx="15544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es-ES" altLang="es-ES" sz="5400" b="1">
                <a:cs typeface="Times New Roman" panose="02020603050405020304" pitchFamily="18" charset="0"/>
              </a:rPr>
              <a:t>Booz</a:t>
            </a:r>
            <a:r>
              <a:rPr lang="es-ES" altLang="es-ES" sz="5400">
                <a:cs typeface="Times New Roman" panose="02020603050405020304" pitchFamily="18" charset="0"/>
              </a:rPr>
              <a:t> pidió al Señor que bendijera a Rut en retribución por haber cuidado de Noemí, su suegra viuda </a:t>
            </a:r>
            <a:r>
              <a:rPr lang="es-ES" altLang="es-ES" sz="5400" b="1">
                <a:cs typeface="Times New Roman" panose="02020603050405020304" pitchFamily="18" charset="0"/>
              </a:rPr>
              <a:t>(2:12)  </a:t>
            </a:r>
            <a:endParaRPr lang="es-ES" altLang="es-E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18B9995-5D08-B330-3B63-BB4E91D0CC11}"/>
              </a:ext>
            </a:extLst>
          </p:cNvPr>
          <p:cNvSpPr/>
          <p:nvPr/>
        </p:nvSpPr>
        <p:spPr>
          <a:xfrm>
            <a:off x="1981200" y="685800"/>
            <a:ext cx="143256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3315" name="Imagen 5">
            <a:extLst>
              <a:ext uri="{FF2B5EF4-FFF2-40B4-BE49-F238E27FC236}">
                <a16:creationId xmlns:a16="http://schemas.microsoft.com/office/drawing/2014/main" id="{0C098A9B-2C40-69B3-1D33-EE36FFEC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57200"/>
            <a:ext cx="13639800" cy="79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7328977-FCBF-8585-E0D2-879787130F00}"/>
              </a:ext>
            </a:extLst>
          </p:cNvPr>
          <p:cNvSpPr/>
          <p:nvPr/>
        </p:nvSpPr>
        <p:spPr>
          <a:xfrm>
            <a:off x="6299200" y="190500"/>
            <a:ext cx="5816600" cy="12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317" name="CuadroTexto 7">
            <a:extLst>
              <a:ext uri="{FF2B5EF4-FFF2-40B4-BE49-F238E27FC236}">
                <a16:creationId xmlns:a16="http://schemas.microsoft.com/office/drawing/2014/main" id="{31665DAB-00E1-7899-E724-4783F0718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-38100"/>
            <a:ext cx="558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s-ES" altLang="es-ES" sz="8000" b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ANIMADOR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2B27430-9917-F66A-F4DB-052BCF44BFA1}"/>
              </a:ext>
            </a:extLst>
          </p:cNvPr>
          <p:cNvSpPr/>
          <p:nvPr/>
        </p:nvSpPr>
        <p:spPr>
          <a:xfrm>
            <a:off x="609600" y="7404100"/>
            <a:ext cx="1684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319" name="CuadroTexto 3">
            <a:extLst>
              <a:ext uri="{FF2B5EF4-FFF2-40B4-BE49-F238E27FC236}">
                <a16:creationId xmlns:a16="http://schemas.microsoft.com/office/drawing/2014/main" id="{7CFFCC5F-8F8D-CE4B-2BCD-AB654DF3A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429500"/>
            <a:ext cx="15544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es-ES" altLang="es-ES" sz="5400" b="1" dirty="0" err="1">
                <a:cs typeface="Times New Roman" panose="02020603050405020304" pitchFamily="18" charset="0"/>
              </a:rPr>
              <a:t>Booz</a:t>
            </a:r>
            <a:r>
              <a:rPr lang="es-ES" altLang="es-ES" sz="5400" dirty="0">
                <a:cs typeface="Times New Roman" panose="02020603050405020304" pitchFamily="18" charset="0"/>
              </a:rPr>
              <a:t> destacó las grandes cualidades de </a:t>
            </a:r>
            <a:r>
              <a:rPr lang="es-ES" altLang="es-ES" sz="5400" b="1" dirty="0">
                <a:cs typeface="Times New Roman" panose="02020603050405020304" pitchFamily="18" charset="0"/>
              </a:rPr>
              <a:t>Rut</a:t>
            </a:r>
            <a:r>
              <a:rPr lang="es-ES" altLang="es-ES" sz="5400" dirty="0">
                <a:cs typeface="Times New Roman" panose="02020603050405020304" pitchFamily="18" charset="0"/>
              </a:rPr>
              <a:t> y habló de ellas con ponderación </a:t>
            </a:r>
            <a:r>
              <a:rPr lang="es-ES" altLang="es-ES" sz="5400" b="1" dirty="0">
                <a:cs typeface="Times New Roman" panose="02020603050405020304" pitchFamily="18" charset="0"/>
              </a:rPr>
              <a:t>(2:12; 3:11) </a:t>
            </a:r>
            <a:endParaRPr lang="es-ES" alt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10916</TotalTime>
  <Words>961</Words>
  <Application>Microsoft Macintosh PowerPoint</Application>
  <PresentationFormat>Personalizado</PresentationFormat>
  <Paragraphs>202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Calibri</vt:lpstr>
      <vt:lpstr>Calibri  </vt:lpstr>
      <vt:lpstr>Arial</vt:lpstr>
      <vt:lpstr>Montserrat Light</vt:lpstr>
      <vt:lpstr>Calibri Light</vt:lpstr>
      <vt:lpstr>Cambria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RPEREZ</dc:creator>
  <cp:lastModifiedBy>moisespeinadodiaz@gmail.com</cp:lastModifiedBy>
  <cp:revision>224</cp:revision>
  <dcterms:created xsi:type="dcterms:W3CDTF">2006-08-16T00:00:00Z</dcterms:created>
  <dcterms:modified xsi:type="dcterms:W3CDTF">2022-11-17T10:54:17Z</dcterms:modified>
</cp:coreProperties>
</file>