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0" r:id="rId6"/>
    <p:sldId id="261" r:id="rId7"/>
    <p:sldId id="268" r:id="rId8"/>
    <p:sldId id="271" r:id="rId9"/>
    <p:sldId id="274" r:id="rId10"/>
    <p:sldId id="273" r:id="rId11"/>
    <p:sldId id="275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itchFamily="2" charset="77"/>
      <p:regular r:id="rId17"/>
      <p:bold r:id="rId18"/>
      <p:italic r:id="rId19"/>
      <p:boldItalic r:id="rId20"/>
    </p:embeddedFont>
    <p:embeddedFont>
      <p:font typeface="Montserrat Bold" pitchFamily="2" charset="77"/>
      <p:regular r:id="rId21"/>
      <p:bold r:id="rId22"/>
    </p:embeddedFont>
    <p:embeddedFont>
      <p:font typeface="Montserrat Classic" pitchFamily="2" charset="77"/>
      <p:regular r:id="rId23"/>
      <p:bold r:id="rId24"/>
    </p:embeddedFont>
    <p:embeddedFont>
      <p:font typeface="Montserrat Classic Bold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580" autoAdjust="0"/>
  </p:normalViewPr>
  <p:slideViewPr>
    <p:cSldViewPr>
      <p:cViewPr varScale="1">
        <p:scale>
          <a:sx n="62" d="100"/>
          <a:sy n="62" d="100"/>
        </p:scale>
        <p:origin x="216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55" t="14054" r="51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7349505" y="2648938"/>
            <a:ext cx="11042836" cy="5998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1" dirty="0">
                <a:solidFill>
                  <a:srgbClr val="000000"/>
                </a:solidFill>
                <a:latin typeface="Montserrat Bold"/>
              </a:rPr>
              <a:t>Desarrollar </a:t>
            </a:r>
          </a:p>
          <a:p>
            <a:pPr algn="ctr">
              <a:lnSpc>
                <a:spcPct val="150000"/>
              </a:lnSpc>
            </a:pPr>
            <a:r>
              <a:rPr lang="es-ES" sz="9001" dirty="0">
                <a:solidFill>
                  <a:srgbClr val="000000"/>
                </a:solidFill>
                <a:latin typeface="Montserrat Bold"/>
              </a:rPr>
              <a:t>una PASIÓN </a:t>
            </a:r>
          </a:p>
          <a:p>
            <a:pPr algn="ctr">
              <a:lnSpc>
                <a:spcPct val="150000"/>
              </a:lnSpc>
            </a:pPr>
            <a:r>
              <a:rPr lang="es-ES" sz="9001" dirty="0">
                <a:solidFill>
                  <a:srgbClr val="000000"/>
                </a:solidFill>
                <a:latin typeface="Montserrat Bold"/>
              </a:rPr>
              <a:t>por la </a:t>
            </a:r>
            <a:r>
              <a:rPr lang="es-ES" sz="9001" dirty="0">
                <a:solidFill>
                  <a:schemeClr val="accent6">
                    <a:lumMod val="75000"/>
                  </a:schemeClr>
                </a:solidFill>
                <a:latin typeface="Montserrat Bold"/>
              </a:rPr>
              <a:t>iglesia</a:t>
            </a:r>
            <a:r>
              <a:rPr lang="es-ES" sz="9001" dirty="0">
                <a:solidFill>
                  <a:srgbClr val="000000"/>
                </a:solidFill>
                <a:latin typeface="Montserrat Bold"/>
              </a:rPr>
              <a:t>. </a:t>
            </a:r>
            <a:endParaRPr lang="en-US" sz="900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9736" y="673076"/>
            <a:ext cx="3182374" cy="1756936"/>
          </a:xfrm>
          <a:prstGeom prst="rect">
            <a:avLst/>
          </a:prstGeom>
        </p:spPr>
      </p:pic>
      <p:pic>
        <p:nvPicPr>
          <p:cNvPr id="10" name="Imagen 9" descr="Imagen que contiene persona, interior, viendo, ventana&#10;&#10;Descripción generada automáticamente">
            <a:extLst>
              <a:ext uri="{FF2B5EF4-FFF2-40B4-BE49-F238E27FC236}">
                <a16:creationId xmlns:a16="http://schemas.microsoft.com/office/drawing/2014/main" id="{19242EC8-A6A5-A89D-3BA1-631BAA05F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53466"/>
          <a:stretch/>
        </p:blipFill>
        <p:spPr>
          <a:xfrm>
            <a:off x="0" y="0"/>
            <a:ext cx="7696201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50130" y="1137278"/>
            <a:ext cx="292142" cy="8012443"/>
            <a:chOff x="0" y="0"/>
            <a:chExt cx="76943" cy="21102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rgbClr val="E187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266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42162" y="702932"/>
            <a:ext cx="321889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7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2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COLEGIO GLORIA DEL SANTÍSIMO SAMBENITO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9094" y="7560932"/>
            <a:ext cx="3131967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18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Analizar y prevenir el acoso escolar</a:t>
            </a:r>
          </a:p>
        </p:txBody>
      </p:sp>
      <p:sp>
        <p:nvSpPr>
          <p:cNvPr id="5" name="AutoShape 5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Freeform 8"/>
          <p:cNvSpPr/>
          <p:nvPr/>
        </p:nvSpPr>
        <p:spPr>
          <a:xfrm>
            <a:off x="6031367" y="1286801"/>
            <a:ext cx="292142" cy="8012443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14198" y="0"/>
            <a:ext cx="3182374" cy="24003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522339" y="2700556"/>
            <a:ext cx="12804363" cy="7280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65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 panose="020B0604020202020204" charset="0"/>
              </a:rPr>
              <a:t>CÓMO SER UN MIEMBRO MÁS ÚTIL  </a:t>
            </a:r>
          </a:p>
          <a:p>
            <a:pPr marL="857250" marR="0" lvl="0" indent="-857250" defTabSz="914400" rtl="0" eaLnBrk="1" fontAlgn="auto" latinLnBrk="0" hangingPunct="1">
              <a:lnSpc>
                <a:spcPts val="65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Classic" panose="020B0604020202020204" charset="0"/>
            </a:endParaRP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5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 panose="020B0604020202020204" charset="0"/>
              </a:rPr>
              <a:t>Sé FIEL en asistir 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5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 panose="020B0604020202020204" charset="0"/>
              </a:rPr>
              <a:t>OFRENDA con generosidad 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5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 panose="020B0604020202020204" charset="0"/>
              </a:rPr>
              <a:t>ORA con regularidad </a:t>
            </a:r>
          </a:p>
          <a:p>
            <a:pPr marL="857250" marR="0" lvl="0" indent="-8572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5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Classic" panose="020B0604020202020204" charset="0"/>
              </a:rPr>
              <a:t>SIRVE con diligencia </a:t>
            </a:r>
          </a:p>
          <a:p>
            <a:pPr marL="0" marR="0" lvl="0" indent="0" algn="just" defTabSz="914400" rtl="0" eaLnBrk="1" fontAlgn="auto" latinLnBrk="0" hangingPunct="1">
              <a:lnSpc>
                <a:spcPts val="65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Classic" panose="020B0604020202020204" charset="0"/>
            </a:endParaRPr>
          </a:p>
        </p:txBody>
      </p:sp>
      <p:pic>
        <p:nvPicPr>
          <p:cNvPr id="13" name="Imagen 12" descr="Imagen que contiene persona, corbata, ropa, vistiendo&#10;&#10;Descripción generada automáticamente">
            <a:extLst>
              <a:ext uri="{FF2B5EF4-FFF2-40B4-BE49-F238E27FC236}">
                <a16:creationId xmlns:a16="http://schemas.microsoft.com/office/drawing/2014/main" id="{F1A0C8DA-C4E4-691C-9A53-3BB6C988E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r="32808"/>
          <a:stretch/>
        </p:blipFill>
        <p:spPr>
          <a:xfrm>
            <a:off x="0" y="0"/>
            <a:ext cx="607980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5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57188" y="4000500"/>
            <a:ext cx="7099598" cy="4431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9"/>
              </a:lnSpc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Bold"/>
              </a:rPr>
              <a:t>CAPÍTULO 14</a:t>
            </a:r>
          </a:p>
          <a:p>
            <a:pPr algn="ctr">
              <a:lnSpc>
                <a:spcPts val="6869"/>
              </a:lnSpc>
            </a:pPr>
            <a:endParaRPr lang="en-US" sz="7200" dirty="0">
              <a:solidFill>
                <a:srgbClr val="25685F"/>
              </a:solidFill>
              <a:latin typeface="Montserrat Bold"/>
            </a:endParaRPr>
          </a:p>
          <a:p>
            <a:pPr algn="ctr">
              <a:lnSpc>
                <a:spcPts val="6869"/>
              </a:lnSpc>
            </a:pPr>
            <a:r>
              <a:rPr lang="en-US" sz="7200" dirty="0">
                <a:solidFill>
                  <a:srgbClr val="25685F"/>
                </a:solidFill>
                <a:latin typeface="Montserrat Bold"/>
              </a:rPr>
              <a:t>UN CORAZÓN QUE AMA</a:t>
            </a:r>
          </a:p>
          <a:p>
            <a:pPr algn="ctr">
              <a:lnSpc>
                <a:spcPts val="6869"/>
              </a:lnSpc>
            </a:pPr>
            <a:r>
              <a:rPr lang="en-US" sz="7200" dirty="0">
                <a:solidFill>
                  <a:srgbClr val="000000"/>
                </a:solidFill>
                <a:latin typeface="Montserrat Bold"/>
              </a:rPr>
              <a:t> A SU IGLESIA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87200" y="736174"/>
            <a:ext cx="3657600" cy="2349926"/>
          </a:xfrm>
          <a:prstGeom prst="rect">
            <a:avLst/>
          </a:prstGeom>
        </p:spPr>
      </p:pic>
      <p:pic>
        <p:nvPicPr>
          <p:cNvPr id="6" name="Imagen 5" descr="Imagen que contiene persona, hombre, interior, sostener&#10;&#10;Descripción generada automáticamente">
            <a:extLst>
              <a:ext uri="{FF2B5EF4-FFF2-40B4-BE49-F238E27FC236}">
                <a16:creationId xmlns:a16="http://schemas.microsoft.com/office/drawing/2014/main" id="{83A7986F-5C60-2E0A-7148-1F54B428C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8" r="27930"/>
          <a:stretch/>
        </p:blipFill>
        <p:spPr>
          <a:xfrm>
            <a:off x="0" y="0"/>
            <a:ext cx="9328498" cy="10287000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BB924FB1-326E-2C8E-AE16-8A8D1E9FAF4D}"/>
              </a:ext>
            </a:extLst>
          </p:cNvPr>
          <p:cNvGrpSpPr/>
          <p:nvPr/>
        </p:nvGrpSpPr>
        <p:grpSpPr>
          <a:xfrm>
            <a:off x="9328498" y="1104900"/>
            <a:ext cx="292142" cy="8012443"/>
            <a:chOff x="0" y="0"/>
            <a:chExt cx="76943" cy="211027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C6BCABC-DB40-9BBD-6580-96448E39D299}"/>
                </a:ext>
              </a:extLst>
            </p:cNvPr>
            <p:cNvSpPr/>
            <p:nvPr/>
          </p:nvSpPr>
          <p:spPr>
            <a:xfrm>
              <a:off x="0" y="0"/>
              <a:ext cx="76943" cy="2110273"/>
            </a:xfrm>
            <a:custGeom>
              <a:avLst/>
              <a:gdLst/>
              <a:ahLst/>
              <a:cxnLst/>
              <a:rect l="l" t="t" r="r" b="b"/>
              <a:pathLst>
                <a:path w="76943" h="2110273">
                  <a:moveTo>
                    <a:pt x="0" y="0"/>
                  </a:moveTo>
                  <a:lnTo>
                    <a:pt x="76943" y="0"/>
                  </a:lnTo>
                  <a:lnTo>
                    <a:pt x="76943" y="2110273"/>
                  </a:lnTo>
                  <a:lnTo>
                    <a:pt x="0" y="211027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D6EF97E-651D-82FB-448B-B70344FFB8D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>
                <a:highlight>
                  <a:srgbClr val="008080"/>
                </a:highlight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42162" y="702932"/>
            <a:ext cx="321889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29"/>
              </a:lnSpc>
            </a:pPr>
            <a:r>
              <a:rPr lang="en-US" sz="1950" spc="214">
                <a:solidFill>
                  <a:srgbClr val="FFFFFF"/>
                </a:solidFill>
                <a:latin typeface="Montserrat Classic"/>
              </a:rPr>
              <a:t>COLEGIO GLORIA DEL SANTÍSIMO SAMBENITO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9094" y="7560932"/>
            <a:ext cx="3131967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700" spc="189">
                <a:solidFill>
                  <a:srgbClr val="FFFFFF"/>
                </a:solidFill>
                <a:latin typeface="Montserrat Classic"/>
              </a:rPr>
              <a:t>Analizar y prevenir el acoso escolar</a:t>
            </a:r>
          </a:p>
        </p:txBody>
      </p:sp>
      <p:sp>
        <p:nvSpPr>
          <p:cNvPr id="5" name="AutoShape 5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1314" r="49552"/>
          <a:stretch>
            <a:fillRect/>
          </a:stretch>
        </p:blipFill>
        <p:spPr>
          <a:xfrm>
            <a:off x="0" y="0"/>
            <a:ext cx="5367445" cy="1028700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5161028" y="1226807"/>
            <a:ext cx="292142" cy="8012443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77871" y="198107"/>
            <a:ext cx="2583862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37995" y="862689"/>
            <a:ext cx="3182374" cy="175693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23568" y="3537712"/>
            <a:ext cx="11042836" cy="59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9"/>
              </a:lnSpc>
            </a:pPr>
            <a:r>
              <a:rPr lang="es-ES" sz="6101" dirty="0">
                <a:solidFill>
                  <a:srgbClr val="000000"/>
                </a:solidFill>
                <a:latin typeface="Montserrat Bold"/>
              </a:rPr>
              <a:t>considerémonos unos a otros para estimularnos al amor y a las buenas obras;</a:t>
            </a:r>
          </a:p>
          <a:p>
            <a:pPr algn="ctr">
              <a:lnSpc>
                <a:spcPts val="6589"/>
              </a:lnSpc>
            </a:pPr>
            <a:r>
              <a:rPr lang="es-ES" sz="6101" dirty="0">
                <a:solidFill>
                  <a:srgbClr val="000000"/>
                </a:solidFill>
                <a:latin typeface="Montserrat Bold"/>
              </a:rPr>
              <a:t> no dejando de reunirnos. </a:t>
            </a:r>
          </a:p>
          <a:p>
            <a:pPr algn="ctr">
              <a:lnSpc>
                <a:spcPts val="6589"/>
              </a:lnSpc>
            </a:pPr>
            <a:r>
              <a:rPr lang="es-ES" sz="6101" dirty="0">
                <a:solidFill>
                  <a:srgbClr val="000000"/>
                </a:solidFill>
                <a:latin typeface="Montserrat Bold"/>
              </a:rPr>
              <a:t>  </a:t>
            </a:r>
          </a:p>
          <a:p>
            <a:pPr algn="ctr">
              <a:lnSpc>
                <a:spcPts val="6589"/>
              </a:lnSpc>
            </a:pPr>
            <a:r>
              <a:rPr lang="es-ES" sz="6101" dirty="0">
                <a:solidFill>
                  <a:srgbClr val="000000"/>
                </a:solidFill>
                <a:latin typeface="Montserrat" panose="02000505000000020004" pitchFamily="2" charset="0"/>
              </a:rPr>
              <a:t>Hebreos 10:24 y 25</a:t>
            </a:r>
          </a:p>
          <a:p>
            <a:pPr algn="just">
              <a:lnSpc>
                <a:spcPts val="6589"/>
              </a:lnSpc>
            </a:pPr>
            <a:endParaRPr lang="en-US" sz="6101" dirty="0">
              <a:solidFill>
                <a:srgbClr val="000000"/>
              </a:solidFill>
              <a:latin typeface="Montserrat Classic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r="17917" b="81"/>
          <a:stretch/>
        </p:blipFill>
        <p:spPr>
          <a:xfrm>
            <a:off x="0" y="31173"/>
            <a:ext cx="1828799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0820"/>
            <a:ext cx="18288000" cy="10254280"/>
            <a:chOff x="0" y="0"/>
            <a:chExt cx="4816593" cy="2700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0716"/>
            </a:xfrm>
            <a:custGeom>
              <a:avLst/>
              <a:gdLst/>
              <a:ahLst/>
              <a:cxnLst/>
              <a:rect l="l" t="t" r="r" b="b"/>
              <a:pathLst>
                <a:path w="4816592" h="2700716">
                  <a:moveTo>
                    <a:pt x="0" y="0"/>
                  </a:moveTo>
                  <a:lnTo>
                    <a:pt x="4816592" y="0"/>
                  </a:lnTo>
                  <a:lnTo>
                    <a:pt x="4816592" y="2700716"/>
                  </a:lnTo>
                  <a:lnTo>
                    <a:pt x="0" y="270071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4" y="1523457"/>
            <a:ext cx="18287996" cy="8070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LA IMPORTANCIA DE LA IGLESIA </a:t>
            </a:r>
          </a:p>
          <a:p>
            <a:pPr algn="ctr">
              <a:lnSpc>
                <a:spcPts val="7129"/>
              </a:lnSpc>
            </a:pPr>
            <a:endParaRPr lang="es-ES" sz="4800" dirty="0">
              <a:solidFill>
                <a:srgbClr val="F9FAFD"/>
              </a:solidFill>
              <a:latin typeface="Montserrat Bold"/>
            </a:endParaRPr>
          </a:p>
          <a:p>
            <a:pPr marL="685800" indent="-685800">
              <a:lnSpc>
                <a:spcPts val="7129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La iglesia es DIRIGIDA por Cristo (Ef. 1:22)</a:t>
            </a:r>
          </a:p>
          <a:p>
            <a:pPr marL="685800" indent="-685800">
              <a:lnSpc>
                <a:spcPts val="7129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La iglesia es el CUERPO de Cristo (Ef. 1:23</a:t>
            </a:r>
          </a:p>
          <a:p>
            <a:pPr marL="685800" indent="-685800">
              <a:lnSpc>
                <a:spcPts val="7129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La iglesia da a CONOCER la sabiduría de Dios (Ef. 3:10) </a:t>
            </a:r>
          </a:p>
          <a:p>
            <a:pPr marL="685800" indent="-685800">
              <a:lnSpc>
                <a:spcPts val="7129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La iglesia está SUJETA a Cristo (Ef. 5:24) </a:t>
            </a:r>
          </a:p>
          <a:p>
            <a:pPr marL="685800" indent="-685800">
              <a:lnSpc>
                <a:spcPts val="7129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Cristo AMÓ y MURIÓ por la Iglesia (Ef. 5:25) </a:t>
            </a:r>
          </a:p>
          <a:p>
            <a:pPr marL="685800" indent="-685800">
              <a:lnSpc>
                <a:spcPts val="7129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Somos MIEMBROS del cuerpo de Cristo, la iglesia (Ef. 5:30)</a:t>
            </a:r>
          </a:p>
          <a:p>
            <a:pPr algn="ctr">
              <a:lnSpc>
                <a:spcPts val="6589"/>
              </a:lnSpc>
            </a:pPr>
            <a:endParaRPr lang="en-US" sz="4800" dirty="0">
              <a:solidFill>
                <a:srgbClr val="F9FAFD"/>
              </a:solidFill>
              <a:latin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22CA6A-B58F-8810-3B27-D2159A9B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6691" y="454070"/>
            <a:ext cx="2762638" cy="15252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7543800" y="3181290"/>
            <a:ext cx="11042836" cy="688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101" dirty="0">
                <a:solidFill>
                  <a:srgbClr val="000000"/>
                </a:solidFill>
                <a:latin typeface="Montserrat Bold"/>
              </a:rPr>
              <a:t>«</a:t>
            </a:r>
            <a:r>
              <a:rPr lang="es-ES" sz="6101" dirty="0">
                <a:solidFill>
                  <a:schemeClr val="accent6">
                    <a:lumMod val="50000"/>
                  </a:schemeClr>
                </a:solidFill>
                <a:latin typeface="Montserrat Bold"/>
              </a:rPr>
              <a:t>La iglesia </a:t>
            </a:r>
            <a:r>
              <a:rPr lang="es-ES" sz="6101" dirty="0">
                <a:solidFill>
                  <a:srgbClr val="000000"/>
                </a:solidFill>
                <a:latin typeface="Montserrat Bold"/>
              </a:rPr>
              <a:t>es una PRIORIDAD para un hombre conforme al corazón de Dios»</a:t>
            </a:r>
            <a:endParaRPr lang="en-US" sz="6101" dirty="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ct val="150000"/>
              </a:lnSpc>
            </a:pPr>
            <a:endParaRPr lang="en-US" sz="6101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30464" y="1145027"/>
            <a:ext cx="3182374" cy="1756936"/>
          </a:xfrm>
          <a:prstGeom prst="rect">
            <a:avLst/>
          </a:prstGeom>
        </p:spPr>
      </p:pic>
      <p:pic>
        <p:nvPicPr>
          <p:cNvPr id="7" name="Imagen 6" descr="Imagen que contiene persona, hombre, vistiendo, fuego&#10;&#10;Descripción generada automáticamente">
            <a:extLst>
              <a:ext uri="{FF2B5EF4-FFF2-40B4-BE49-F238E27FC236}">
                <a16:creationId xmlns:a16="http://schemas.microsoft.com/office/drawing/2014/main" id="{DE35D094-2042-596B-683E-4B0C9E8AE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4"/>
          <a:stretch/>
        </p:blipFill>
        <p:spPr>
          <a:xfrm>
            <a:off x="2177" y="-1"/>
            <a:ext cx="7922623" cy="10302501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C1807DFC-3BBC-2F0B-DFCE-013FE161BA46}"/>
              </a:ext>
            </a:extLst>
          </p:cNvPr>
          <p:cNvSpPr/>
          <p:nvPr/>
        </p:nvSpPr>
        <p:spPr>
          <a:xfrm>
            <a:off x="7900792" y="1145027"/>
            <a:ext cx="292142" cy="8012443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61278" y="4894346"/>
            <a:ext cx="1799783" cy="2895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7245164" y="2419118"/>
            <a:ext cx="11042836" cy="639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600" dirty="0">
                <a:solidFill>
                  <a:srgbClr val="000000"/>
                </a:solidFill>
                <a:latin typeface="Montserrat Bold"/>
              </a:rPr>
              <a:t>Miembros </a:t>
            </a:r>
          </a:p>
          <a:p>
            <a:pPr algn="ctr">
              <a:lnSpc>
                <a:spcPct val="150000"/>
              </a:lnSpc>
            </a:pPr>
            <a:r>
              <a:rPr lang="es-ES" sz="9600" dirty="0">
                <a:solidFill>
                  <a:srgbClr val="000000"/>
                </a:solidFill>
                <a:latin typeface="Montserrat Bold"/>
              </a:rPr>
              <a:t>del Cuerpo </a:t>
            </a:r>
          </a:p>
          <a:p>
            <a:pPr algn="ctr">
              <a:lnSpc>
                <a:spcPct val="150000"/>
              </a:lnSpc>
            </a:pPr>
            <a:r>
              <a:rPr lang="es-ES" sz="9600" dirty="0">
                <a:solidFill>
                  <a:srgbClr val="000000"/>
                </a:solidFill>
                <a:latin typeface="Montserrat Bold"/>
              </a:rPr>
              <a:t>de Cristo </a:t>
            </a:r>
            <a:endParaRPr lang="en-US" sz="9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605337" y="1137278"/>
            <a:ext cx="292142" cy="8012443"/>
          </a:xfrm>
          <a:custGeom>
            <a:avLst/>
            <a:gdLst/>
            <a:ahLst/>
            <a:cxnLst/>
            <a:rect l="l" t="t" r="r" b="b"/>
            <a:pathLst>
              <a:path w="76943" h="2110273">
                <a:moveTo>
                  <a:pt x="0" y="0"/>
                </a:moveTo>
                <a:lnTo>
                  <a:pt x="76943" y="0"/>
                </a:lnTo>
                <a:lnTo>
                  <a:pt x="76943" y="2110273"/>
                </a:lnTo>
                <a:lnTo>
                  <a:pt x="0" y="2110273"/>
                </a:lnTo>
                <a:close/>
              </a:path>
            </a:pathLst>
          </a:custGeom>
          <a:solidFill>
            <a:srgbClr val="E1870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0426" y="662182"/>
            <a:ext cx="3182374" cy="1756936"/>
          </a:xfrm>
          <a:prstGeom prst="rect">
            <a:avLst/>
          </a:prstGeom>
        </p:spPr>
      </p:pic>
      <p:pic>
        <p:nvPicPr>
          <p:cNvPr id="10" name="Imagen 9" descr="Imagen que contiene persona, interior, tabla, computer&#10;&#10;Descripción generada automáticamente">
            <a:extLst>
              <a:ext uri="{FF2B5EF4-FFF2-40B4-BE49-F238E27FC236}">
                <a16:creationId xmlns:a16="http://schemas.microsoft.com/office/drawing/2014/main" id="{80D847EE-60E2-74EF-FCAB-F38AAEA6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-286" r="38732" b="286"/>
          <a:stretch/>
        </p:blipFill>
        <p:spPr>
          <a:xfrm>
            <a:off x="-134506" y="-38109"/>
            <a:ext cx="7800859" cy="102870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2" r="17342" b="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8099"/>
            <a:ext cx="18288000" cy="10325100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6642" y="473643"/>
            <a:ext cx="2978920" cy="16446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1000" y="1894971"/>
            <a:ext cx="30708600" cy="8430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8386"/>
              </a:lnSpc>
              <a:buFont typeface="Arial" panose="020B0604020202020204" pitchFamily="34" charset="0"/>
              <a:buChar char="•"/>
            </a:pPr>
            <a:endParaRPr lang="es-ES" sz="4400" dirty="0">
              <a:solidFill>
                <a:srgbClr val="F9FAFD"/>
              </a:solidFill>
              <a:latin typeface="Montserrat Bold"/>
            </a:endParaRPr>
          </a:p>
          <a:p>
            <a:pPr marL="571500" indent="-571500">
              <a:lnSpc>
                <a:spcPts val="8386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Somos ELEGIDOS antes de la fundación del mundo (Ef. 1:4)</a:t>
            </a:r>
          </a:p>
          <a:p>
            <a:pPr marL="571500" indent="-571500">
              <a:lnSpc>
                <a:spcPts val="8386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Somos ADOPTADOS como hijos (Ef. 1:5)</a:t>
            </a:r>
          </a:p>
          <a:p>
            <a:pPr marL="571500" indent="-571500">
              <a:lnSpc>
                <a:spcPts val="8386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Tenemos el PERDÓN de pecados (Ef. 1:7) </a:t>
            </a:r>
          </a:p>
          <a:p>
            <a:pPr marL="571500" indent="-571500">
              <a:lnSpc>
                <a:spcPts val="8386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Hemos recibido una HERENCIA (Ef. 1:11)</a:t>
            </a:r>
          </a:p>
          <a:p>
            <a:pPr marL="571500" indent="-571500">
              <a:lnSpc>
                <a:spcPts val="8386"/>
              </a:lnSpc>
              <a:buFont typeface="Arial" panose="020B0604020202020204" pitchFamily="34" charset="0"/>
              <a:buChar char="•"/>
            </a:pPr>
            <a:r>
              <a:rPr lang="es-ES" sz="4400" dirty="0">
                <a:solidFill>
                  <a:srgbClr val="F9FAFD"/>
                </a:solidFill>
                <a:latin typeface="Montserrat Bold"/>
              </a:rPr>
              <a:t>Hemos sido SELLADOS por el Espíritu Santo (Ef. 1:13)</a:t>
            </a:r>
          </a:p>
          <a:p>
            <a:pPr algn="ctr">
              <a:lnSpc>
                <a:spcPts val="8386"/>
              </a:lnSpc>
            </a:pPr>
            <a:r>
              <a:rPr lang="en-US" sz="4400" dirty="0">
                <a:solidFill>
                  <a:srgbClr val="F9FAFD"/>
                </a:solidFill>
                <a:latin typeface="Montserrat Bold"/>
              </a:rPr>
              <a:t> </a:t>
            </a:r>
          </a:p>
          <a:p>
            <a:pPr algn="ctr">
              <a:lnSpc>
                <a:spcPts val="7751"/>
              </a:lnSpc>
            </a:pPr>
            <a:endParaRPr lang="en-US" sz="4400" dirty="0">
              <a:solidFill>
                <a:srgbClr val="F9FAFD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en blanco y negro de un hombre sentado en una cama&#10;&#10;Descripción generada automáticamente con confianza baja">
            <a:extLst>
              <a:ext uri="{FF2B5EF4-FFF2-40B4-BE49-F238E27FC236}">
                <a16:creationId xmlns:a16="http://schemas.microsoft.com/office/drawing/2014/main" id="{2600D14F-2BE8-949E-F6C4-09328E163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8414" b="8754"/>
          <a:stretch/>
        </p:blipFill>
        <p:spPr>
          <a:xfrm>
            <a:off x="1" y="-1"/>
            <a:ext cx="18288000" cy="102274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1"/>
            <a:ext cx="18288000" cy="10227413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40468" y="2085238"/>
            <a:ext cx="17607059" cy="735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500" b="0" i="0" u="none" strike="noStrike" kern="1200" cap="none" spc="0" normalizeH="0" baseline="0" noProof="0" dirty="0">
              <a:ln>
                <a:noFill/>
              </a:ln>
              <a:solidFill>
                <a:srgbClr val="F9FAFD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vivir una VIDA DIGNA (Ef. 4:1)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ser HUMILDES y AMABLES (Ef. 4:2)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ser DISCIPULADOS por los lideres (Ef. 4:12)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crecer en MADUREZ (Ef. 4:13)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RENOVARNOS en nuestra mente (Ef. 4:23)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ts val="7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9FAFD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0931" y="342900"/>
            <a:ext cx="3086099" cy="18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en blanco y negro de un hombre sentado en una cama&#10;&#10;Descripción generada automáticamente con confianza baja">
            <a:extLst>
              <a:ext uri="{FF2B5EF4-FFF2-40B4-BE49-F238E27FC236}">
                <a16:creationId xmlns:a16="http://schemas.microsoft.com/office/drawing/2014/main" id="{2600D14F-2BE8-949E-F6C4-09328E163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8414" b="8754"/>
          <a:stretch/>
        </p:blipFill>
        <p:spPr>
          <a:xfrm>
            <a:off x="1" y="-1"/>
            <a:ext cx="18288000" cy="102274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" y="0"/>
            <a:ext cx="18288000" cy="10287000"/>
            <a:chOff x="0" y="0"/>
            <a:chExt cx="4816593" cy="2817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817456"/>
            </a:xfrm>
            <a:custGeom>
              <a:avLst/>
              <a:gdLst/>
              <a:ahLst/>
              <a:cxnLst/>
              <a:rect l="l" t="t" r="r" b="b"/>
              <a:pathLst>
                <a:path w="4816592" h="2817456">
                  <a:moveTo>
                    <a:pt x="0" y="0"/>
                  </a:moveTo>
                  <a:lnTo>
                    <a:pt x="4816592" y="0"/>
                  </a:lnTo>
                  <a:lnTo>
                    <a:pt x="4816592" y="2817456"/>
                  </a:lnTo>
                  <a:lnTo>
                    <a:pt x="0" y="2817456"/>
                  </a:lnTo>
                  <a:close/>
                </a:path>
              </a:pathLst>
            </a:custGeom>
            <a:solidFill>
              <a:srgbClr val="000000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F0BB1E97-EB1D-86E0-2167-D1503A9CE47F}"/>
              </a:ext>
            </a:extLst>
          </p:cNvPr>
          <p:cNvSpPr txBox="1"/>
          <p:nvPr/>
        </p:nvSpPr>
        <p:spPr>
          <a:xfrm>
            <a:off x="381000" y="720066"/>
            <a:ext cx="18288000" cy="95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500" b="0" i="0" u="none" strike="noStrike" kern="1200" cap="none" spc="0" normalizeH="0" baseline="0" noProof="0" dirty="0">
              <a:ln>
                <a:noFill/>
              </a:ln>
              <a:solidFill>
                <a:srgbClr val="F9FAFD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REVESTIRNOS del nuevo yo (Ef. 4:24)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HABLAR la verdad (Ef. 4:25)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ser HONESTOS en todo (Ef. 4:28)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HABLAR palabras  de bendición (Ef. 4:29)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QUITAR amargura, enojo, ira… (Ef. 4:31)</a:t>
            </a:r>
          </a:p>
          <a:p>
            <a:pPr marL="571500" marR="0" lvl="0" indent="-57150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Tenemos que SER benignos, misericordiosos</a:t>
            </a:r>
            <a:r>
              <a:rPr lang="es-ES" sz="4500" dirty="0">
                <a:solidFill>
                  <a:srgbClr val="F9FAFD"/>
                </a:solidFill>
                <a:latin typeface="Montserrat Bold"/>
              </a:rPr>
              <a:t>…</a:t>
            </a:r>
            <a:r>
              <a:rPr kumimoji="0" lang="es-E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 (Ef. 4:32)</a:t>
            </a:r>
          </a:p>
          <a:p>
            <a:pPr marL="0" marR="0" lvl="0" indent="0" defTabSz="914400" rtl="0" eaLnBrk="1" fontAlgn="auto" latinLnBrk="0" hangingPunct="1">
              <a:lnSpc>
                <a:spcPts val="83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9FAFD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ts val="7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9FAFD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78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360</Words>
  <Application>Microsoft Macintosh PowerPoint</Application>
  <PresentationFormat>Personalizado</PresentationFormat>
  <Paragraphs>54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Montserrat Bold</vt:lpstr>
      <vt:lpstr>Montserrat</vt:lpstr>
      <vt:lpstr>Montserrat Classic</vt:lpstr>
      <vt:lpstr>Calibri</vt:lpstr>
      <vt:lpstr>Montserrat Classic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12 un hombre conforme al corazón de Dios</dc:title>
  <dc:creator>Raquel Perez</dc:creator>
  <cp:lastModifiedBy>moisespeinadodiaz@gmail.com</cp:lastModifiedBy>
  <cp:revision>6</cp:revision>
  <dcterms:created xsi:type="dcterms:W3CDTF">2006-08-16T00:00:00Z</dcterms:created>
  <dcterms:modified xsi:type="dcterms:W3CDTF">2022-12-20T11:38:51Z</dcterms:modified>
  <dc:identifier>DAFPTpf_CC8</dc:identifier>
</cp:coreProperties>
</file>